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2.xml" ContentType="application/vnd.openxmlformats-officedocument.presentationml.notesSlide+xml"/>
  <Override PartName="/ppt/comments/comment8.xml" ContentType="application/vnd.openxmlformats-officedocument.presentationml.comments+xml"/>
  <Override PartName="/ppt/notesSlides/notesSlide3.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ppt/notesSlides/notesSlide4.xml" ContentType="application/vnd.openxmlformats-officedocument.presentationml.notesSlide+xml"/>
  <Override PartName="/ppt/comments/comment11.xml" ContentType="application/vnd.openxmlformats-officedocument.presentationml.comments+xml"/>
  <Override PartName="/ppt/notesSlides/notesSlide5.xml" ContentType="application/vnd.openxmlformats-officedocument.presentationml.notesSlide+xml"/>
  <Override PartName="/ppt/comments/comment12.xml" ContentType="application/vnd.openxmlformats-officedocument.presentationml.comments+xml"/>
  <Override PartName="/ppt/comments/comment13.xml" ContentType="application/vnd.openxmlformats-officedocument.presentationml.comments+xml"/>
  <Override PartName="/ppt/notesSlides/notesSlide6.xml" ContentType="application/vnd.openxmlformats-officedocument.presentationml.notesSlide+xml"/>
  <Override PartName="/ppt/comments/comment14.xml" ContentType="application/vnd.openxmlformats-officedocument.presentationml.comments+xml"/>
  <Override PartName="/ppt/notesSlides/notesSlide7.xml" ContentType="application/vnd.openxmlformats-officedocument.presentationml.notesSlide+xml"/>
  <Override PartName="/ppt/comments/comment15.xml" ContentType="application/vnd.openxmlformats-officedocument.presentationml.comments+xml"/>
  <Override PartName="/ppt/comments/comment16.xml" ContentType="application/vnd.openxmlformats-officedocument.presentationml.comments+xml"/>
  <Override PartName="/ppt/notesSlides/notesSlide8.xml" ContentType="application/vnd.openxmlformats-officedocument.presentationml.notesSlide+xml"/>
  <Override PartName="/ppt/comments/comment17.xml" ContentType="application/vnd.openxmlformats-officedocument.presentationml.comments+xml"/>
  <Override PartName="/ppt/notesSlides/notesSlide9.xml" ContentType="application/vnd.openxmlformats-officedocument.presentationml.notesSlide+xml"/>
  <Override PartName="/ppt/comments/comment18.xml" ContentType="application/vnd.openxmlformats-officedocument.presentationml.comments+xml"/>
  <Override PartName="/ppt/notesSlides/notesSlide10.xml" ContentType="application/vnd.openxmlformats-officedocument.presentationml.notesSlide+xml"/>
  <Override PartName="/ppt/comments/comment19.xml" ContentType="application/vnd.openxmlformats-officedocument.presentationml.comments+xml"/>
  <Override PartName="/ppt/notesSlides/notesSlide11.xml" ContentType="application/vnd.openxmlformats-officedocument.presentationml.notesSlide+xml"/>
  <Override PartName="/ppt/comments/comment20.xml" ContentType="application/vnd.openxmlformats-officedocument.presentationml.comments+xml"/>
  <Override PartName="/ppt/notesSlides/notesSlide12.xml" ContentType="application/vnd.openxmlformats-officedocument.presentationml.notesSlide+xml"/>
  <Override PartName="/ppt/comments/comment21.xml" ContentType="application/vnd.openxmlformats-officedocument.presentationml.comments+xml"/>
  <Override PartName="/ppt/notesSlides/notesSlide13.xml" ContentType="application/vnd.openxmlformats-officedocument.presentationml.notesSlide+xml"/>
  <Override PartName="/ppt/comments/comment22.xml" ContentType="application/vnd.openxmlformats-officedocument.presentationml.comments+xml"/>
  <Override PartName="/ppt/notesSlides/notesSlide14.xml" ContentType="application/vnd.openxmlformats-officedocument.presentationml.notesSlide+xml"/>
  <Override PartName="/ppt/comments/comment23.xml" ContentType="application/vnd.openxmlformats-officedocument.presentationml.comments+xml"/>
  <Override PartName="/ppt/notesSlides/notesSlide15.xml" ContentType="application/vnd.openxmlformats-officedocument.presentationml.notesSlide+xml"/>
  <Override PartName="/ppt/comments/comment24.xml" ContentType="application/vnd.openxmlformats-officedocument.presentationml.comments+xml"/>
  <Override PartName="/ppt/notesSlides/notesSlide16.xml" ContentType="application/vnd.openxmlformats-officedocument.presentationml.notesSlide+xml"/>
  <Override PartName="/ppt/comments/comment25.xml" ContentType="application/vnd.openxmlformats-officedocument.presentationml.comments+xml"/>
  <Override PartName="/ppt/notesSlides/notesSlide17.xml" ContentType="application/vnd.openxmlformats-officedocument.presentationml.notesSlide+xml"/>
  <Override PartName="/ppt/comments/comment26.xml" ContentType="application/vnd.openxmlformats-officedocument.presentationml.comments+xml"/>
  <Override PartName="/ppt/notesSlides/notesSlide18.xml" ContentType="application/vnd.openxmlformats-officedocument.presentationml.notesSlide+xml"/>
  <Override PartName="/ppt/comments/comment27.xml" ContentType="application/vnd.openxmlformats-officedocument.presentationml.comments+xml"/>
  <Override PartName="/ppt/notesSlides/notesSlide19.xml" ContentType="application/vnd.openxmlformats-officedocument.presentationml.notesSlide+xml"/>
  <Override PartName="/ppt/comments/comment28.xml" ContentType="application/vnd.openxmlformats-officedocument.presentationml.comments+xml"/>
  <Override PartName="/ppt/notesSlides/notesSlide20.xml" ContentType="application/vnd.openxmlformats-officedocument.presentationml.notesSlide+xml"/>
  <Override PartName="/ppt/comments/comment29.xml" ContentType="application/vnd.openxmlformats-officedocument.presentationml.comments+xml"/>
  <Override PartName="/ppt/notesSlides/notesSlide21.xml" ContentType="application/vnd.openxmlformats-officedocument.presentationml.notesSlide+xml"/>
  <Override PartName="/ppt/comments/comment30.xml" ContentType="application/vnd.openxmlformats-officedocument.presentationml.comments+xml"/>
  <Override PartName="/ppt/notesSlides/notesSlide22.xml" ContentType="application/vnd.openxmlformats-officedocument.presentationml.notesSlide+xml"/>
  <Override PartName="/ppt/comments/comment3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134"/>
  </p:notesMasterIdLst>
  <p:handoutMasterIdLst>
    <p:handoutMasterId r:id="rId135"/>
  </p:handoutMasterIdLst>
  <p:sldIdLst>
    <p:sldId id="350" r:id="rId2"/>
    <p:sldId id="357" r:id="rId3"/>
    <p:sldId id="397" r:id="rId4"/>
    <p:sldId id="348" r:id="rId5"/>
    <p:sldId id="394" r:id="rId6"/>
    <p:sldId id="395" r:id="rId7"/>
    <p:sldId id="257" r:id="rId8"/>
    <p:sldId id="349" r:id="rId9"/>
    <p:sldId id="258" r:id="rId10"/>
    <p:sldId id="259" r:id="rId11"/>
    <p:sldId id="260" r:id="rId12"/>
    <p:sldId id="261" r:id="rId13"/>
    <p:sldId id="262" r:id="rId14"/>
    <p:sldId id="396" r:id="rId15"/>
    <p:sldId id="263" r:id="rId16"/>
    <p:sldId id="264"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51" r:id="rId56"/>
    <p:sldId id="305" r:id="rId57"/>
    <p:sldId id="306" r:id="rId58"/>
    <p:sldId id="342" r:id="rId59"/>
    <p:sldId id="343" r:id="rId60"/>
    <p:sldId id="344" r:id="rId61"/>
    <p:sldId id="337" r:id="rId62"/>
    <p:sldId id="307" r:id="rId63"/>
    <p:sldId id="308" r:id="rId64"/>
    <p:sldId id="309" r:id="rId65"/>
    <p:sldId id="310" r:id="rId66"/>
    <p:sldId id="338" r:id="rId67"/>
    <p:sldId id="339" r:id="rId68"/>
    <p:sldId id="340" r:id="rId69"/>
    <p:sldId id="341" r:id="rId70"/>
    <p:sldId id="398" r:id="rId71"/>
    <p:sldId id="311" r:id="rId72"/>
    <p:sldId id="312" r:id="rId73"/>
    <p:sldId id="313" r:id="rId74"/>
    <p:sldId id="314" r:id="rId75"/>
    <p:sldId id="315" r:id="rId76"/>
    <p:sldId id="316" r:id="rId77"/>
    <p:sldId id="317" r:id="rId78"/>
    <p:sldId id="352" r:id="rId79"/>
    <p:sldId id="319" r:id="rId80"/>
    <p:sldId id="320" r:id="rId81"/>
    <p:sldId id="321" r:id="rId82"/>
    <p:sldId id="322" r:id="rId83"/>
    <p:sldId id="345" r:id="rId84"/>
    <p:sldId id="346" r:id="rId85"/>
    <p:sldId id="347" r:id="rId86"/>
    <p:sldId id="323" r:id="rId87"/>
    <p:sldId id="324" r:id="rId88"/>
    <p:sldId id="336" r:id="rId89"/>
    <p:sldId id="325" r:id="rId90"/>
    <p:sldId id="353" r:id="rId91"/>
    <p:sldId id="354" r:id="rId92"/>
    <p:sldId id="328" r:id="rId93"/>
    <p:sldId id="329" r:id="rId94"/>
    <p:sldId id="330" r:id="rId95"/>
    <p:sldId id="331" r:id="rId96"/>
    <p:sldId id="332" r:id="rId97"/>
    <p:sldId id="333" r:id="rId98"/>
    <p:sldId id="393"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박해성(2017182016)" initials="박" lastIdx="43" clrIdx="0">
    <p:extLst>
      <p:ext uri="{19B8F6BF-5375-455C-9EA6-DF929625EA0E}">
        <p15:presenceInfo xmlns:p15="http://schemas.microsoft.com/office/powerpoint/2012/main" userId="박해성(2017182016)"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81" autoAdjust="0"/>
    <p:restoredTop sz="94660"/>
  </p:normalViewPr>
  <p:slideViewPr>
    <p:cSldViewPr snapToGrid="0">
      <p:cViewPr varScale="1">
        <p:scale>
          <a:sx n="114" d="100"/>
          <a:sy n="114" d="100"/>
        </p:scale>
        <p:origin x="144" y="96"/>
      </p:cViewPr>
      <p:guideLst/>
    </p:cSldViewPr>
  </p:slideViewPr>
  <p:notesTextViewPr>
    <p:cViewPr>
      <p:scale>
        <a:sx n="1" d="1"/>
        <a:sy n="1" d="1"/>
      </p:scale>
      <p:origin x="0" y="0"/>
    </p:cViewPr>
  </p:notesTextViewPr>
  <p:sorterViewPr>
    <p:cViewPr>
      <p:scale>
        <a:sx n="150" d="100"/>
        <a:sy n="150" d="100"/>
      </p:scale>
      <p:origin x="0" y="-11538"/>
    </p:cViewPr>
  </p:sorterViewPr>
  <p:notesViewPr>
    <p:cSldViewPr snapToGrid="0">
      <p:cViewPr varScale="1">
        <p:scale>
          <a:sx n="75" d="100"/>
          <a:sy n="75" d="100"/>
        </p:scale>
        <p:origin x="3450" y="2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820512820512819"/>
          <c:y val="7.1264367816092022E-2"/>
          <c:w val="0.66300366300366365"/>
          <c:h val="0.66896551724140185"/>
        </c:manualLayout>
      </c:layout>
      <c:lineChart>
        <c:grouping val="standard"/>
        <c:varyColors val="0"/>
        <c:ser>
          <c:idx val="1"/>
          <c:order val="0"/>
          <c:tx>
            <c:strRef>
              <c:f>Sheet1!$A$3</c:f>
              <c:strCache>
                <c:ptCount val="1"/>
                <c:pt idx="0">
                  <c:v>8 KB</c:v>
                </c:pt>
              </c:strCache>
            </c:strRef>
          </c:tx>
          <c:spPr>
            <a:ln w="38005">
              <a:solidFill>
                <a:srgbClr val="FFCC00"/>
              </a:solidFill>
              <a:prstDash val="solid"/>
            </a:ln>
          </c:spPr>
          <c:marker>
            <c:symbol val="square"/>
            <c:size val="2"/>
            <c:spPr>
              <a:noFill/>
              <a:ln>
                <a:solidFill>
                  <a:srgbClr val="FFCC00"/>
                </a:solidFill>
                <a:prstDash val="solid"/>
              </a:ln>
            </c:spPr>
          </c:marker>
          <c:cat>
            <c:numRef>
              <c:f>Sheet1!$B$1:$F$1</c:f>
              <c:numCache>
                <c:formatCode>General</c:formatCode>
                <c:ptCount val="5"/>
                <c:pt idx="0">
                  <c:v>16</c:v>
                </c:pt>
                <c:pt idx="1">
                  <c:v>32</c:v>
                </c:pt>
                <c:pt idx="2">
                  <c:v>64</c:v>
                </c:pt>
                <c:pt idx="3">
                  <c:v>128</c:v>
                </c:pt>
                <c:pt idx="4">
                  <c:v>256</c:v>
                </c:pt>
              </c:numCache>
            </c:numRef>
          </c:cat>
          <c:val>
            <c:numRef>
              <c:f>Sheet1!$B$3:$F$3</c:f>
              <c:numCache>
                <c:formatCode>General</c:formatCode>
                <c:ptCount val="5"/>
                <c:pt idx="0">
                  <c:v>8.5</c:v>
                </c:pt>
                <c:pt idx="1">
                  <c:v>7.5</c:v>
                </c:pt>
                <c:pt idx="2">
                  <c:v>7.25</c:v>
                </c:pt>
                <c:pt idx="3">
                  <c:v>7.75</c:v>
                </c:pt>
                <c:pt idx="4">
                  <c:v>9.5</c:v>
                </c:pt>
              </c:numCache>
            </c:numRef>
          </c:val>
          <c:smooth val="0"/>
          <c:extLst>
            <c:ext xmlns:c16="http://schemas.microsoft.com/office/drawing/2014/chart" uri="{C3380CC4-5D6E-409C-BE32-E72D297353CC}">
              <c16:uniqueId val="{00000000-7D0B-48C8-A0F2-BFACA60034F6}"/>
            </c:ext>
          </c:extLst>
        </c:ser>
        <c:ser>
          <c:idx val="2"/>
          <c:order val="1"/>
          <c:tx>
            <c:strRef>
              <c:f>Sheet1!$A$4</c:f>
              <c:strCache>
                <c:ptCount val="1"/>
                <c:pt idx="0">
                  <c:v>16 KB</c:v>
                </c:pt>
              </c:strCache>
            </c:strRef>
          </c:tx>
          <c:spPr>
            <a:ln w="38005">
              <a:solidFill>
                <a:srgbClr val="00FF00"/>
              </a:solidFill>
              <a:prstDash val="solid"/>
            </a:ln>
          </c:spPr>
          <c:marker>
            <c:symbol val="circle"/>
            <c:size val="2"/>
            <c:spPr>
              <a:solidFill>
                <a:srgbClr val="00FF00"/>
              </a:solidFill>
              <a:ln>
                <a:solidFill>
                  <a:srgbClr val="00FF00"/>
                </a:solidFill>
                <a:prstDash val="solid"/>
              </a:ln>
            </c:spPr>
          </c:marker>
          <c:cat>
            <c:numRef>
              <c:f>Sheet1!$B$1:$F$1</c:f>
              <c:numCache>
                <c:formatCode>General</c:formatCode>
                <c:ptCount val="5"/>
                <c:pt idx="0">
                  <c:v>16</c:v>
                </c:pt>
                <c:pt idx="1">
                  <c:v>32</c:v>
                </c:pt>
                <c:pt idx="2">
                  <c:v>64</c:v>
                </c:pt>
                <c:pt idx="3">
                  <c:v>128</c:v>
                </c:pt>
                <c:pt idx="4">
                  <c:v>256</c:v>
                </c:pt>
              </c:numCache>
            </c:numRef>
          </c:cat>
          <c:val>
            <c:numRef>
              <c:f>Sheet1!$B$4:$F$4</c:f>
              <c:numCache>
                <c:formatCode>General</c:formatCode>
                <c:ptCount val="5"/>
                <c:pt idx="0">
                  <c:v>4</c:v>
                </c:pt>
                <c:pt idx="1">
                  <c:v>2.75</c:v>
                </c:pt>
                <c:pt idx="2">
                  <c:v>2.75</c:v>
                </c:pt>
                <c:pt idx="3">
                  <c:v>3</c:v>
                </c:pt>
                <c:pt idx="4">
                  <c:v>3.5</c:v>
                </c:pt>
              </c:numCache>
            </c:numRef>
          </c:val>
          <c:smooth val="0"/>
          <c:extLst>
            <c:ext xmlns:c16="http://schemas.microsoft.com/office/drawing/2014/chart" uri="{C3380CC4-5D6E-409C-BE32-E72D297353CC}">
              <c16:uniqueId val="{00000001-7D0B-48C8-A0F2-BFACA60034F6}"/>
            </c:ext>
          </c:extLst>
        </c:ser>
        <c:ser>
          <c:idx val="3"/>
          <c:order val="2"/>
          <c:tx>
            <c:strRef>
              <c:f>Sheet1!$A$5</c:f>
              <c:strCache>
                <c:ptCount val="1"/>
                <c:pt idx="0">
                  <c:v>64 KB</c:v>
                </c:pt>
              </c:strCache>
            </c:strRef>
          </c:tx>
          <c:spPr>
            <a:ln w="38005">
              <a:solidFill>
                <a:srgbClr val="00FFFF"/>
              </a:solidFill>
              <a:prstDash val="solid"/>
            </a:ln>
          </c:spPr>
          <c:marker>
            <c:symbol val="circle"/>
            <c:size val="2"/>
            <c:spPr>
              <a:noFill/>
              <a:ln>
                <a:solidFill>
                  <a:srgbClr val="00FFFF"/>
                </a:solidFill>
                <a:prstDash val="solid"/>
              </a:ln>
            </c:spPr>
          </c:marker>
          <c:cat>
            <c:numRef>
              <c:f>Sheet1!$B$1:$F$1</c:f>
              <c:numCache>
                <c:formatCode>General</c:formatCode>
                <c:ptCount val="5"/>
                <c:pt idx="0">
                  <c:v>16</c:v>
                </c:pt>
                <c:pt idx="1">
                  <c:v>32</c:v>
                </c:pt>
                <c:pt idx="2">
                  <c:v>64</c:v>
                </c:pt>
                <c:pt idx="3">
                  <c:v>128</c:v>
                </c:pt>
                <c:pt idx="4">
                  <c:v>256</c:v>
                </c:pt>
              </c:numCache>
            </c:numRef>
          </c:cat>
          <c:val>
            <c:numRef>
              <c:f>Sheet1!$B$5:$F$5</c:f>
              <c:numCache>
                <c:formatCode>General</c:formatCode>
                <c:ptCount val="5"/>
                <c:pt idx="0">
                  <c:v>2</c:v>
                </c:pt>
                <c:pt idx="1">
                  <c:v>1.7000000000000044</c:v>
                </c:pt>
                <c:pt idx="2">
                  <c:v>1.55</c:v>
                </c:pt>
                <c:pt idx="3">
                  <c:v>1.4</c:v>
                </c:pt>
                <c:pt idx="4">
                  <c:v>1.4</c:v>
                </c:pt>
              </c:numCache>
            </c:numRef>
          </c:val>
          <c:smooth val="0"/>
          <c:extLst>
            <c:ext xmlns:c16="http://schemas.microsoft.com/office/drawing/2014/chart" uri="{C3380CC4-5D6E-409C-BE32-E72D297353CC}">
              <c16:uniqueId val="{00000002-7D0B-48C8-A0F2-BFACA60034F6}"/>
            </c:ext>
          </c:extLst>
        </c:ser>
        <c:ser>
          <c:idx val="4"/>
          <c:order val="3"/>
          <c:tx>
            <c:strRef>
              <c:f>Sheet1!$A$6</c:f>
              <c:strCache>
                <c:ptCount val="1"/>
                <c:pt idx="0">
                  <c:v>256 KB</c:v>
                </c:pt>
              </c:strCache>
            </c:strRef>
          </c:tx>
          <c:spPr>
            <a:ln w="38005">
              <a:solidFill>
                <a:srgbClr val="0000FF"/>
              </a:solidFill>
              <a:prstDash val="solid"/>
            </a:ln>
          </c:spPr>
          <c:marker>
            <c:symbol val="triangle"/>
            <c:size val="2"/>
            <c:spPr>
              <a:solidFill>
                <a:srgbClr val="0000FF"/>
              </a:solidFill>
              <a:ln>
                <a:solidFill>
                  <a:srgbClr val="0000FF"/>
                </a:solidFill>
                <a:prstDash val="solid"/>
              </a:ln>
            </c:spPr>
          </c:marker>
          <c:cat>
            <c:numRef>
              <c:f>Sheet1!$B$1:$F$1</c:f>
              <c:numCache>
                <c:formatCode>General</c:formatCode>
                <c:ptCount val="5"/>
                <c:pt idx="0">
                  <c:v>16</c:v>
                </c:pt>
                <c:pt idx="1">
                  <c:v>32</c:v>
                </c:pt>
                <c:pt idx="2">
                  <c:v>64</c:v>
                </c:pt>
                <c:pt idx="3">
                  <c:v>128</c:v>
                </c:pt>
                <c:pt idx="4">
                  <c:v>256</c:v>
                </c:pt>
              </c:numCache>
            </c:numRef>
          </c:cat>
          <c:val>
            <c:numRef>
              <c:f>Sheet1!$B$6:$F$6</c:f>
              <c:numCache>
                <c:formatCode>General</c:formatCode>
                <c:ptCount val="5"/>
                <c:pt idx="0">
                  <c:v>1</c:v>
                </c:pt>
                <c:pt idx="1">
                  <c:v>0.70000000000000062</c:v>
                </c:pt>
                <c:pt idx="2">
                  <c:v>0.5</c:v>
                </c:pt>
                <c:pt idx="3">
                  <c:v>0.5</c:v>
                </c:pt>
                <c:pt idx="4">
                  <c:v>0.60000000000000064</c:v>
                </c:pt>
              </c:numCache>
            </c:numRef>
          </c:val>
          <c:smooth val="0"/>
          <c:extLst>
            <c:ext xmlns:c16="http://schemas.microsoft.com/office/drawing/2014/chart" uri="{C3380CC4-5D6E-409C-BE32-E72D297353CC}">
              <c16:uniqueId val="{00000003-7D0B-48C8-A0F2-BFACA60034F6}"/>
            </c:ext>
          </c:extLst>
        </c:ser>
        <c:dLbls>
          <c:showLegendKey val="0"/>
          <c:showVal val="0"/>
          <c:showCatName val="0"/>
          <c:showSerName val="0"/>
          <c:showPercent val="0"/>
          <c:showBubbleSize val="0"/>
        </c:dLbls>
        <c:marker val="1"/>
        <c:smooth val="0"/>
        <c:axId val="756025776"/>
        <c:axId val="756024688"/>
      </c:lineChart>
      <c:catAx>
        <c:axId val="756025776"/>
        <c:scaling>
          <c:orientation val="minMax"/>
        </c:scaling>
        <c:delete val="0"/>
        <c:axPos val="b"/>
        <c:title>
          <c:tx>
            <c:rich>
              <a:bodyPr/>
              <a:lstStyle/>
              <a:p>
                <a:pPr>
                  <a:defRPr sz="1799" b="1" i="0" u="none" strike="noStrike" baseline="0">
                    <a:solidFill>
                      <a:srgbClr val="000000"/>
                    </a:solidFill>
                    <a:latin typeface="Arial"/>
                    <a:ea typeface="Arial"/>
                    <a:cs typeface="Arial"/>
                  </a:defRPr>
                </a:pPr>
                <a:r>
                  <a:rPr lang="en-US"/>
                  <a:t>Block size (bytes)</a:t>
                </a:r>
              </a:p>
            </c:rich>
          </c:tx>
          <c:layout>
            <c:manualLayout>
              <c:xMode val="edge"/>
              <c:yMode val="edge"/>
              <c:x val="0.32751290168120878"/>
              <c:y val="0.8358926809782905"/>
            </c:manualLayout>
          </c:layout>
          <c:overlay val="0"/>
          <c:spPr>
            <a:noFill/>
            <a:ln w="25337">
              <a:noFill/>
            </a:ln>
          </c:spPr>
        </c:title>
        <c:numFmt formatCode="General" sourceLinked="1"/>
        <c:majorTickMark val="out"/>
        <c:minorTickMark val="none"/>
        <c:tickLblPos val="nextTo"/>
        <c:spPr>
          <a:ln w="3172">
            <a:solidFill>
              <a:schemeClr val="tx1"/>
            </a:solidFill>
            <a:prstDash val="solid"/>
          </a:ln>
        </c:spPr>
        <c:txPr>
          <a:bodyPr rot="0" vert="horz"/>
          <a:lstStyle/>
          <a:p>
            <a:pPr>
              <a:defRPr sz="1799" b="1" i="0" u="none" strike="noStrike" baseline="0">
                <a:solidFill>
                  <a:schemeClr val="tx1"/>
                </a:solidFill>
                <a:latin typeface="Arial"/>
                <a:ea typeface="Arial"/>
                <a:cs typeface="Arial"/>
              </a:defRPr>
            </a:pPr>
            <a:endParaRPr lang="ko-KR"/>
          </a:p>
        </c:txPr>
        <c:crossAx val="756024688"/>
        <c:crosses val="autoZero"/>
        <c:auto val="1"/>
        <c:lblAlgn val="ctr"/>
        <c:lblOffset val="100"/>
        <c:tickLblSkip val="1"/>
        <c:tickMarkSkip val="1"/>
        <c:noMultiLvlLbl val="0"/>
      </c:catAx>
      <c:valAx>
        <c:axId val="756024688"/>
        <c:scaling>
          <c:orientation val="minMax"/>
        </c:scaling>
        <c:delete val="0"/>
        <c:axPos val="l"/>
        <c:majorGridlines>
          <c:spPr>
            <a:ln w="12669">
              <a:solidFill>
                <a:schemeClr val="tx1"/>
              </a:solidFill>
              <a:prstDash val="sysDash"/>
            </a:ln>
          </c:spPr>
        </c:majorGridlines>
        <c:title>
          <c:tx>
            <c:rich>
              <a:bodyPr/>
              <a:lstStyle/>
              <a:p>
                <a:pPr>
                  <a:defRPr sz="1799" b="1" i="0" u="none" strike="noStrike" baseline="0">
                    <a:solidFill>
                      <a:srgbClr val="000000"/>
                    </a:solidFill>
                    <a:latin typeface="Arial"/>
                    <a:ea typeface="Arial"/>
                    <a:cs typeface="Arial"/>
                  </a:defRPr>
                </a:pPr>
                <a:r>
                  <a:rPr lang="en-US"/>
                  <a:t>Miss rate (%)</a:t>
                </a:r>
              </a:p>
            </c:rich>
          </c:tx>
          <c:layout>
            <c:manualLayout>
              <c:xMode val="edge"/>
              <c:yMode val="edge"/>
              <c:x val="1.3430907786077481E-2"/>
              <c:y val="0.23218392512256722"/>
            </c:manualLayout>
          </c:layout>
          <c:overlay val="0"/>
          <c:spPr>
            <a:noFill/>
            <a:ln w="25337">
              <a:noFill/>
            </a:ln>
          </c:spPr>
        </c:title>
        <c:numFmt formatCode="General" sourceLinked="1"/>
        <c:majorTickMark val="out"/>
        <c:minorTickMark val="none"/>
        <c:tickLblPos val="nextTo"/>
        <c:spPr>
          <a:ln w="3172">
            <a:solidFill>
              <a:schemeClr val="tx1"/>
            </a:solidFill>
            <a:prstDash val="solid"/>
          </a:ln>
        </c:spPr>
        <c:txPr>
          <a:bodyPr rot="0" vert="horz"/>
          <a:lstStyle/>
          <a:p>
            <a:pPr>
              <a:defRPr sz="1799" b="1" i="0" u="none" strike="noStrike" baseline="0">
                <a:solidFill>
                  <a:schemeClr val="tx1"/>
                </a:solidFill>
                <a:latin typeface="Arial"/>
                <a:ea typeface="Arial"/>
                <a:cs typeface="Arial"/>
              </a:defRPr>
            </a:pPr>
            <a:endParaRPr lang="ko-KR"/>
          </a:p>
        </c:txPr>
        <c:crossAx val="756025776"/>
        <c:crosses val="autoZero"/>
        <c:crossBetween val="midCat"/>
        <c:majorUnit val="5"/>
      </c:valAx>
      <c:spPr>
        <a:noFill/>
        <a:ln w="12669">
          <a:solidFill>
            <a:schemeClr val="tx1"/>
          </a:solidFill>
          <a:prstDash val="solid"/>
        </a:ln>
      </c:spPr>
    </c:plotArea>
    <c:legend>
      <c:legendPos val="r"/>
      <c:layout>
        <c:manualLayout>
          <c:xMode val="edge"/>
          <c:yMode val="edge"/>
          <c:x val="0.8315019929312425"/>
          <c:y val="0.18160922101718421"/>
          <c:w val="0.16117224114636636"/>
          <c:h val="0.32413806764720643"/>
        </c:manualLayout>
      </c:layout>
      <c:overlay val="0"/>
      <c:spPr>
        <a:noFill/>
        <a:ln w="3172">
          <a:solidFill>
            <a:schemeClr val="tx1"/>
          </a:solidFill>
          <a:prstDash val="solid"/>
        </a:ln>
      </c:spPr>
      <c:txPr>
        <a:bodyPr/>
        <a:lstStyle/>
        <a:p>
          <a:pPr>
            <a:defRPr sz="1654" b="1" i="0" u="none" strike="noStrike" baseline="0">
              <a:solidFill>
                <a:schemeClr val="tx1"/>
              </a:solidFill>
              <a:latin typeface="Arial"/>
              <a:ea typeface="Arial"/>
              <a:cs typeface="Arial"/>
            </a:defRPr>
          </a:pPr>
          <a:endParaRPr lang="ko-KR"/>
        </a:p>
      </c:txPr>
    </c:legend>
    <c:plotVisOnly val="1"/>
    <c:dispBlanksAs val="gap"/>
    <c:showDLblsOverMax val="0"/>
  </c:chart>
  <c:spPr>
    <a:noFill/>
    <a:ln>
      <a:noFill/>
    </a:ln>
  </c:spPr>
  <c:txPr>
    <a:bodyPr/>
    <a:lstStyle/>
    <a:p>
      <a:pPr>
        <a:defRPr sz="1799" b="1" i="0" u="none" strike="noStrike" baseline="0">
          <a:solidFill>
            <a:schemeClr val="tx1"/>
          </a:solidFill>
          <a:latin typeface="Arial"/>
          <a:ea typeface="Arial"/>
          <a:cs typeface="Arial"/>
        </a:defRPr>
      </a:pPr>
      <a:endParaRPr lang="ko-KR"/>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0-11-26T18:02:44.990" idx="1">
    <p:pos x="10" y="10"/>
    <p:text>일반적으로 
사용자레벨에서 라이브러리 함수를 이용하는 인터페이스를 씀 -&gt; API(어플리케이션 프로그램 인터페이스)
아래래벨의 인터페이스(A2) -&gt; ABI (어플리케이션 바이너리 인터페이스) 시스템 콜을 다룸
더아래 단계 하드웨어 A3 -&gt;ISA(인스트럭션 셋 아키텍처)</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11-27T14:58:22.885" idx="13">
    <p:pos x="10" y="10"/>
    <p:text>캐시와 메모리가있다
특정 주소 (TAG) 1024개의 인덱스값
한인덱스에 데이터를 저장할 수있는구조
-&gt; 캐시라인 ( 블록단위의 구조)
한칸이 워드 -&gt;4개의 워드
캐시라인의 크기는 4 워드
CPU 메모리주소가 0000 0004일때 
먼저 2222222가 D1에들어오고 블록단위로 가져오기때문에 1111111~444444도 추가로 들어온다 태그값이 0x 0000_0으로 정해져서 값이 저장됨
000C를 요구시 캐시에 이미 내용이 있기때문에
메모리로 갈필요없이 캐시내용을 접근해서 바로 가져갈수 있다.
1208를 요구시 주변값 5555~8888까지 같이 올라오게된다.그리고 7777값이 전달됨
태그값은 0x0000_1이 저장됨</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11-27T15:05:12.576" idx="14">
    <p:pos x="10" y="10"/>
    <p:text>캐시의 사이즈는 메인 매모리에비해 굉장히 작은사이즈이다 캐시 히트율을 높이는 게 중요함
시간적 지역성 한번 접근하는
공간적 지역성 주변것도 한번에
2가지를 고려해 캐시구조가 설계됨(히트율높이기위해)</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11-27T15:06:31.857" idx="15">
    <p:pos x="10" y="10"/>
    <p:text>데이터 지역성 예제</p:text>
    <p:extLst>
      <p:ext uri="{C676402C-5697-4E1C-873F-D02D1690AC5C}">
        <p15:threadingInfo xmlns:p15="http://schemas.microsoft.com/office/powerpoint/2012/main" timeZoneBias="-540"/>
      </p:ext>
    </p:extLst>
  </p:cm>
  <p:cm authorId="1" dt="2020-11-27T15:07:45.140" idx="16">
    <p:pos x="10" y="146"/>
    <p:text>A0 접근시 한꺼번에 가져옴
따라서 A2 3같은 캐시라인의 값을 접근할땐 바로 접근가능</p:text>
    <p:extLst>
      <p:ext uri="{C676402C-5697-4E1C-873F-D02D1690AC5C}">
        <p15:threadingInfo xmlns:p15="http://schemas.microsoft.com/office/powerpoint/2012/main" timeZoneBias="-540">
          <p15:parentCm authorId="1" idx="15"/>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0-11-27T15:08:12.365" idx="17">
    <p:pos x="10" y="10"/>
    <p:text>수행시간 비교해보세요
루프의 수만큼 중첩 반복문 수행
데이터 접근 순서(포문 i j의 순서차이)
로우 메이저 
칼럼 메이저</p:text>
    <p:extLst>
      <p:ext uri="{C676402C-5697-4E1C-873F-D02D1690AC5C}">
        <p15:threadingInfo xmlns:p15="http://schemas.microsoft.com/office/powerpoint/2012/main" timeZoneBias="-540"/>
      </p:ext>
    </p:extLst>
  </p:cm>
  <p:cm authorId="1" dt="2020-11-27T15:09:43.719" idx="18">
    <p:pos x="10" y="146"/>
    <p:text>i j를 바꾸면 속도차이가 난다</p:text>
    <p:extLst>
      <p:ext uri="{C676402C-5697-4E1C-873F-D02D1690AC5C}">
        <p15:threadingInfo xmlns:p15="http://schemas.microsoft.com/office/powerpoint/2012/main" timeZoneBias="-540">
          <p15:parentCm authorId="1" idx="17"/>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0-11-27T15:09:51.551" idx="19">
    <p:pos x="10" y="10"/>
    <p:text>블록(캐시라인) : 캐시에서 인덱스 구조에서 저장되는 데이터 사이즈 일반적으로 64kb</p:text>
    <p:extLst>
      <p:ext uri="{C676402C-5697-4E1C-873F-D02D1690AC5C}">
        <p15:threadingInfo xmlns:p15="http://schemas.microsoft.com/office/powerpoint/2012/main" timeZoneBias="-540"/>
      </p:ext>
    </p:extLst>
  </p:cm>
  <p:cm authorId="1" dt="2020-11-27T15:11:21.921" idx="20">
    <p:pos x="10" y="146"/>
    <p:text>히트 : 특정 메모리에 접근시 캐시에 있으면 히트
미스: 캐시에없을때 미스
미스율은 1- 히트율</p:text>
    <p:extLst>
      <p:ext uri="{C676402C-5697-4E1C-873F-D02D1690AC5C}">
        <p15:threadingInfo xmlns:p15="http://schemas.microsoft.com/office/powerpoint/2012/main" timeZoneBias="-540">
          <p15:parentCm authorId="1" idx="19"/>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0-11-27T15:11:35.142" idx="21">
    <p:pos x="10" y="10"/>
    <p:text>캐시구조에서 가장 간단한 방식</p:text>
    <p:extLst>
      <p:ext uri="{C676402C-5697-4E1C-873F-D02D1690AC5C}">
        <p15:threadingInfo xmlns:p15="http://schemas.microsoft.com/office/powerpoint/2012/main" timeZoneBias="-540"/>
      </p:ext>
    </p:extLst>
  </p:cm>
  <p:cm authorId="1" dt="2020-11-27T15:12:11.717" idx="22">
    <p:pos x="10" y="146"/>
    <p:text>다이렉트 맵드 캐시구조
기본적으로 캐시는 메모리보다 크기가 작다
나머지 연산자를 이용해 수행
블록 어드레스를 캐시의 블록으로 나머지연산을 수행
ex 캐시 8개 캐시라인 8로나눈 나머지값
메모리주소 앞두자리는 무시하고 하위 세개비트에 나머지값이 저장됨
01001,00001,10001 -&gt; 캐시의 001에 저장됨
00101,01101,10101 -&gt;캐시의 101에저장</p:text>
    <p:extLst>
      <p:ext uri="{C676402C-5697-4E1C-873F-D02D1690AC5C}">
        <p15:threadingInfo xmlns:p15="http://schemas.microsoft.com/office/powerpoint/2012/main" timeZoneBias="-540">
          <p15:parentCm authorId="1" idx="21"/>
        </p15:threadingInfo>
      </p:ext>
    </p:extLst>
  </p:cm>
  <p:cm authorId="1" dt="2020-11-27T15:53:48.047" idx="23">
    <p:pos x="10" y="282"/>
    <p:text>태그값은 앞에 잘린 두자리가 저장되는것
따라서 실제메모리가 어디인지는 태그값을 확인하면 알 수 있다</p:text>
    <p:extLst>
      <p:ext uri="{C676402C-5697-4E1C-873F-D02D1690AC5C}">
        <p15:threadingInfo xmlns:p15="http://schemas.microsoft.com/office/powerpoint/2012/main" timeZoneBias="-540">
          <p15:parentCm authorId="1" idx="21"/>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0-11-27T15:53:54.963" idx="24">
    <p:pos x="10" y="10"/>
    <p:text>32비트에서 
메모리주소를 모두 사용할때
바이트 단위주소를 사용하면 전부사용
워드 단위주소를 사용하면 하위 두개비트제외하고 접근
블록(16바이트) 하위 4개비트제외하고 블록단위 주소 접근
블록(32) 하위5개비트 제외
블록(64) 하위6개비트 제외</p:text>
    <p:extLst>
      <p:ext uri="{C676402C-5697-4E1C-873F-D02D1690AC5C}">
        <p15:threadingInfo xmlns:p15="http://schemas.microsoft.com/office/powerpoint/2012/main" timeZoneBias="-5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0-11-27T15:55:53.770" idx="25">
    <p:pos x="10" y="10"/>
    <p:text>다이렉트매핑 예제
나머지연산자로 수행
실제 데이터 태그값 벨리드값(유효 체크)로 구성</p:text>
    <p:extLst>
      <p:ext uri="{C676402C-5697-4E1C-873F-D02D1690AC5C}">
        <p15:threadingInfo xmlns:p15="http://schemas.microsoft.com/office/powerpoint/2012/main" timeZoneBias="-540"/>
      </p:ext>
    </p:extLst>
  </p:cm>
  <p:cm authorId="1" dt="2020-11-27T15:55:57.115" idx="26">
    <p:pos x="146" y="146"/>
    <p:text/>
    <p:extLst>
      <p:ext uri="{C676402C-5697-4E1C-873F-D02D1690AC5C}">
        <p15:threadingInfo xmlns:p15="http://schemas.microsoft.com/office/powerpoint/2012/main" timeZoneBias="-5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0-11-27T15:56:32.040" idx="27">
    <p:pos x="10" y="10"/>
    <p:text>캐시 사이즈 4kb라고 가정
블록 사이즈는 1워드(32비트)
-&gt;4바이트(8비트 = 32/4)가 한블록
하위 두개비트 오프셋으로 사용
4kb / 4byte
-&gt;1024엔트리 존재
상위 10비트가 인덱스값을 가리킴
나머지 20비트값이 태그값으로 이용됨
따라서 태그값 일치한지 확인 벨리드값이 유효한지 확인하면 캐시 히트했는지 판단가능</p:text>
    <p:extLst>
      <p:ext uri="{C676402C-5697-4E1C-873F-D02D1690AC5C}">
        <p15:threadingInfo xmlns:p15="http://schemas.microsoft.com/office/powerpoint/2012/main" timeZoneBias="-5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0-11-27T15:59:13.478" idx="28">
    <p:pos x="10" y="10"/>
    <p:text>세부적 예제
데이터 메모리 캐시 달러 는 캐시를 의미함
엔트리 개수는 8개 블록사이즈 4바이트라고 가정
CPU 레지스터 사이즈=주소의사이즈 가 8비트가정</p:text>
    <p:extLst>
      <p:ext uri="{C676402C-5697-4E1C-873F-D02D1690AC5C}">
        <p15:threadingInfo xmlns:p15="http://schemas.microsoft.com/office/powerpoint/2012/main" timeZoneBias="-540"/>
      </p:ext>
    </p:extLst>
  </p:cm>
  <p:cm authorId="1" dt="2020-11-27T16:00:22.596" idx="29">
    <p:pos x="533" y="946"/>
    <p:text>RISC 관련 CPU명령어
lw는 로드 명령어임</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1-26T18:06:04.387" idx="2">
    <p:pos x="10" y="10"/>
    <p:text>ISA - 하드웨어와 소프트웨어 바운더리가됨
ABI - ring0 를 제외한 권한 시스템 명령어, 시스템 콜에 대한 인터페이스
API -  일반적으로 쓰는 라이브러리를 사용하는 인터페이스</p:text>
    <p:extLst>
      <p:ext uri="{C676402C-5697-4E1C-873F-D02D1690AC5C}">
        <p15:threadingInfo xmlns:p15="http://schemas.microsoft.com/office/powerpoint/2012/main" timeZoneBias="-5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0-11-27T16:03:15.409" idx="30">
    <p:pos x="10" y="10"/>
    <p:text>24에대해서 이진수로 바꾼다
0001 1000
블록사이즈 4비이트이기때문에 00 오프셋으로 사용
그이후 세개비트는 인덱스로 사용 (110)
인덱스 6번을 가르키게 됨</p:text>
    <p:extLst>
      <p:ext uri="{C676402C-5697-4E1C-873F-D02D1690AC5C}">
        <p15:threadingInfo xmlns:p15="http://schemas.microsoft.com/office/powerpoint/2012/main" timeZoneBias="-540"/>
      </p:ext>
    </p:extLst>
  </p:cm>
  <p:cm authorId="1" dt="2020-11-27T16:03:40.619" idx="31">
    <p:pos x="10" y="146"/>
    <p:text>비어있기때문에 캐시 미스가 발생</p:text>
    <p:extLst>
      <p:ext uri="{C676402C-5697-4E1C-873F-D02D1690AC5C}">
        <p15:threadingInfo xmlns:p15="http://schemas.microsoft.com/office/powerpoint/2012/main" timeZoneBias="-540">
          <p15:parentCm authorId="1" idx="30"/>
        </p15:threadingInfo>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0-11-27T16:04:27.690" idx="32">
    <p:pos x="10" y="10"/>
    <p:text>메모리에서 데이터를 가져옴
앞에 000이 태그가됨
따라서 벨리드는 1이됨</p:text>
    <p:extLst>
      <p:ext uri="{C676402C-5697-4E1C-873F-D02D1690AC5C}">
        <p15:threadingInfo xmlns:p15="http://schemas.microsoft.com/office/powerpoint/2012/main" timeZoneBias="-54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0-11-27T16:04:35.117" idx="33">
    <p:pos x="10" y="10"/>
    <p:text>2번째 명령어 수행
28 이진수 001 1100
첫번째랑 같은식으로 수행
캐시미스 발생 , 28에서 메모리를 가져오고
태그값정하고  벨리드 비트1로 바꿈</p:text>
    <p:extLst>
      <p:ext uri="{C676402C-5697-4E1C-873F-D02D1690AC5C}">
        <p15:threadingInfo xmlns:p15="http://schemas.microsoft.com/office/powerpoint/2012/main" timeZoneBias="-54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0-11-27T16:05:27.109" idx="34">
    <p:pos x="10" y="10"/>
    <p:text/>
    <p:extLst>
      <p:ext uri="{C676402C-5697-4E1C-873F-D02D1690AC5C}">
        <p15:threadingInfo xmlns:p15="http://schemas.microsoft.com/office/powerpoint/2012/main" timeZoneBias="-54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0-11-27T16:05:35.812" idx="35">
    <p:pos x="10" y="10"/>
    <p:text>sw는 특정메모리주소에 카피하는 명령어(쓰기)</p:text>
    <p:extLst>
      <p:ext uri="{C676402C-5697-4E1C-873F-D02D1690AC5C}">
        <p15:threadingInfo xmlns:p15="http://schemas.microsoft.com/office/powerpoint/2012/main" timeZoneBias="-540"/>
      </p:ext>
    </p:extLst>
  </p:cm>
  <p:cm authorId="1" dt="2020-11-27T16:06:53.532" idx="36">
    <p:pos x="10" y="146"/>
    <p:text>60을 이진수로 0011 1100
인덱스값이 7임 접근 벨리드가 1임
캐시미스임 태그값이 다름 000 vs 001</p:text>
    <p:extLst>
      <p:ext uri="{C676402C-5697-4E1C-873F-D02D1690AC5C}">
        <p15:threadingInfo xmlns:p15="http://schemas.microsoft.com/office/powerpoint/2012/main" timeZoneBias="-540">
          <p15:parentCm authorId="1" idx="35"/>
        </p15:threadingInfo>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0-11-27T16:06:55.118" idx="37">
    <p:pos x="10" y="10"/>
    <p:text>캐시 정책에따라다른데
라이트 얼로케이션 정책을 쓴다고 가정
60메모리에서 데이터를 가져오고
7인덱스로 가져옴 C가들어감</p:text>
    <p:extLst>
      <p:ext uri="{C676402C-5697-4E1C-873F-D02D1690AC5C}">
        <p15:threadingInfo xmlns:p15="http://schemas.microsoft.com/office/powerpoint/2012/main" timeZoneBias="-54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0-11-27T16:08:21.985" idx="38">
    <p:pos x="10" y="10"/>
    <p:text>캐시에 새로운 내용을 쓰게됨
정책에 따라 다르나
여기서는 라이트 백 정책을 쓴다고 가정
나중에 데이터를 반영한다
캐시라인이 교체될때 메모리에 쓰게된다</p:text>
    <p:extLst>
      <p:ext uri="{C676402C-5697-4E1C-873F-D02D1690AC5C}">
        <p15:threadingInfo xmlns:p15="http://schemas.microsoft.com/office/powerpoint/2012/main" timeZoneBias="-54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20-11-27T16:09:38.552" idx="39">
    <p:pos x="10" y="10"/>
    <p:text>따라서 캐시에 최신값이 들어있음
업데이트된 내용을 메모리에 반영해야하는데
구분하기 위해서 캐시에 더티라는 비트를 줘서
쓰기가 발생하는지 여부를 판단하게함
더티가 1이면 메모리에 최신내용을 반영해줌</p:text>
    <p:extLst>
      <p:ext uri="{C676402C-5697-4E1C-873F-D02D1690AC5C}">
        <p15:threadingInfo xmlns:p15="http://schemas.microsoft.com/office/powerpoint/2012/main" timeZoneBias="-54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20-11-27T16:11:57.013" idx="40">
    <p:pos x="10" y="10"/>
    <p:text>188 이진수 1011 1100
인덱스값 111 (7)
태그가 다르므로 캐시미스
188에서 가져와야하나
더티비트가 설정되어있으므로 가져오기전에
새로운 데이터를 메모리에 업데이트 해줘야함</p:text>
    <p:extLst>
      <p:ext uri="{C676402C-5697-4E1C-873F-D02D1690AC5C}">
        <p15:threadingInfo xmlns:p15="http://schemas.microsoft.com/office/powerpoint/2012/main" timeZoneBias="-54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20-11-27T16:13:21.962" idx="41">
    <p:pos x="10" y="10"/>
    <p:text>메모리 갱신했음
그이후에 188값을 가져온다</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26T18:07:25.960" idx="3">
    <p:pos x="10" y="10"/>
    <p:text>캐시
CPU  CACHE MAINMEMORY(RAM)
캐시구조도 CPU 칩셋 안에 내장된 메모리임
CPU 와 캐시 사이는 워드단위로  데이터 전송이 이루어짐 기본적으로 CPU의 레지스터 사이즈만큼 데이터를 주고받음 당연히 CPU와 가까이있어서 데이터 주고받는 속도가 빠르다
캐시와 메인메모리의 주고받는 속도는 상대적으로 더느림 블록단위로 주고받음
캐시는 레벨1 2 3 으로 세부적으로 존재한다
CPU L1 &gt; L1 L2 &gt; L2 L3 순서로 빠르다</p:text>
    <p:extLst>
      <p:ext uri="{C676402C-5697-4E1C-873F-D02D1690AC5C}">
        <p15:threadingInfo xmlns:p15="http://schemas.microsoft.com/office/powerpoint/2012/main" timeZoneBias="-54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20-11-27T16:13:42.532" idx="42">
    <p:pos x="10" y="10"/>
    <p:text>캐시값이 업데이트됨</p:text>
    <p:extLst>
      <p:ext uri="{C676402C-5697-4E1C-873F-D02D1690AC5C}">
        <p15:threadingInfo xmlns:p15="http://schemas.microsoft.com/office/powerpoint/2012/main" timeZoneBias="-54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20-11-27T16:14:13.262" idx="43">
    <p:pos x="10" y="10"/>
    <p:text>따라서 메모리에는 이전데이터
캐시에는 최신데이터 더티값이 1로 설정됨</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1-26T18:13:26.542" idx="4">
    <p:pos x="10" y="10"/>
    <p:text>가상주소부터 메인메모리 까지의 구조적인 내용
운영체제에서는 자세히볼필요없다
TLB DTLB L2 TLB를 거침
L1 캐시 를 거치는데 명령어면 I캐시 데이터만 접근하는 거면 데이터 캐시
그이후 L2 접근
L3 접근 마지막으로 메인메모리를 접근한다</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11-26T18:15:30.043" idx="5">
    <p:pos x="10" y="10"/>
    <p:text>최신 CPU가아닌 옛날 i7에대한 간단한 스펙
64비트 프로세스 x86 64 명령어셋
36비트 물리주소와 48비트 가상주소
모든레벨이 64바이트 블록사이즈 
두레벨의 TLB
L1 캐시 I 32kb D 32kb 교체알고리즘 LRU사용
L2 캐시  256kb LRU 방식 사용
L3캐시 2MB 코어마다
1단계 TLB ITLB(명령어 TLB) 와 DTLB(데이터 TLB)
두가지 존재
2단계 TLB</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11-26T18:18:38.214" idx="6">
    <p:pos x="10" y="10"/>
    <p:text>CPU 파이프 라인(샌드브릿지 모델)
하나의 명령어가 마이크로코드로 나눠져서 수행됨 
브랜치 프리딕션 : 하이레벨 코드내에서 이프문 또는 와일문같은 분기문에서 CPU 레벨에서 그명령어가 참인지 거짓인지 예측해서 미리수행하는 모듈
중간의 마이크로 코드의 캐시구조가 또있음</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11-26T18:21:29.167" idx="7">
    <p:pos x="10" y="10"/>
    <p:text>마이크로 코드 예시
movsb (move byte string)
1~3 체크및 검사하는 코드
반복적 수행( LOOP)
4. 데이터를 소스에서 템프로 옮김 ESI값 증감
5. 데이터를 목적지로 옮김 EDI값 증감
6.루프 검사 ECX 가 0일때 루프로 뛴다
7종료</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11-27T14:31:14.320" idx="8">
    <p:pos x="10" y="10"/>
    <p:text>다양한 형태의 메모리 구조
Reg FIle = CPU 레지스터
DISK와는 아주 멀리있다  성능적으로안좋음</p:text>
    <p:extLst>
      <p:ext uri="{C676402C-5697-4E1C-873F-D02D1690AC5C}">
        <p15:threadingInfo xmlns:p15="http://schemas.microsoft.com/office/powerpoint/2012/main" timeZoneBias="-540"/>
      </p:ext>
    </p:extLst>
  </p:cm>
  <p:cm authorId="1" dt="2020-11-27T14:32:30.638" idx="9">
    <p:pos x="10" y="146"/>
    <p:text>-&gt; 중간에 L1 ,L2,L3 캐시를 포함해서 지역성을 고려한 메모리구조가 존재
지역성이란 시간적 공간적 지역성을 말함
시간적 지역성: 최근에 한번 접근한 데이터는 미래에 접근할 가능성이 많음
공간적 지역성: 특정 데이터에 접근시 그주변의 데이터에 접근할 가능성이 높다</p:text>
    <p:extLst>
      <p:ext uri="{C676402C-5697-4E1C-873F-D02D1690AC5C}">
        <p15:threadingInfo xmlns:p15="http://schemas.microsoft.com/office/powerpoint/2012/main" timeZoneBias="-540">
          <p15:parentCm authorId="1" idx="8"/>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11-27T14:34:38.408" idx="10">
    <p:pos x="10" y="10"/>
    <p:text>메인메모리와 디스크는
OS(페이지단위접근) 데이터 전송을 책임짐
프로그래머가 코드상에서 특정 파일 접근하는식일때 데이터 전송이 이루어짐</p:text>
    <p:extLst>
      <p:ext uri="{C676402C-5697-4E1C-873F-D02D1690AC5C}">
        <p15:threadingInfo xmlns:p15="http://schemas.microsoft.com/office/powerpoint/2012/main" timeZoneBias="-540"/>
      </p:ext>
    </p:extLst>
  </p:cm>
  <p:cm authorId="1" dt="2020-11-27T14:55:48.193" idx="11">
    <p:pos x="10" y="146"/>
    <p:text>레지스터와 메인메모리 데이터전송은
컴파일러에 의해(기계어) 레지스터에서 특정 메모리에 접근</p:text>
    <p:extLst>
      <p:ext uri="{C676402C-5697-4E1C-873F-D02D1690AC5C}">
        <p15:threadingInfo xmlns:p15="http://schemas.microsoft.com/office/powerpoint/2012/main" timeZoneBias="-540">
          <p15:parentCm authorId="1" idx="10"/>
        </p15:threadingInfo>
      </p:ext>
    </p:extLst>
  </p:cm>
  <p:cm authorId="1" dt="2020-11-27T14:57:14.184" idx="12">
    <p:pos x="10" y="282"/>
    <p:text>캐시와 메인메모리 데이터전송은
소프트웨어나 프로그래머와 상관없이 하드웨어적으로 캐시컨트롤러로 이루어짐
사용자 모르게 이루어짐</p:text>
    <p:extLst>
      <p:ext uri="{C676402C-5697-4E1C-873F-D02D1690AC5C}">
        <p15:threadingInfo xmlns:p15="http://schemas.microsoft.com/office/powerpoint/2012/main" timeZoneBias="-540">
          <p15:parentCm authorId="1" idx="10"/>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A5DFB5-05BD-4C3C-A20B-C883CB0BB652}" type="datetimeFigureOut">
              <a:rPr lang="en-US" smtClean="0"/>
              <a:t>11/27/2020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C31A62-98F8-498F-8450-080E2990B55E}" type="slidenum">
              <a:rPr lang="en-US" smtClean="0"/>
              <a:t>‹#›</a:t>
            </a:fld>
            <a:endParaRPr lang="en-US"/>
          </a:p>
        </p:txBody>
      </p:sp>
    </p:spTree>
    <p:extLst>
      <p:ext uri="{BB962C8B-B14F-4D97-AF65-F5344CB8AC3E}">
        <p14:creationId xmlns:p14="http://schemas.microsoft.com/office/powerpoint/2010/main" val="6588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13251-9DA9-4D74-B9AF-2B8BEE02A147}" type="datetimeFigureOut">
              <a:rPr lang="ko-KR" altLang="en-US" smtClean="0"/>
              <a:t>2020-11-27</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197570-0036-4005-A5E9-E95C73789864}" type="slidenum">
              <a:rPr lang="ko-KR" altLang="en-US" smtClean="0"/>
              <a:t>‹#›</a:t>
            </a:fld>
            <a:endParaRPr lang="ko-KR" altLang="en-US"/>
          </a:p>
        </p:txBody>
      </p:sp>
    </p:spTree>
    <p:extLst>
      <p:ext uri="{BB962C8B-B14F-4D97-AF65-F5344CB8AC3E}">
        <p14:creationId xmlns:p14="http://schemas.microsoft.com/office/powerpoint/2010/main" val="115747452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197570-0036-4005-A5E9-E95C73789864}" type="slidenum">
              <a:rPr lang="ko-KR" altLang="en-US" smtClean="0"/>
              <a:t>7</a:t>
            </a:fld>
            <a:endParaRPr lang="ko-KR" altLang="en-US"/>
          </a:p>
        </p:txBody>
      </p:sp>
    </p:spTree>
    <p:extLst>
      <p:ext uri="{BB962C8B-B14F-4D97-AF65-F5344CB8AC3E}">
        <p14:creationId xmlns:p14="http://schemas.microsoft.com/office/powerpoint/2010/main" val="445339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6564" name="Slide Number Placeholder 3"/>
          <p:cNvSpPr>
            <a:spLocks noGrp="1"/>
          </p:cNvSpPr>
          <p:nvPr>
            <p:ph type="sldNum" sz="quarter" idx="5"/>
          </p:nvPr>
        </p:nvSpPr>
        <p:spPr/>
        <p:txBody>
          <a:bodyPr/>
          <a:lstStyle/>
          <a:p>
            <a:pPr>
              <a:defRPr/>
            </a:pPr>
            <a:fld id="{DF9A3529-9238-458E-92BD-8D2E2AF9CD9E}" type="slidenum">
              <a:rPr lang="en-US" altLang="zh-TW" smtClean="0"/>
              <a:pPr>
                <a:defRPr/>
              </a:pPr>
              <a:t>20</a:t>
            </a:fld>
            <a:endParaRPr lang="en-US" altLang="zh-TW"/>
          </a:p>
        </p:txBody>
      </p:sp>
    </p:spTree>
    <p:extLst>
      <p:ext uri="{BB962C8B-B14F-4D97-AF65-F5344CB8AC3E}">
        <p14:creationId xmlns:p14="http://schemas.microsoft.com/office/powerpoint/2010/main" val="1754206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7588" name="Slide Number Placeholder 3"/>
          <p:cNvSpPr>
            <a:spLocks noGrp="1"/>
          </p:cNvSpPr>
          <p:nvPr>
            <p:ph type="sldNum" sz="quarter" idx="5"/>
          </p:nvPr>
        </p:nvSpPr>
        <p:spPr/>
        <p:txBody>
          <a:bodyPr/>
          <a:lstStyle/>
          <a:p>
            <a:pPr>
              <a:defRPr/>
            </a:pPr>
            <a:fld id="{12A480BB-53AA-49B5-9EB0-7EDE6D5B72DD}" type="slidenum">
              <a:rPr lang="en-US" altLang="zh-TW" smtClean="0"/>
              <a:pPr>
                <a:defRPr/>
              </a:pPr>
              <a:t>21</a:t>
            </a:fld>
            <a:endParaRPr lang="en-US" altLang="zh-TW"/>
          </a:p>
        </p:txBody>
      </p:sp>
    </p:spTree>
    <p:extLst>
      <p:ext uri="{BB962C8B-B14F-4D97-AF65-F5344CB8AC3E}">
        <p14:creationId xmlns:p14="http://schemas.microsoft.com/office/powerpoint/2010/main" val="2596564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8612" name="Slide Number Placeholder 3"/>
          <p:cNvSpPr>
            <a:spLocks noGrp="1"/>
          </p:cNvSpPr>
          <p:nvPr>
            <p:ph type="sldNum" sz="quarter" idx="5"/>
          </p:nvPr>
        </p:nvSpPr>
        <p:spPr/>
        <p:txBody>
          <a:bodyPr/>
          <a:lstStyle/>
          <a:p>
            <a:pPr>
              <a:defRPr/>
            </a:pPr>
            <a:fld id="{E8D821AB-C17B-4923-BBD6-F98C1A7FFA08}" type="slidenum">
              <a:rPr lang="en-US" altLang="zh-TW" smtClean="0"/>
              <a:pPr>
                <a:defRPr/>
              </a:pPr>
              <a:t>22</a:t>
            </a:fld>
            <a:endParaRPr lang="en-US" altLang="zh-TW"/>
          </a:p>
        </p:txBody>
      </p:sp>
    </p:spTree>
    <p:extLst>
      <p:ext uri="{BB962C8B-B14F-4D97-AF65-F5344CB8AC3E}">
        <p14:creationId xmlns:p14="http://schemas.microsoft.com/office/powerpoint/2010/main" val="531259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9636" name="Slide Number Placeholder 3"/>
          <p:cNvSpPr>
            <a:spLocks noGrp="1"/>
          </p:cNvSpPr>
          <p:nvPr>
            <p:ph type="sldNum" sz="quarter" idx="5"/>
          </p:nvPr>
        </p:nvSpPr>
        <p:spPr/>
        <p:txBody>
          <a:bodyPr/>
          <a:lstStyle/>
          <a:p>
            <a:pPr>
              <a:defRPr/>
            </a:pPr>
            <a:fld id="{DC199CA6-0621-446B-9548-B798C4FDC906}" type="slidenum">
              <a:rPr lang="en-US" altLang="zh-TW" smtClean="0"/>
              <a:pPr>
                <a:defRPr/>
              </a:pPr>
              <a:t>23</a:t>
            </a:fld>
            <a:endParaRPr lang="en-US" altLang="zh-TW"/>
          </a:p>
        </p:txBody>
      </p:sp>
    </p:spTree>
    <p:extLst>
      <p:ext uri="{BB962C8B-B14F-4D97-AF65-F5344CB8AC3E}">
        <p14:creationId xmlns:p14="http://schemas.microsoft.com/office/powerpoint/2010/main" val="226584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0660" name="Slide Number Placeholder 3"/>
          <p:cNvSpPr>
            <a:spLocks noGrp="1"/>
          </p:cNvSpPr>
          <p:nvPr>
            <p:ph type="sldNum" sz="quarter" idx="5"/>
          </p:nvPr>
        </p:nvSpPr>
        <p:spPr/>
        <p:txBody>
          <a:bodyPr/>
          <a:lstStyle/>
          <a:p>
            <a:pPr>
              <a:defRPr/>
            </a:pPr>
            <a:fld id="{1AB2CDBE-BB34-43EE-B6EC-9E1E47EA2671}" type="slidenum">
              <a:rPr lang="en-US" altLang="zh-TW" smtClean="0"/>
              <a:pPr>
                <a:defRPr/>
              </a:pPr>
              <a:t>24</a:t>
            </a:fld>
            <a:endParaRPr lang="en-US" altLang="zh-TW"/>
          </a:p>
        </p:txBody>
      </p:sp>
    </p:spTree>
    <p:extLst>
      <p:ext uri="{BB962C8B-B14F-4D97-AF65-F5344CB8AC3E}">
        <p14:creationId xmlns:p14="http://schemas.microsoft.com/office/powerpoint/2010/main" val="932126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1684" name="Slide Number Placeholder 3"/>
          <p:cNvSpPr>
            <a:spLocks noGrp="1"/>
          </p:cNvSpPr>
          <p:nvPr>
            <p:ph type="sldNum" sz="quarter" idx="5"/>
          </p:nvPr>
        </p:nvSpPr>
        <p:spPr/>
        <p:txBody>
          <a:bodyPr/>
          <a:lstStyle/>
          <a:p>
            <a:pPr>
              <a:defRPr/>
            </a:pPr>
            <a:fld id="{761708E4-3EE8-4D8D-BAA7-C9D46DBBBC2B}" type="slidenum">
              <a:rPr lang="en-US" altLang="zh-TW" smtClean="0"/>
              <a:pPr>
                <a:defRPr/>
              </a:pPr>
              <a:t>25</a:t>
            </a:fld>
            <a:endParaRPr lang="en-US" altLang="zh-TW"/>
          </a:p>
        </p:txBody>
      </p:sp>
    </p:spTree>
    <p:extLst>
      <p:ext uri="{BB962C8B-B14F-4D97-AF65-F5344CB8AC3E}">
        <p14:creationId xmlns:p14="http://schemas.microsoft.com/office/powerpoint/2010/main" val="2140719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2708" name="Slide Number Placeholder 3"/>
          <p:cNvSpPr>
            <a:spLocks noGrp="1"/>
          </p:cNvSpPr>
          <p:nvPr>
            <p:ph type="sldNum" sz="quarter" idx="5"/>
          </p:nvPr>
        </p:nvSpPr>
        <p:spPr/>
        <p:txBody>
          <a:bodyPr/>
          <a:lstStyle/>
          <a:p>
            <a:pPr>
              <a:defRPr/>
            </a:pPr>
            <a:fld id="{836BCC8A-5D09-489A-A0F4-BC297C920262}" type="slidenum">
              <a:rPr lang="en-US" altLang="zh-TW" smtClean="0"/>
              <a:pPr>
                <a:defRPr/>
              </a:pPr>
              <a:t>26</a:t>
            </a:fld>
            <a:endParaRPr lang="en-US" altLang="zh-TW"/>
          </a:p>
        </p:txBody>
      </p:sp>
    </p:spTree>
    <p:extLst>
      <p:ext uri="{BB962C8B-B14F-4D97-AF65-F5344CB8AC3E}">
        <p14:creationId xmlns:p14="http://schemas.microsoft.com/office/powerpoint/2010/main" val="3371719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3732" name="Slide Number Placeholder 3"/>
          <p:cNvSpPr>
            <a:spLocks noGrp="1"/>
          </p:cNvSpPr>
          <p:nvPr>
            <p:ph type="sldNum" sz="quarter" idx="5"/>
          </p:nvPr>
        </p:nvSpPr>
        <p:spPr/>
        <p:txBody>
          <a:bodyPr/>
          <a:lstStyle/>
          <a:p>
            <a:pPr>
              <a:defRPr/>
            </a:pPr>
            <a:fld id="{85BF2ABC-E05F-40E9-9B82-4C0E22055CAD}" type="slidenum">
              <a:rPr lang="en-US" altLang="zh-TW" smtClean="0"/>
              <a:pPr>
                <a:defRPr/>
              </a:pPr>
              <a:t>27</a:t>
            </a:fld>
            <a:endParaRPr lang="en-US" altLang="zh-TW"/>
          </a:p>
        </p:txBody>
      </p:sp>
    </p:spTree>
    <p:extLst>
      <p:ext uri="{BB962C8B-B14F-4D97-AF65-F5344CB8AC3E}">
        <p14:creationId xmlns:p14="http://schemas.microsoft.com/office/powerpoint/2010/main" val="3739504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4756" name="Slide Number Placeholder 3"/>
          <p:cNvSpPr>
            <a:spLocks noGrp="1"/>
          </p:cNvSpPr>
          <p:nvPr>
            <p:ph type="sldNum" sz="quarter" idx="5"/>
          </p:nvPr>
        </p:nvSpPr>
        <p:spPr/>
        <p:txBody>
          <a:bodyPr/>
          <a:lstStyle/>
          <a:p>
            <a:pPr>
              <a:defRPr/>
            </a:pPr>
            <a:fld id="{465C0FBD-6B2A-4AC4-BD9A-72F2D71D7CF9}" type="slidenum">
              <a:rPr lang="en-US" altLang="zh-TW" smtClean="0"/>
              <a:pPr>
                <a:defRPr/>
              </a:pPr>
              <a:t>28</a:t>
            </a:fld>
            <a:endParaRPr lang="en-US" altLang="zh-TW"/>
          </a:p>
        </p:txBody>
      </p:sp>
    </p:spTree>
    <p:extLst>
      <p:ext uri="{BB962C8B-B14F-4D97-AF65-F5344CB8AC3E}">
        <p14:creationId xmlns:p14="http://schemas.microsoft.com/office/powerpoint/2010/main" val="3969897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5780" name="Slide Number Placeholder 3"/>
          <p:cNvSpPr>
            <a:spLocks noGrp="1"/>
          </p:cNvSpPr>
          <p:nvPr>
            <p:ph type="sldNum" sz="quarter" idx="5"/>
          </p:nvPr>
        </p:nvSpPr>
        <p:spPr/>
        <p:txBody>
          <a:bodyPr/>
          <a:lstStyle/>
          <a:p>
            <a:pPr>
              <a:defRPr/>
            </a:pPr>
            <a:fld id="{33F16AB9-8D1C-45C4-86C3-7CED5E501005}" type="slidenum">
              <a:rPr lang="en-US" altLang="zh-TW" smtClean="0"/>
              <a:pPr>
                <a:defRPr/>
              </a:pPr>
              <a:t>29</a:t>
            </a:fld>
            <a:endParaRPr lang="en-US" altLang="zh-TW"/>
          </a:p>
        </p:txBody>
      </p:sp>
    </p:spTree>
    <p:extLst>
      <p:ext uri="{BB962C8B-B14F-4D97-AF65-F5344CB8AC3E}">
        <p14:creationId xmlns:p14="http://schemas.microsoft.com/office/powerpoint/2010/main" val="1791991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7348" name="Slide Number Placeholder 3"/>
          <p:cNvSpPr>
            <a:spLocks noGrp="1"/>
          </p:cNvSpPr>
          <p:nvPr>
            <p:ph type="sldNum" sz="quarter" idx="5"/>
          </p:nvPr>
        </p:nvSpPr>
        <p:spPr/>
        <p:txBody>
          <a:bodyPr/>
          <a:lstStyle/>
          <a:p>
            <a:pPr>
              <a:defRPr/>
            </a:pPr>
            <a:fld id="{FE6D955C-CFDB-4F0C-AF4D-710DCEEE76AF}" type="slidenum">
              <a:rPr lang="en-US" altLang="zh-TW" smtClean="0"/>
              <a:pPr>
                <a:defRPr/>
              </a:pPr>
              <a:t>9</a:t>
            </a:fld>
            <a:endParaRPr lang="en-US" altLang="zh-TW"/>
          </a:p>
        </p:txBody>
      </p:sp>
    </p:spTree>
    <p:extLst>
      <p:ext uri="{BB962C8B-B14F-4D97-AF65-F5344CB8AC3E}">
        <p14:creationId xmlns:p14="http://schemas.microsoft.com/office/powerpoint/2010/main" val="2022562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6804" name="Slide Number Placeholder 3"/>
          <p:cNvSpPr>
            <a:spLocks noGrp="1"/>
          </p:cNvSpPr>
          <p:nvPr>
            <p:ph type="sldNum" sz="quarter" idx="5"/>
          </p:nvPr>
        </p:nvSpPr>
        <p:spPr/>
        <p:txBody>
          <a:bodyPr/>
          <a:lstStyle/>
          <a:p>
            <a:pPr>
              <a:defRPr/>
            </a:pPr>
            <a:fld id="{CDF880C6-8FE5-4F9F-88A6-F724B3CB9EB4}" type="slidenum">
              <a:rPr lang="en-US" altLang="zh-TW" smtClean="0"/>
              <a:pPr>
                <a:defRPr/>
              </a:pPr>
              <a:t>30</a:t>
            </a:fld>
            <a:endParaRPr lang="en-US" altLang="zh-TW"/>
          </a:p>
        </p:txBody>
      </p:sp>
    </p:spTree>
    <p:extLst>
      <p:ext uri="{BB962C8B-B14F-4D97-AF65-F5344CB8AC3E}">
        <p14:creationId xmlns:p14="http://schemas.microsoft.com/office/powerpoint/2010/main" val="2555549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7828" name="Slide Number Placeholder 3"/>
          <p:cNvSpPr>
            <a:spLocks noGrp="1"/>
          </p:cNvSpPr>
          <p:nvPr>
            <p:ph type="sldNum" sz="quarter" idx="5"/>
          </p:nvPr>
        </p:nvSpPr>
        <p:spPr/>
        <p:txBody>
          <a:bodyPr/>
          <a:lstStyle/>
          <a:p>
            <a:pPr>
              <a:defRPr/>
            </a:pPr>
            <a:fld id="{1CCD4916-407C-46EF-A1DD-86713F28A3F9}" type="slidenum">
              <a:rPr lang="en-US" altLang="zh-TW" smtClean="0"/>
              <a:pPr>
                <a:defRPr/>
              </a:pPr>
              <a:t>31</a:t>
            </a:fld>
            <a:endParaRPr lang="en-US" altLang="zh-TW"/>
          </a:p>
        </p:txBody>
      </p:sp>
    </p:spTree>
    <p:extLst>
      <p:ext uri="{BB962C8B-B14F-4D97-AF65-F5344CB8AC3E}">
        <p14:creationId xmlns:p14="http://schemas.microsoft.com/office/powerpoint/2010/main" val="3779451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8852" name="Slide Number Placeholder 3"/>
          <p:cNvSpPr>
            <a:spLocks noGrp="1"/>
          </p:cNvSpPr>
          <p:nvPr>
            <p:ph type="sldNum" sz="quarter" idx="5"/>
          </p:nvPr>
        </p:nvSpPr>
        <p:spPr/>
        <p:txBody>
          <a:bodyPr/>
          <a:lstStyle/>
          <a:p>
            <a:pPr>
              <a:defRPr/>
            </a:pPr>
            <a:fld id="{9A5FDFA0-6F28-4F39-9100-68E16A6327A6}" type="slidenum">
              <a:rPr lang="en-US" altLang="zh-TW" smtClean="0"/>
              <a:pPr>
                <a:defRPr/>
              </a:pPr>
              <a:t>32</a:t>
            </a:fld>
            <a:endParaRPr lang="en-US" altLang="zh-TW"/>
          </a:p>
        </p:txBody>
      </p:sp>
    </p:spTree>
    <p:extLst>
      <p:ext uri="{BB962C8B-B14F-4D97-AF65-F5344CB8AC3E}">
        <p14:creationId xmlns:p14="http://schemas.microsoft.com/office/powerpoint/2010/main" val="1231416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9876" name="Slide Number Placeholder 3"/>
          <p:cNvSpPr>
            <a:spLocks noGrp="1"/>
          </p:cNvSpPr>
          <p:nvPr>
            <p:ph type="sldNum" sz="quarter" idx="5"/>
          </p:nvPr>
        </p:nvSpPr>
        <p:spPr/>
        <p:txBody>
          <a:bodyPr/>
          <a:lstStyle/>
          <a:p>
            <a:pPr>
              <a:defRPr/>
            </a:pPr>
            <a:fld id="{D598B6AA-5843-45F5-9D64-7285291D1057}" type="slidenum">
              <a:rPr lang="en-US" altLang="zh-TW" smtClean="0"/>
              <a:pPr>
                <a:defRPr/>
              </a:pPr>
              <a:t>36</a:t>
            </a:fld>
            <a:endParaRPr lang="en-US" altLang="zh-TW"/>
          </a:p>
        </p:txBody>
      </p:sp>
    </p:spTree>
    <p:extLst>
      <p:ext uri="{BB962C8B-B14F-4D97-AF65-F5344CB8AC3E}">
        <p14:creationId xmlns:p14="http://schemas.microsoft.com/office/powerpoint/2010/main" val="432689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80900" name="Slide Number Placeholder 3"/>
          <p:cNvSpPr>
            <a:spLocks noGrp="1"/>
          </p:cNvSpPr>
          <p:nvPr>
            <p:ph type="sldNum" sz="quarter" idx="5"/>
          </p:nvPr>
        </p:nvSpPr>
        <p:spPr/>
        <p:txBody>
          <a:bodyPr/>
          <a:lstStyle/>
          <a:p>
            <a:pPr>
              <a:defRPr/>
            </a:pPr>
            <a:fld id="{D2231766-77E6-41F3-B3A6-E3FA817E8CD0}" type="slidenum">
              <a:rPr lang="en-US" altLang="zh-TW" smtClean="0"/>
              <a:pPr>
                <a:defRPr/>
              </a:pPr>
              <a:t>37</a:t>
            </a:fld>
            <a:endParaRPr lang="en-US" altLang="zh-TW"/>
          </a:p>
        </p:txBody>
      </p:sp>
    </p:spTree>
    <p:extLst>
      <p:ext uri="{BB962C8B-B14F-4D97-AF65-F5344CB8AC3E}">
        <p14:creationId xmlns:p14="http://schemas.microsoft.com/office/powerpoint/2010/main" val="4055368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81924" name="Slide Number Placeholder 3"/>
          <p:cNvSpPr>
            <a:spLocks noGrp="1"/>
          </p:cNvSpPr>
          <p:nvPr>
            <p:ph type="sldNum" sz="quarter" idx="5"/>
          </p:nvPr>
        </p:nvSpPr>
        <p:spPr/>
        <p:txBody>
          <a:bodyPr/>
          <a:lstStyle/>
          <a:p>
            <a:pPr>
              <a:defRPr/>
            </a:pPr>
            <a:fld id="{E9D65149-A39A-49D1-B4A1-D910B51E1DF3}" type="slidenum">
              <a:rPr lang="en-US" altLang="zh-TW" smtClean="0"/>
              <a:pPr>
                <a:defRPr/>
              </a:pPr>
              <a:t>38</a:t>
            </a:fld>
            <a:endParaRPr lang="en-US" altLang="zh-TW"/>
          </a:p>
        </p:txBody>
      </p:sp>
    </p:spTree>
    <p:extLst>
      <p:ext uri="{BB962C8B-B14F-4D97-AF65-F5344CB8AC3E}">
        <p14:creationId xmlns:p14="http://schemas.microsoft.com/office/powerpoint/2010/main" val="1194211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82948" name="Slide Number Placeholder 3"/>
          <p:cNvSpPr>
            <a:spLocks noGrp="1"/>
          </p:cNvSpPr>
          <p:nvPr>
            <p:ph type="sldNum" sz="quarter" idx="5"/>
          </p:nvPr>
        </p:nvSpPr>
        <p:spPr/>
        <p:txBody>
          <a:bodyPr/>
          <a:lstStyle/>
          <a:p>
            <a:pPr>
              <a:defRPr/>
            </a:pPr>
            <a:fld id="{632B918A-5ECB-4C98-AB67-C6246D4BDE16}" type="slidenum">
              <a:rPr lang="en-US" altLang="zh-TW" smtClean="0"/>
              <a:pPr>
                <a:defRPr/>
              </a:pPr>
              <a:t>39</a:t>
            </a:fld>
            <a:endParaRPr lang="en-US" altLang="zh-TW"/>
          </a:p>
        </p:txBody>
      </p:sp>
    </p:spTree>
    <p:extLst>
      <p:ext uri="{BB962C8B-B14F-4D97-AF65-F5344CB8AC3E}">
        <p14:creationId xmlns:p14="http://schemas.microsoft.com/office/powerpoint/2010/main" val="57269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1988" name="Slide Number Placeholder 3"/>
          <p:cNvSpPr>
            <a:spLocks noGrp="1"/>
          </p:cNvSpPr>
          <p:nvPr>
            <p:ph type="sldNum" sz="quarter" idx="5"/>
          </p:nvPr>
        </p:nvSpPr>
        <p:spPr>
          <a:noFill/>
        </p:spPr>
        <p:txBody>
          <a:bodyPr/>
          <a:lstStyle/>
          <a:p>
            <a:fld id="{033FAF95-7D1F-4CBC-B863-7772813DE573}" type="slidenum">
              <a:rPr lang="en-US" altLang="zh-TW" smtClean="0"/>
              <a:pPr/>
              <a:t>40</a:t>
            </a:fld>
            <a:endParaRPr lang="en-US" altLang="zh-TW"/>
          </a:p>
        </p:txBody>
      </p:sp>
    </p:spTree>
    <p:extLst>
      <p:ext uri="{BB962C8B-B14F-4D97-AF65-F5344CB8AC3E}">
        <p14:creationId xmlns:p14="http://schemas.microsoft.com/office/powerpoint/2010/main" val="1757080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3012" name="Slide Number Placeholder 3"/>
          <p:cNvSpPr>
            <a:spLocks noGrp="1"/>
          </p:cNvSpPr>
          <p:nvPr>
            <p:ph type="sldNum" sz="quarter" idx="5"/>
          </p:nvPr>
        </p:nvSpPr>
        <p:spPr>
          <a:noFill/>
        </p:spPr>
        <p:txBody>
          <a:bodyPr/>
          <a:lstStyle/>
          <a:p>
            <a:fld id="{08175873-2481-4064-BC84-E50D9265A963}" type="slidenum">
              <a:rPr lang="en-US" altLang="zh-TW" smtClean="0"/>
              <a:pPr/>
              <a:t>41</a:t>
            </a:fld>
            <a:endParaRPr lang="en-US" altLang="zh-TW"/>
          </a:p>
        </p:txBody>
      </p:sp>
    </p:spTree>
    <p:extLst>
      <p:ext uri="{BB962C8B-B14F-4D97-AF65-F5344CB8AC3E}">
        <p14:creationId xmlns:p14="http://schemas.microsoft.com/office/powerpoint/2010/main" val="3547007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4036" name="Slide Number Placeholder 3"/>
          <p:cNvSpPr>
            <a:spLocks noGrp="1"/>
          </p:cNvSpPr>
          <p:nvPr>
            <p:ph type="sldNum" sz="quarter" idx="5"/>
          </p:nvPr>
        </p:nvSpPr>
        <p:spPr>
          <a:noFill/>
        </p:spPr>
        <p:txBody>
          <a:bodyPr/>
          <a:lstStyle/>
          <a:p>
            <a:fld id="{B7C4F04D-C597-4833-9016-A84B9722C24D}" type="slidenum">
              <a:rPr lang="en-US" altLang="zh-TW" smtClean="0"/>
              <a:pPr/>
              <a:t>42</a:t>
            </a:fld>
            <a:endParaRPr lang="en-US" altLang="zh-TW"/>
          </a:p>
        </p:txBody>
      </p:sp>
    </p:spTree>
    <p:extLst>
      <p:ext uri="{BB962C8B-B14F-4D97-AF65-F5344CB8AC3E}">
        <p14:creationId xmlns:p14="http://schemas.microsoft.com/office/powerpoint/2010/main" val="727207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1444" name="Slide Number Placeholder 3"/>
          <p:cNvSpPr>
            <a:spLocks noGrp="1"/>
          </p:cNvSpPr>
          <p:nvPr>
            <p:ph type="sldNum" sz="quarter" idx="5"/>
          </p:nvPr>
        </p:nvSpPr>
        <p:spPr/>
        <p:txBody>
          <a:bodyPr/>
          <a:lstStyle/>
          <a:p>
            <a:pPr>
              <a:defRPr/>
            </a:pPr>
            <a:fld id="{BB62518E-8BD0-4E80-93BA-8AD2CFA7A555}" type="slidenum">
              <a:rPr lang="en-US" altLang="zh-TW" smtClean="0"/>
              <a:pPr>
                <a:defRPr/>
              </a:pPr>
              <a:t>10</a:t>
            </a:fld>
            <a:endParaRPr lang="en-US" altLang="zh-TW"/>
          </a:p>
        </p:txBody>
      </p:sp>
    </p:spTree>
    <p:extLst>
      <p:ext uri="{BB962C8B-B14F-4D97-AF65-F5344CB8AC3E}">
        <p14:creationId xmlns:p14="http://schemas.microsoft.com/office/powerpoint/2010/main" val="350794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5060" name="Slide Number Placeholder 3"/>
          <p:cNvSpPr>
            <a:spLocks noGrp="1"/>
          </p:cNvSpPr>
          <p:nvPr>
            <p:ph type="sldNum" sz="quarter" idx="5"/>
          </p:nvPr>
        </p:nvSpPr>
        <p:spPr>
          <a:noFill/>
        </p:spPr>
        <p:txBody>
          <a:bodyPr/>
          <a:lstStyle/>
          <a:p>
            <a:fld id="{248B7380-6FD0-4458-98FB-1859888512C5}" type="slidenum">
              <a:rPr lang="en-US" altLang="zh-TW" smtClean="0"/>
              <a:pPr/>
              <a:t>43</a:t>
            </a:fld>
            <a:endParaRPr lang="en-US" altLang="zh-TW"/>
          </a:p>
        </p:txBody>
      </p:sp>
    </p:spTree>
    <p:extLst>
      <p:ext uri="{BB962C8B-B14F-4D97-AF65-F5344CB8AC3E}">
        <p14:creationId xmlns:p14="http://schemas.microsoft.com/office/powerpoint/2010/main" val="2200907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6084" name="Slide Number Placeholder 3"/>
          <p:cNvSpPr>
            <a:spLocks noGrp="1"/>
          </p:cNvSpPr>
          <p:nvPr>
            <p:ph type="sldNum" sz="quarter" idx="5"/>
          </p:nvPr>
        </p:nvSpPr>
        <p:spPr>
          <a:noFill/>
        </p:spPr>
        <p:txBody>
          <a:bodyPr/>
          <a:lstStyle/>
          <a:p>
            <a:fld id="{2D580611-E8E1-41AA-B767-0A1EDEFB6B5D}" type="slidenum">
              <a:rPr lang="en-US" altLang="zh-TW" smtClean="0"/>
              <a:pPr/>
              <a:t>44</a:t>
            </a:fld>
            <a:endParaRPr lang="en-US" altLang="zh-TW"/>
          </a:p>
        </p:txBody>
      </p:sp>
    </p:spTree>
    <p:extLst>
      <p:ext uri="{BB962C8B-B14F-4D97-AF65-F5344CB8AC3E}">
        <p14:creationId xmlns:p14="http://schemas.microsoft.com/office/powerpoint/2010/main" val="1803588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r>
              <a:rPr lang="en-US" dirty="0">
                <a:latin typeface="Arial" pitchFamily="34" charset="0"/>
                <a:cs typeface="Arial" pitchFamily="34" charset="0"/>
              </a:rPr>
              <a:t>In</a:t>
            </a:r>
            <a:r>
              <a:rPr lang="en-US" baseline="0" dirty="0">
                <a:latin typeface="Arial" pitchFamily="34" charset="0"/>
                <a:cs typeface="Arial" pitchFamily="34" charset="0"/>
              </a:rPr>
              <a:t> 2013, change from block address to byte address and add that CPU is executing 5 different </a:t>
            </a:r>
            <a:r>
              <a:rPr lang="en-US" baseline="0" dirty="0" err="1">
                <a:latin typeface="Arial" pitchFamily="34" charset="0"/>
                <a:cs typeface="Arial" pitchFamily="34" charset="0"/>
              </a:rPr>
              <a:t>lw</a:t>
            </a:r>
            <a:r>
              <a:rPr lang="en-US" baseline="0">
                <a:latin typeface="Arial" pitchFamily="34" charset="0"/>
                <a:cs typeface="Arial" pitchFamily="34" charset="0"/>
              </a:rPr>
              <a:t> instructions.</a:t>
            </a:r>
            <a:endParaRPr lang="en-US">
              <a:latin typeface="Arial" pitchFamily="34" charset="0"/>
              <a:cs typeface="Arial" pitchFamily="34" charset="0"/>
            </a:endParaRPr>
          </a:p>
        </p:txBody>
      </p:sp>
      <p:sp>
        <p:nvSpPr>
          <p:cNvPr id="48132" name="Slide Number Placeholder 3"/>
          <p:cNvSpPr>
            <a:spLocks noGrp="1"/>
          </p:cNvSpPr>
          <p:nvPr>
            <p:ph type="sldNum" sz="quarter" idx="5"/>
          </p:nvPr>
        </p:nvSpPr>
        <p:spPr>
          <a:noFill/>
        </p:spPr>
        <p:txBody>
          <a:bodyPr/>
          <a:lstStyle/>
          <a:p>
            <a:fld id="{04A5D563-4204-4357-B0D6-9364FA700D20}" type="slidenum">
              <a:rPr lang="en-US" altLang="zh-TW" smtClean="0"/>
              <a:pPr/>
              <a:t>45</a:t>
            </a:fld>
            <a:endParaRPr lang="en-US" altLang="zh-TW"/>
          </a:p>
        </p:txBody>
      </p:sp>
    </p:spTree>
    <p:extLst>
      <p:ext uri="{BB962C8B-B14F-4D97-AF65-F5344CB8AC3E}">
        <p14:creationId xmlns:p14="http://schemas.microsoft.com/office/powerpoint/2010/main" val="2903382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9156" name="Slide Number Placeholder 3"/>
          <p:cNvSpPr>
            <a:spLocks noGrp="1"/>
          </p:cNvSpPr>
          <p:nvPr>
            <p:ph type="sldNum" sz="quarter" idx="5"/>
          </p:nvPr>
        </p:nvSpPr>
        <p:spPr>
          <a:noFill/>
        </p:spPr>
        <p:txBody>
          <a:bodyPr/>
          <a:lstStyle/>
          <a:p>
            <a:fld id="{A1536931-9C82-46B6-A59F-6F799B3893D9}" type="slidenum">
              <a:rPr lang="en-US" altLang="zh-TW" smtClean="0"/>
              <a:pPr/>
              <a:t>46</a:t>
            </a:fld>
            <a:endParaRPr lang="en-US" altLang="zh-TW"/>
          </a:p>
        </p:txBody>
      </p:sp>
    </p:spTree>
    <p:extLst>
      <p:ext uri="{BB962C8B-B14F-4D97-AF65-F5344CB8AC3E}">
        <p14:creationId xmlns:p14="http://schemas.microsoft.com/office/powerpoint/2010/main" val="1313489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0180" name="Slide Number Placeholder 3"/>
          <p:cNvSpPr>
            <a:spLocks noGrp="1"/>
          </p:cNvSpPr>
          <p:nvPr>
            <p:ph type="sldNum" sz="quarter" idx="5"/>
          </p:nvPr>
        </p:nvSpPr>
        <p:spPr>
          <a:noFill/>
        </p:spPr>
        <p:txBody>
          <a:bodyPr/>
          <a:lstStyle/>
          <a:p>
            <a:fld id="{2F062541-1E00-4B01-98A5-37A643B412B1}" type="slidenum">
              <a:rPr lang="en-US" altLang="zh-TW" smtClean="0"/>
              <a:pPr/>
              <a:t>47</a:t>
            </a:fld>
            <a:endParaRPr lang="en-US" altLang="zh-TW"/>
          </a:p>
        </p:txBody>
      </p:sp>
    </p:spTree>
    <p:extLst>
      <p:ext uri="{BB962C8B-B14F-4D97-AF65-F5344CB8AC3E}">
        <p14:creationId xmlns:p14="http://schemas.microsoft.com/office/powerpoint/2010/main" val="1712035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1204" name="Slide Number Placeholder 3"/>
          <p:cNvSpPr>
            <a:spLocks noGrp="1"/>
          </p:cNvSpPr>
          <p:nvPr>
            <p:ph type="sldNum" sz="quarter" idx="5"/>
          </p:nvPr>
        </p:nvSpPr>
        <p:spPr>
          <a:noFill/>
        </p:spPr>
        <p:txBody>
          <a:bodyPr/>
          <a:lstStyle/>
          <a:p>
            <a:fld id="{6F8CE1E7-A8AE-4561-9625-45D1DC646AFA}" type="slidenum">
              <a:rPr lang="en-US" altLang="zh-TW" smtClean="0"/>
              <a:pPr/>
              <a:t>48</a:t>
            </a:fld>
            <a:endParaRPr lang="en-US" altLang="zh-TW"/>
          </a:p>
        </p:txBody>
      </p:sp>
    </p:spTree>
    <p:extLst>
      <p:ext uri="{BB962C8B-B14F-4D97-AF65-F5344CB8AC3E}">
        <p14:creationId xmlns:p14="http://schemas.microsoft.com/office/powerpoint/2010/main" val="88354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2228" name="Slide Number Placeholder 3"/>
          <p:cNvSpPr>
            <a:spLocks noGrp="1"/>
          </p:cNvSpPr>
          <p:nvPr>
            <p:ph type="sldNum" sz="quarter" idx="5"/>
          </p:nvPr>
        </p:nvSpPr>
        <p:spPr>
          <a:noFill/>
        </p:spPr>
        <p:txBody>
          <a:bodyPr/>
          <a:lstStyle/>
          <a:p>
            <a:fld id="{FB9A8A44-1F00-42F7-8B0B-F6E48A7045A5}" type="slidenum">
              <a:rPr lang="en-US" altLang="zh-TW" smtClean="0"/>
              <a:pPr/>
              <a:t>49</a:t>
            </a:fld>
            <a:endParaRPr lang="en-US" altLang="zh-TW"/>
          </a:p>
        </p:txBody>
      </p:sp>
    </p:spTree>
    <p:extLst>
      <p:ext uri="{BB962C8B-B14F-4D97-AF65-F5344CB8AC3E}">
        <p14:creationId xmlns:p14="http://schemas.microsoft.com/office/powerpoint/2010/main" val="1254331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7108" name="Slide Number Placeholder 3"/>
          <p:cNvSpPr>
            <a:spLocks noGrp="1"/>
          </p:cNvSpPr>
          <p:nvPr>
            <p:ph type="sldNum" sz="quarter" idx="5"/>
          </p:nvPr>
        </p:nvSpPr>
        <p:spPr>
          <a:noFill/>
        </p:spPr>
        <p:txBody>
          <a:bodyPr/>
          <a:lstStyle/>
          <a:p>
            <a:fld id="{B2DDBA80-D34C-4138-AEC7-4FD09058712E}" type="slidenum">
              <a:rPr lang="en-US" altLang="zh-TW" smtClean="0"/>
              <a:pPr/>
              <a:t>50</a:t>
            </a:fld>
            <a:endParaRPr lang="en-US" altLang="zh-TW"/>
          </a:p>
        </p:txBody>
      </p:sp>
    </p:spTree>
    <p:extLst>
      <p:ext uri="{BB962C8B-B14F-4D97-AF65-F5344CB8AC3E}">
        <p14:creationId xmlns:p14="http://schemas.microsoft.com/office/powerpoint/2010/main" val="592061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3252" name="Slide Number Placeholder 3"/>
          <p:cNvSpPr>
            <a:spLocks noGrp="1"/>
          </p:cNvSpPr>
          <p:nvPr>
            <p:ph type="sldNum" sz="quarter" idx="5"/>
          </p:nvPr>
        </p:nvSpPr>
        <p:spPr>
          <a:noFill/>
        </p:spPr>
        <p:txBody>
          <a:bodyPr/>
          <a:lstStyle/>
          <a:p>
            <a:fld id="{325D59D4-BDF0-4287-A58C-D31005A59E6D}" type="slidenum">
              <a:rPr lang="en-US" altLang="zh-TW" smtClean="0"/>
              <a:pPr/>
              <a:t>51</a:t>
            </a:fld>
            <a:endParaRPr lang="en-US" altLang="zh-TW"/>
          </a:p>
        </p:txBody>
      </p:sp>
    </p:spTree>
    <p:extLst>
      <p:ext uri="{BB962C8B-B14F-4D97-AF65-F5344CB8AC3E}">
        <p14:creationId xmlns:p14="http://schemas.microsoft.com/office/powerpoint/2010/main" val="1184478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4276" name="Slide Number Placeholder 3"/>
          <p:cNvSpPr>
            <a:spLocks noGrp="1"/>
          </p:cNvSpPr>
          <p:nvPr>
            <p:ph type="sldNum" sz="quarter" idx="5"/>
          </p:nvPr>
        </p:nvSpPr>
        <p:spPr>
          <a:noFill/>
        </p:spPr>
        <p:txBody>
          <a:bodyPr/>
          <a:lstStyle/>
          <a:p>
            <a:fld id="{E267C102-7751-4C50-B0AC-370B83B674B5}" type="slidenum">
              <a:rPr lang="en-US" altLang="zh-TW" smtClean="0"/>
              <a:pPr/>
              <a:t>52</a:t>
            </a:fld>
            <a:endParaRPr lang="en-US" altLang="zh-TW"/>
          </a:p>
        </p:txBody>
      </p:sp>
    </p:spTree>
    <p:extLst>
      <p:ext uri="{BB962C8B-B14F-4D97-AF65-F5344CB8AC3E}">
        <p14:creationId xmlns:p14="http://schemas.microsoft.com/office/powerpoint/2010/main" val="3288038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9396" name="Slide Number Placeholder 3"/>
          <p:cNvSpPr>
            <a:spLocks noGrp="1"/>
          </p:cNvSpPr>
          <p:nvPr>
            <p:ph type="sldNum" sz="quarter" idx="5"/>
          </p:nvPr>
        </p:nvSpPr>
        <p:spPr/>
        <p:txBody>
          <a:bodyPr/>
          <a:lstStyle/>
          <a:p>
            <a:pPr>
              <a:defRPr/>
            </a:pPr>
            <a:fld id="{703D7BC1-ED55-4C9B-94B3-D877ABBF026E}" type="slidenum">
              <a:rPr lang="en-US" altLang="zh-TW" smtClean="0"/>
              <a:pPr>
                <a:defRPr/>
              </a:pPr>
              <a:t>12</a:t>
            </a:fld>
            <a:endParaRPr lang="en-US" altLang="zh-TW"/>
          </a:p>
        </p:txBody>
      </p:sp>
    </p:spTree>
    <p:extLst>
      <p:ext uri="{BB962C8B-B14F-4D97-AF65-F5344CB8AC3E}">
        <p14:creationId xmlns:p14="http://schemas.microsoft.com/office/powerpoint/2010/main" val="26314664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5300" name="Slide Number Placeholder 3"/>
          <p:cNvSpPr>
            <a:spLocks noGrp="1"/>
          </p:cNvSpPr>
          <p:nvPr>
            <p:ph type="sldNum" sz="quarter" idx="5"/>
          </p:nvPr>
        </p:nvSpPr>
        <p:spPr>
          <a:noFill/>
        </p:spPr>
        <p:txBody>
          <a:bodyPr/>
          <a:lstStyle/>
          <a:p>
            <a:fld id="{E29AAE88-3430-48E7-9952-98DDF1E2C75F}" type="slidenum">
              <a:rPr lang="en-US" altLang="zh-TW" smtClean="0"/>
              <a:pPr/>
              <a:t>53</a:t>
            </a:fld>
            <a:endParaRPr lang="en-US" altLang="zh-TW"/>
          </a:p>
        </p:txBody>
      </p:sp>
    </p:spTree>
    <p:extLst>
      <p:ext uri="{BB962C8B-B14F-4D97-AF65-F5344CB8AC3E}">
        <p14:creationId xmlns:p14="http://schemas.microsoft.com/office/powerpoint/2010/main" val="3464728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6324" name="Slide Number Placeholder 3"/>
          <p:cNvSpPr>
            <a:spLocks noGrp="1"/>
          </p:cNvSpPr>
          <p:nvPr>
            <p:ph type="sldNum" sz="quarter" idx="5"/>
          </p:nvPr>
        </p:nvSpPr>
        <p:spPr>
          <a:noFill/>
        </p:spPr>
        <p:txBody>
          <a:bodyPr/>
          <a:lstStyle/>
          <a:p>
            <a:fld id="{6AE78516-F0A9-4D35-8A57-6EB60D20CA7B}" type="slidenum">
              <a:rPr lang="en-US" altLang="zh-TW" smtClean="0"/>
              <a:pPr/>
              <a:t>54</a:t>
            </a:fld>
            <a:endParaRPr lang="en-US" altLang="zh-TW"/>
          </a:p>
        </p:txBody>
      </p:sp>
    </p:spTree>
    <p:extLst>
      <p:ext uri="{BB962C8B-B14F-4D97-AF65-F5344CB8AC3E}">
        <p14:creationId xmlns:p14="http://schemas.microsoft.com/office/powerpoint/2010/main" val="3835266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dirty="0"/>
              <a:t>Source</a:t>
            </a:r>
            <a:r>
              <a:rPr lang="hu-HU" dirty="0"/>
              <a:t>:</a:t>
            </a:r>
            <a:r>
              <a:rPr lang="hu-HU" baseline="0" dirty="0"/>
              <a:t> http://labs.vmware.com/academic/mit-iap-2010</a:t>
            </a:r>
          </a:p>
          <a:p>
            <a:endParaRPr lang="hu-HU" baseline="0" dirty="0"/>
          </a:p>
        </p:txBody>
      </p:sp>
      <p:sp>
        <p:nvSpPr>
          <p:cNvPr id="4" name="Dia számának helye 3"/>
          <p:cNvSpPr>
            <a:spLocks noGrp="1"/>
          </p:cNvSpPr>
          <p:nvPr>
            <p:ph type="sldNum" sz="quarter" idx="10"/>
          </p:nvPr>
        </p:nvSpPr>
        <p:spPr/>
        <p:txBody>
          <a:bodyPr/>
          <a:lstStyle/>
          <a:p>
            <a:fld id="{3D86C690-4F62-4AFC-8745-06DC9BF07935}" type="slidenum">
              <a:rPr lang="hu-HU" smtClean="0"/>
              <a:pPr/>
              <a:t>61</a:t>
            </a:fld>
            <a:endParaRPr lang="hu-HU"/>
          </a:p>
        </p:txBody>
      </p:sp>
    </p:spTree>
    <p:extLst>
      <p:ext uri="{BB962C8B-B14F-4D97-AF65-F5344CB8AC3E}">
        <p14:creationId xmlns:p14="http://schemas.microsoft.com/office/powerpoint/2010/main" val="2488044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197570-0036-4005-A5E9-E95C73789864}" type="slidenum">
              <a:rPr lang="ko-KR" altLang="en-US" smtClean="0"/>
              <a:t>65</a:t>
            </a:fld>
            <a:endParaRPr lang="ko-KR" altLang="en-US"/>
          </a:p>
        </p:txBody>
      </p:sp>
    </p:spTree>
    <p:extLst>
      <p:ext uri="{BB962C8B-B14F-4D97-AF65-F5344CB8AC3E}">
        <p14:creationId xmlns:p14="http://schemas.microsoft.com/office/powerpoint/2010/main" val="3385485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a:t>
            </a:r>
            <a:r>
              <a:rPr lang="en-US" baseline="0" dirty="0"/>
              <a:t>l primarily be covering VT-x, but most of it maps to AMD-v as </a:t>
            </a:r>
            <a:r>
              <a:rPr lang="en-US" baseline="0"/>
              <a:t>well.</a:t>
            </a:r>
            <a:endParaRPr lang="en-US" baseline="0" dirty="0"/>
          </a:p>
        </p:txBody>
      </p:sp>
      <p:sp>
        <p:nvSpPr>
          <p:cNvPr id="4" name="Slide Number Placeholder 3"/>
          <p:cNvSpPr>
            <a:spLocks noGrp="1"/>
          </p:cNvSpPr>
          <p:nvPr>
            <p:ph type="sldNum" sz="quarter" idx="10"/>
          </p:nvPr>
        </p:nvSpPr>
        <p:spPr/>
        <p:txBody>
          <a:bodyPr/>
          <a:lstStyle/>
          <a:p>
            <a:fld id="{690A2264-37DE-9343-9F81-2E12E62EC558}" type="slidenum">
              <a:rPr lang="en-US" smtClean="0"/>
              <a:t>66</a:t>
            </a:fld>
            <a:endParaRPr lang="en-US"/>
          </a:p>
        </p:txBody>
      </p:sp>
    </p:spTree>
    <p:extLst>
      <p:ext uri="{BB962C8B-B14F-4D97-AF65-F5344CB8AC3E}">
        <p14:creationId xmlns:p14="http://schemas.microsoft.com/office/powerpoint/2010/main" val="32980634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0A2264-37DE-9343-9F81-2E12E62EC558}" type="slidenum">
              <a:rPr lang="en-US" smtClean="0"/>
              <a:t>67</a:t>
            </a:fld>
            <a:endParaRPr lang="en-US"/>
          </a:p>
        </p:txBody>
      </p:sp>
    </p:spTree>
    <p:extLst>
      <p:ext uri="{BB962C8B-B14F-4D97-AF65-F5344CB8AC3E}">
        <p14:creationId xmlns:p14="http://schemas.microsoft.com/office/powerpoint/2010/main" val="4213675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need to memorize these, just something to keep</a:t>
            </a:r>
            <a:r>
              <a:rPr lang="en-US" baseline="0" dirty="0"/>
              <a:t> in mind.</a:t>
            </a:r>
            <a:endParaRPr lang="en-US" dirty="0"/>
          </a:p>
        </p:txBody>
      </p:sp>
      <p:sp>
        <p:nvSpPr>
          <p:cNvPr id="4" name="Slide Number Placeholder 3"/>
          <p:cNvSpPr>
            <a:spLocks noGrp="1"/>
          </p:cNvSpPr>
          <p:nvPr>
            <p:ph type="sldNum" sz="quarter" idx="10"/>
          </p:nvPr>
        </p:nvSpPr>
        <p:spPr/>
        <p:txBody>
          <a:bodyPr/>
          <a:lstStyle/>
          <a:p>
            <a:fld id="{690A2264-37DE-9343-9F81-2E12E62EC558}" type="slidenum">
              <a:rPr lang="en-US" smtClean="0"/>
              <a:t>69</a:t>
            </a:fld>
            <a:endParaRPr lang="en-US"/>
          </a:p>
        </p:txBody>
      </p:sp>
    </p:spTree>
    <p:extLst>
      <p:ext uri="{BB962C8B-B14F-4D97-AF65-F5344CB8AC3E}">
        <p14:creationId xmlns:p14="http://schemas.microsoft.com/office/powerpoint/2010/main" val="2051130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ltLang="ko-KR" baseline="0" dirty="0"/>
          </a:p>
        </p:txBody>
      </p:sp>
      <p:sp>
        <p:nvSpPr>
          <p:cNvPr id="4" name="Slide Number Placeholder 3"/>
          <p:cNvSpPr>
            <a:spLocks noGrp="1"/>
          </p:cNvSpPr>
          <p:nvPr>
            <p:ph type="sldNum" sz="quarter" idx="10"/>
          </p:nvPr>
        </p:nvSpPr>
        <p:spPr/>
        <p:txBody>
          <a:bodyPr/>
          <a:lstStyle/>
          <a:p>
            <a:fld id="{EB73147F-580E-41D1-850D-88600EB2532D}" type="slidenum">
              <a:rPr lang="ko-KR" altLang="en-US" smtClean="0"/>
              <a:pPr/>
              <a:t>90</a:t>
            </a:fld>
            <a:endParaRPr lang="ko-KR" altLang="en-US"/>
          </a:p>
        </p:txBody>
      </p:sp>
    </p:spTree>
    <p:extLst>
      <p:ext uri="{BB962C8B-B14F-4D97-AF65-F5344CB8AC3E}">
        <p14:creationId xmlns:p14="http://schemas.microsoft.com/office/powerpoint/2010/main" val="156338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ltLang="ko-KR" baseline="0" dirty="0"/>
          </a:p>
        </p:txBody>
      </p:sp>
      <p:sp>
        <p:nvSpPr>
          <p:cNvPr id="4" name="Slide Number Placeholder 3"/>
          <p:cNvSpPr>
            <a:spLocks noGrp="1"/>
          </p:cNvSpPr>
          <p:nvPr>
            <p:ph type="sldNum" sz="quarter" idx="10"/>
          </p:nvPr>
        </p:nvSpPr>
        <p:spPr/>
        <p:txBody>
          <a:bodyPr/>
          <a:lstStyle/>
          <a:p>
            <a:fld id="{EB73147F-580E-41D1-850D-88600EB2532D}" type="slidenum">
              <a:rPr lang="ko-KR" altLang="en-US" smtClean="0"/>
              <a:pPr/>
              <a:t>91</a:t>
            </a:fld>
            <a:endParaRPr lang="ko-KR" altLang="en-US"/>
          </a:p>
        </p:txBody>
      </p:sp>
    </p:spTree>
    <p:extLst>
      <p:ext uri="{BB962C8B-B14F-4D97-AF65-F5344CB8AC3E}">
        <p14:creationId xmlns:p14="http://schemas.microsoft.com/office/powerpoint/2010/main" val="593944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97570-0036-4005-A5E9-E95C73789864}" type="slidenum">
              <a:rPr lang="ko-KR" altLang="en-US" smtClean="0"/>
              <a:t>128</a:t>
            </a:fld>
            <a:endParaRPr lang="ko-KR" altLang="en-US"/>
          </a:p>
        </p:txBody>
      </p:sp>
    </p:spTree>
    <p:extLst>
      <p:ext uri="{BB962C8B-B14F-4D97-AF65-F5344CB8AC3E}">
        <p14:creationId xmlns:p14="http://schemas.microsoft.com/office/powerpoint/2010/main" val="3484699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0420" name="Slide Number Placeholder 3"/>
          <p:cNvSpPr>
            <a:spLocks noGrp="1"/>
          </p:cNvSpPr>
          <p:nvPr>
            <p:ph type="sldNum" sz="quarter" idx="5"/>
          </p:nvPr>
        </p:nvSpPr>
        <p:spPr/>
        <p:txBody>
          <a:bodyPr/>
          <a:lstStyle/>
          <a:p>
            <a:pPr>
              <a:defRPr/>
            </a:pPr>
            <a:fld id="{650A5079-B9F9-4E71-86F8-548F9429AC60}" type="slidenum">
              <a:rPr lang="en-US" altLang="zh-TW" smtClean="0"/>
              <a:pPr>
                <a:defRPr/>
              </a:pPr>
              <a:t>13</a:t>
            </a:fld>
            <a:endParaRPr lang="en-US" altLang="zh-TW"/>
          </a:p>
        </p:txBody>
      </p:sp>
    </p:spTree>
    <p:extLst>
      <p:ext uri="{BB962C8B-B14F-4D97-AF65-F5344CB8AC3E}">
        <p14:creationId xmlns:p14="http://schemas.microsoft.com/office/powerpoint/2010/main" val="38188439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197570-0036-4005-A5E9-E95C73789864}" type="slidenum">
              <a:rPr lang="ko-KR" altLang="en-US" smtClean="0"/>
              <a:t>132</a:t>
            </a:fld>
            <a:endParaRPr lang="ko-KR" altLang="en-US"/>
          </a:p>
        </p:txBody>
      </p:sp>
    </p:spTree>
    <p:extLst>
      <p:ext uri="{BB962C8B-B14F-4D97-AF65-F5344CB8AC3E}">
        <p14:creationId xmlns:p14="http://schemas.microsoft.com/office/powerpoint/2010/main" val="4181737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2468" name="Slide Number Placeholder 3"/>
          <p:cNvSpPr>
            <a:spLocks noGrp="1"/>
          </p:cNvSpPr>
          <p:nvPr>
            <p:ph type="sldNum" sz="quarter" idx="5"/>
          </p:nvPr>
        </p:nvSpPr>
        <p:spPr/>
        <p:txBody>
          <a:bodyPr/>
          <a:lstStyle/>
          <a:p>
            <a:pPr>
              <a:defRPr/>
            </a:pPr>
            <a:fld id="{01114941-A3AE-4E21-A476-E8AFFEA8BF60}" type="slidenum">
              <a:rPr lang="en-US" altLang="zh-TW" smtClean="0"/>
              <a:pPr>
                <a:defRPr/>
              </a:pPr>
              <a:t>15</a:t>
            </a:fld>
            <a:endParaRPr lang="en-US" altLang="zh-TW"/>
          </a:p>
        </p:txBody>
      </p:sp>
    </p:spTree>
    <p:extLst>
      <p:ext uri="{BB962C8B-B14F-4D97-AF65-F5344CB8AC3E}">
        <p14:creationId xmlns:p14="http://schemas.microsoft.com/office/powerpoint/2010/main" val="4094260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3492" name="Slide Number Placeholder 3"/>
          <p:cNvSpPr>
            <a:spLocks noGrp="1"/>
          </p:cNvSpPr>
          <p:nvPr>
            <p:ph type="sldNum" sz="quarter" idx="5"/>
          </p:nvPr>
        </p:nvSpPr>
        <p:spPr/>
        <p:txBody>
          <a:bodyPr/>
          <a:lstStyle/>
          <a:p>
            <a:pPr>
              <a:defRPr/>
            </a:pPr>
            <a:fld id="{31198079-FAB4-4099-A4A0-94496B9DF39F}" type="slidenum">
              <a:rPr lang="en-US" altLang="zh-TW" smtClean="0"/>
              <a:pPr>
                <a:defRPr/>
              </a:pPr>
              <a:t>16</a:t>
            </a:fld>
            <a:endParaRPr lang="en-US" altLang="zh-TW"/>
          </a:p>
        </p:txBody>
      </p:sp>
    </p:spTree>
    <p:extLst>
      <p:ext uri="{BB962C8B-B14F-4D97-AF65-F5344CB8AC3E}">
        <p14:creationId xmlns:p14="http://schemas.microsoft.com/office/powerpoint/2010/main" val="1651994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4516" name="Slide Number Placeholder 3"/>
          <p:cNvSpPr>
            <a:spLocks noGrp="1"/>
          </p:cNvSpPr>
          <p:nvPr>
            <p:ph type="sldNum" sz="quarter" idx="5"/>
          </p:nvPr>
        </p:nvSpPr>
        <p:spPr/>
        <p:txBody>
          <a:bodyPr/>
          <a:lstStyle/>
          <a:p>
            <a:pPr>
              <a:defRPr/>
            </a:pPr>
            <a:fld id="{EA0582FD-FBD6-4C90-9A53-3F03057EE559}" type="slidenum">
              <a:rPr lang="en-US" altLang="zh-TW" smtClean="0"/>
              <a:pPr>
                <a:defRPr/>
              </a:pPr>
              <a:t>18</a:t>
            </a:fld>
            <a:endParaRPr lang="en-US" altLang="zh-TW"/>
          </a:p>
        </p:txBody>
      </p:sp>
    </p:spTree>
    <p:extLst>
      <p:ext uri="{BB962C8B-B14F-4D97-AF65-F5344CB8AC3E}">
        <p14:creationId xmlns:p14="http://schemas.microsoft.com/office/powerpoint/2010/main" val="322558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5540" name="Slide Number Placeholder 3"/>
          <p:cNvSpPr>
            <a:spLocks noGrp="1"/>
          </p:cNvSpPr>
          <p:nvPr>
            <p:ph type="sldNum" sz="quarter" idx="5"/>
          </p:nvPr>
        </p:nvSpPr>
        <p:spPr/>
        <p:txBody>
          <a:bodyPr/>
          <a:lstStyle/>
          <a:p>
            <a:pPr>
              <a:defRPr/>
            </a:pPr>
            <a:fld id="{191D5D0C-C122-45EC-8A5E-7B798ED3154B}" type="slidenum">
              <a:rPr lang="en-US" altLang="zh-TW" smtClean="0"/>
              <a:pPr>
                <a:defRPr/>
              </a:pPr>
              <a:t>19</a:t>
            </a:fld>
            <a:endParaRPr lang="en-US" altLang="zh-TW"/>
          </a:p>
        </p:txBody>
      </p:sp>
    </p:spTree>
    <p:extLst>
      <p:ext uri="{BB962C8B-B14F-4D97-AF65-F5344CB8AC3E}">
        <p14:creationId xmlns:p14="http://schemas.microsoft.com/office/powerpoint/2010/main" val="267575308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4800" b="0" cap="all" baseline="0">
                <a:blipFill dpi="0" rotWithShape="1">
                  <a:blip r:embed="rId4"/>
                  <a:srcRect/>
                  <a:tile tx="6350" ty="-127000" sx="65000" sy="64000" flip="none" algn="tl"/>
                </a:blipFill>
              </a:defRPr>
            </a:lvl1pPr>
          </a:lstStyle>
          <a:p>
            <a:r>
              <a:rPr lang="ko-KR" altLang="en-US" dirty="0"/>
              <a:t>마스터 제목 스타일 편집</a:t>
            </a:r>
            <a:endParaRPr lang="en-US" dirty="0"/>
          </a:p>
        </p:txBody>
      </p:sp>
      <p:sp>
        <p:nvSpPr>
          <p:cNvPr id="3" name="Subtitle 2"/>
          <p:cNvSpPr>
            <a:spLocks noGrp="1"/>
          </p:cNvSpPr>
          <p:nvPr>
            <p:ph type="subTitle" idx="1"/>
          </p:nvPr>
        </p:nvSpPr>
        <p:spPr>
          <a:xfrm>
            <a:off x="802386" y="4576898"/>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ko-KR" altLang="en-US" dirty="0"/>
              <a:t>마스터 부제목 스타일 편집</a:t>
            </a:r>
            <a:endParaRPr lang="en-US" dirty="0"/>
          </a:p>
        </p:txBody>
      </p:sp>
      <p:sp>
        <p:nvSpPr>
          <p:cNvPr id="4" name="Date Placeholder 3"/>
          <p:cNvSpPr>
            <a:spLocks noGrp="1"/>
          </p:cNvSpPr>
          <p:nvPr>
            <p:ph type="dt" sz="half" idx="10"/>
          </p:nvPr>
        </p:nvSpPr>
        <p:spPr>
          <a:xfrm>
            <a:off x="5918890" y="6268700"/>
            <a:ext cx="2455164" cy="365125"/>
          </a:xfrm>
        </p:spPr>
        <p:txBody>
          <a:bodyPr/>
          <a:lstStyle>
            <a:lvl1pPr>
              <a:defRPr>
                <a:solidFill>
                  <a:schemeClr val="tx1"/>
                </a:solidFill>
              </a:defRPr>
            </a:lvl1pPr>
          </a:lstStyle>
          <a:p>
            <a:endParaRPr lang="en-US" dirty="0"/>
          </a:p>
        </p:txBody>
      </p:sp>
      <p:sp>
        <p:nvSpPr>
          <p:cNvPr id="5" name="Footer Placeholder 4"/>
          <p:cNvSpPr>
            <a:spLocks noGrp="1"/>
          </p:cNvSpPr>
          <p:nvPr>
            <p:ph type="ftr" sz="quarter" idx="11"/>
          </p:nvPr>
        </p:nvSpPr>
        <p:spPr>
          <a:xfrm>
            <a:off x="1383227" y="6272785"/>
            <a:ext cx="4175314" cy="365125"/>
          </a:xfrm>
        </p:spPr>
        <p:txBody>
          <a:bodyPr/>
          <a:lstStyle>
            <a:lvl1pPr>
              <a:defRPr>
                <a:solidFill>
                  <a:schemeClr val="tx1"/>
                </a:solidFill>
              </a:defRPr>
            </a:lvl1pPr>
          </a:lstStyle>
          <a:p>
            <a:r>
              <a:rPr lang="en-US"/>
              <a:t>Dept. of Game &amp; Multimedia Engineering</a:t>
            </a:r>
            <a:endParaRPr lang="en-US" dirty="0"/>
          </a:p>
        </p:txBody>
      </p:sp>
      <p:pic>
        <p:nvPicPr>
          <p:cNvPr id="13" name="image2.png"/>
          <p:cNvPicPr>
            <a:picLocks noChangeAspect="1"/>
          </p:cNvPicPr>
          <p:nvPr userDrawn="1"/>
        </p:nvPicPr>
        <p:blipFill rotWithShape="1">
          <a:blip r:embed="rId5"/>
          <a:srcRect r="66076"/>
          <a:stretch/>
        </p:blipFill>
        <p:spPr>
          <a:xfrm>
            <a:off x="788670" y="6205199"/>
            <a:ext cx="594557" cy="542926"/>
          </a:xfrm>
          <a:prstGeom prst="rect">
            <a:avLst/>
          </a:prstGeom>
          <a:ln w="12700">
            <a:miter lim="400000"/>
          </a:ln>
        </p:spPr>
      </p:pic>
    </p:spTree>
    <p:extLst>
      <p:ext uri="{BB962C8B-B14F-4D97-AF65-F5344CB8AC3E}">
        <p14:creationId xmlns:p14="http://schemas.microsoft.com/office/powerpoint/2010/main" val="2916549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chemeClr val="tx1"/>
                </a:solidFill>
              </a:defRPr>
            </a:lvl1pPr>
          </a:lstStyle>
          <a:p>
            <a:r>
              <a:rPr lang="en-US" altLang="ko-KR"/>
              <a:t>Dept. of Game &amp; Multimedia Engineering</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7989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슬라이드 번호 개체 틀 1"/>
          <p:cNvSpPr>
            <a:spLocks noGrp="1"/>
          </p:cNvSpPr>
          <p:nvPr>
            <p:ph type="sldNum" sz="quarter" idx="10"/>
          </p:nvPr>
        </p:nvSpPr>
        <p:spPr/>
        <p:txBody>
          <a:bodyPr/>
          <a:lstStyle>
            <a:lvl1pPr>
              <a:defRPr/>
            </a:lvl1pPr>
          </a:lstStyle>
          <a:p>
            <a:fld id="{0371E074-CA2B-4440-94E7-E49724C4F161}" type="slidenum">
              <a:rPr lang="ko-KR" altLang="en-US"/>
              <a:pPr/>
              <a:t>‹#›</a:t>
            </a:fld>
            <a:endParaRPr lang="en-US" altLang="ko-KR"/>
          </a:p>
        </p:txBody>
      </p:sp>
    </p:spTree>
    <p:extLst>
      <p:ext uri="{BB962C8B-B14F-4D97-AF65-F5344CB8AC3E}">
        <p14:creationId xmlns:p14="http://schemas.microsoft.com/office/powerpoint/2010/main" val="51416394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슬라이드 번호 개체 틀 2"/>
          <p:cNvSpPr>
            <a:spLocks noGrp="1"/>
          </p:cNvSpPr>
          <p:nvPr>
            <p:ph type="sldNum" sz="quarter" idx="10"/>
          </p:nvPr>
        </p:nvSpPr>
        <p:spPr/>
        <p:txBody>
          <a:bodyPr/>
          <a:lstStyle>
            <a:lvl1pPr>
              <a:defRPr/>
            </a:lvl1pPr>
          </a:lstStyle>
          <a:p>
            <a:fld id="{DDEB8132-3E69-42D4-86FC-16113E9DD667}" type="slidenum">
              <a:rPr lang="ko-KR" altLang="en-US"/>
              <a:pPr/>
              <a:t>‹#›</a:t>
            </a:fld>
            <a:endParaRPr lang="en-US" altLang="ko-KR"/>
          </a:p>
        </p:txBody>
      </p:sp>
    </p:spTree>
    <p:extLst>
      <p:ext uri="{BB962C8B-B14F-4D97-AF65-F5344CB8AC3E}">
        <p14:creationId xmlns:p14="http://schemas.microsoft.com/office/powerpoint/2010/main" val="307707600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1125538" y="381000"/>
            <a:ext cx="7789862" cy="571500"/>
          </a:xfrm>
        </p:spPr>
        <p:txBody>
          <a:bodyPr/>
          <a:lstStyle/>
          <a:p>
            <a:r>
              <a:rPr lang="ko-KR" altLang="en-US"/>
              <a:t>마스터 제목 스타일 편집</a:t>
            </a:r>
          </a:p>
        </p:txBody>
      </p:sp>
      <p:sp>
        <p:nvSpPr>
          <p:cNvPr id="3" name="텍스트 개체 틀 2"/>
          <p:cNvSpPr>
            <a:spLocks noGrp="1"/>
          </p:cNvSpPr>
          <p:nvPr>
            <p:ph type="body" sz="half" idx="1"/>
          </p:nvPr>
        </p:nvSpPr>
        <p:spPr>
          <a:xfrm>
            <a:off x="685800" y="1333500"/>
            <a:ext cx="4029075" cy="41529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867275" y="1333500"/>
            <a:ext cx="4030663" cy="41529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슬라이드 번호 개체 틀 4"/>
          <p:cNvSpPr>
            <a:spLocks noGrp="1"/>
          </p:cNvSpPr>
          <p:nvPr>
            <p:ph type="sldNum" sz="quarter" idx="10"/>
          </p:nvPr>
        </p:nvSpPr>
        <p:spPr>
          <a:xfrm>
            <a:off x="5884863" y="6400800"/>
            <a:ext cx="1905000" cy="457200"/>
          </a:xfrm>
        </p:spPr>
        <p:txBody>
          <a:bodyPr/>
          <a:lstStyle>
            <a:lvl1pPr>
              <a:defRPr/>
            </a:lvl1pPr>
          </a:lstStyle>
          <a:p>
            <a:fld id="{6D509D81-3708-43C2-9D2E-7CA631CBDF0C}" type="slidenum">
              <a:rPr lang="ko-KR" altLang="en-US"/>
              <a:pPr/>
              <a:t>‹#›</a:t>
            </a:fld>
            <a:endParaRPr lang="en-US" altLang="ko-KR"/>
          </a:p>
        </p:txBody>
      </p:sp>
    </p:spTree>
    <p:extLst>
      <p:ext uri="{BB962C8B-B14F-4D97-AF65-F5344CB8AC3E}">
        <p14:creationId xmlns:p14="http://schemas.microsoft.com/office/powerpoint/2010/main" val="105389804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bl">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1260475" y="381000"/>
            <a:ext cx="7654925" cy="571500"/>
          </a:xfrm>
        </p:spPr>
        <p:txBody>
          <a:bodyPr/>
          <a:lstStyle/>
          <a:p>
            <a:r>
              <a:rPr lang="ko-KR" altLang="en-US"/>
              <a:t>마스터 제목 스타일 편집</a:t>
            </a:r>
          </a:p>
        </p:txBody>
      </p:sp>
      <p:sp>
        <p:nvSpPr>
          <p:cNvPr id="3" name="표 개체 틀 2"/>
          <p:cNvSpPr>
            <a:spLocks noGrp="1"/>
          </p:cNvSpPr>
          <p:nvPr>
            <p:ph type="tbl" idx="1"/>
          </p:nvPr>
        </p:nvSpPr>
        <p:spPr>
          <a:xfrm>
            <a:off x="685800" y="1333500"/>
            <a:ext cx="8212138" cy="4152900"/>
          </a:xfrm>
        </p:spPr>
        <p:txBody>
          <a:bodyPr/>
          <a:lstStyle/>
          <a:p>
            <a:pPr lvl="0"/>
            <a:endParaRPr lang="ko-KR"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ko-KR"/>
              <a:t>Dept. of Game &amp; Multimedia Engineering</a:t>
            </a:r>
          </a:p>
        </p:txBody>
      </p:sp>
      <p:sp>
        <p:nvSpPr>
          <p:cNvPr id="6" name="Rectangle 6"/>
          <p:cNvSpPr>
            <a:spLocks noGrp="1" noChangeArrowheads="1"/>
          </p:cNvSpPr>
          <p:nvPr>
            <p:ph type="sldNum" sz="quarter" idx="12"/>
          </p:nvPr>
        </p:nvSpPr>
        <p:spPr>
          <a:ln/>
        </p:spPr>
        <p:txBody>
          <a:bodyPr/>
          <a:lstStyle>
            <a:lvl1pPr>
              <a:defRPr/>
            </a:lvl1pPr>
          </a:lstStyle>
          <a:p>
            <a:pPr>
              <a:defRPr/>
            </a:pPr>
            <a:fld id="{2AD08150-B92D-4363-B80E-442028240460}" type="slidenum">
              <a:rPr lang="ko-KR" altLang="en-US"/>
              <a:pPr>
                <a:defRPr/>
              </a:pPr>
              <a:t>‹#›</a:t>
            </a:fld>
            <a:endParaRPr lang="en-US" altLang="ko-KR"/>
          </a:p>
        </p:txBody>
      </p:sp>
    </p:spTree>
    <p:extLst>
      <p:ext uri="{BB962C8B-B14F-4D97-AF65-F5344CB8AC3E}">
        <p14:creationId xmlns:p14="http://schemas.microsoft.com/office/powerpoint/2010/main" val="377485763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85800" y="1333500"/>
            <a:ext cx="4029075" cy="4152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867275" y="1333500"/>
            <a:ext cx="4030663" cy="4152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슬라이드 번호 개체 틀 4"/>
          <p:cNvSpPr>
            <a:spLocks noGrp="1"/>
          </p:cNvSpPr>
          <p:nvPr>
            <p:ph type="sldNum" sz="quarter" idx="10"/>
          </p:nvPr>
        </p:nvSpPr>
        <p:spPr/>
        <p:txBody>
          <a:bodyPr/>
          <a:lstStyle>
            <a:lvl1pPr>
              <a:defRPr/>
            </a:lvl1pPr>
          </a:lstStyle>
          <a:p>
            <a:fld id="{43D9C591-7583-4ABF-BD5B-E78EFEB259DB}" type="slidenum">
              <a:rPr lang="ko-KR" altLang="en-US"/>
              <a:pPr/>
              <a:t>‹#›</a:t>
            </a:fld>
            <a:endParaRPr lang="en-US" altLang="ko-KR"/>
          </a:p>
        </p:txBody>
      </p:sp>
    </p:spTree>
    <p:extLst>
      <p:ext uri="{BB962C8B-B14F-4D97-AF65-F5344CB8AC3E}">
        <p14:creationId xmlns:p14="http://schemas.microsoft.com/office/powerpoint/2010/main" val="28986353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Dept. of Game &amp; Multimedia Engineering</a:t>
            </a:r>
            <a:endParaRPr lang="en-US" dirty="0"/>
          </a:p>
        </p:txBody>
      </p:sp>
      <p:sp>
        <p:nvSpPr>
          <p:cNvPr id="4" name="Slide Number Placeholder 3"/>
          <p:cNvSpPr>
            <a:spLocks noGrp="1"/>
          </p:cNvSpPr>
          <p:nvPr>
            <p:ph type="sldNum" sz="quarter" idx="11"/>
          </p:nvPr>
        </p:nvSpPr>
        <p:spPr/>
        <p:txBody>
          <a:bodyPr/>
          <a:lstStyle/>
          <a:p>
            <a:fld id="{9091037A-CE8C-487F-8B07-E3FA72814896}" type="slidenum">
              <a:rPr lang="en-US" smtClean="0"/>
              <a:pPr/>
              <a:t>‹#›</a:t>
            </a:fld>
            <a:endParaRPr lang="en-US"/>
          </a:p>
        </p:txBody>
      </p:sp>
      <p:sp>
        <p:nvSpPr>
          <p:cNvPr id="6" name="Text Placeholder 5"/>
          <p:cNvSpPr>
            <a:spLocks noGrp="1"/>
          </p:cNvSpPr>
          <p:nvPr>
            <p:ph type="body" sz="quarter" idx="12"/>
          </p:nvPr>
        </p:nvSpPr>
        <p:spPr>
          <a:xfrm>
            <a:off x="457200" y="1268760"/>
            <a:ext cx="8219256" cy="51125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0838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Dept. of Game &amp; Multimedia Engineering</a:t>
            </a:r>
          </a:p>
        </p:txBody>
      </p:sp>
      <p:sp>
        <p:nvSpPr>
          <p:cNvPr id="9" name="Slide Number Placeholder 8"/>
          <p:cNvSpPr>
            <a:spLocks noGrp="1"/>
          </p:cNvSpPr>
          <p:nvPr>
            <p:ph type="sldNum" sz="quarter" idx="12"/>
          </p:nvPr>
        </p:nvSpPr>
        <p:spPr/>
        <p:txBody>
          <a:bodyPr/>
          <a:lstStyle/>
          <a:p>
            <a:fld id="{283B9EA5-CE9A-4950-A80C-5ADF06B45BB8}" type="slidenum">
              <a:rPr lang="en-US" smtClean="0"/>
              <a:t>‹#›</a:t>
            </a:fld>
            <a:endParaRPr lang="en-US"/>
          </a:p>
        </p:txBody>
      </p:sp>
    </p:spTree>
    <p:extLst>
      <p:ext uri="{BB962C8B-B14F-4D97-AF65-F5344CB8AC3E}">
        <p14:creationId xmlns:p14="http://schemas.microsoft.com/office/powerpoint/2010/main" val="3961944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257" y="239706"/>
            <a:ext cx="8621486" cy="864000"/>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261257" y="1265464"/>
            <a:ext cx="8621486" cy="4906736"/>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5918890" y="6354425"/>
            <a:ext cx="2455164" cy="365125"/>
          </a:xfrm>
          <a:prstGeom prst="rect">
            <a:avLst/>
          </a:prstGeom>
        </p:spPr>
        <p:txBody>
          <a:bodyPr vert="horz" lIns="91440" tIns="45720" rIns="91440" bIns="45720" rtlCol="0" anchor="ctr"/>
          <a:lstStyle>
            <a:lvl1pPr algn="r">
              <a:defRPr sz="1000">
                <a:solidFill>
                  <a:schemeClr val="tx1"/>
                </a:solidFill>
              </a:defRPr>
            </a:lvl1pPr>
          </a:lstStyle>
          <a:p>
            <a:endParaRPr lang="en-US" dirty="0"/>
          </a:p>
        </p:txBody>
      </p:sp>
      <p:sp>
        <p:nvSpPr>
          <p:cNvPr id="5" name="Footer Placeholder 4"/>
          <p:cNvSpPr>
            <a:spLocks noGrp="1"/>
          </p:cNvSpPr>
          <p:nvPr>
            <p:ph type="ftr" sz="quarter" idx="3"/>
          </p:nvPr>
        </p:nvSpPr>
        <p:spPr>
          <a:xfrm>
            <a:off x="1159328" y="6354425"/>
            <a:ext cx="4198729" cy="365125"/>
          </a:xfrm>
          <a:prstGeom prst="rect">
            <a:avLst/>
          </a:prstGeom>
        </p:spPr>
        <p:txBody>
          <a:bodyPr vert="horz" lIns="91440" tIns="45720" rIns="91440" bIns="45720" rtlCol="0" anchor="ctr"/>
          <a:lstStyle>
            <a:lvl1pPr algn="l">
              <a:defRPr sz="1000">
                <a:solidFill>
                  <a:schemeClr val="tx1"/>
                </a:solidFill>
                <a:latin typeface="Georgia" panose="02040502050405020303" pitchFamily="18" charset="0"/>
              </a:defRPr>
            </a:lvl1pPr>
          </a:lstStyle>
          <a:p>
            <a:r>
              <a:rPr lang="en-US" altLang="ko-KR"/>
              <a:t>Dept. of Game &amp; Multimedia Engineering</a:t>
            </a:r>
            <a:endParaRPr lang="en-US" dirty="0"/>
          </a:p>
        </p:txBody>
      </p:sp>
      <p:sp>
        <p:nvSpPr>
          <p:cNvPr id="6" name="Slide Number Placeholder 5"/>
          <p:cNvSpPr>
            <a:spLocks noGrp="1"/>
          </p:cNvSpPr>
          <p:nvPr>
            <p:ph type="sldNum" sz="quarter" idx="4"/>
          </p:nvPr>
        </p:nvSpPr>
        <p:spPr>
          <a:xfrm>
            <a:off x="84711" y="6354425"/>
            <a:ext cx="480060" cy="365125"/>
          </a:xfrm>
          <a:prstGeom prst="rect">
            <a:avLst/>
          </a:prstGeom>
        </p:spPr>
        <p:txBody>
          <a:bodyPr vert="horz" lIns="91440" tIns="45720" rIns="91440" bIns="45720" rtlCol="0" anchor="ctr"/>
          <a:lstStyle>
            <a:lvl1pPr algn="ctr">
              <a:defRPr sz="1100" b="1" spc="-70" baseline="0">
                <a:solidFill>
                  <a:schemeClr val="tx1"/>
                </a:solidFill>
                <a:latin typeface="+mn-lt"/>
              </a:defRPr>
            </a:lvl1pPr>
          </a:lstStyle>
          <a:p>
            <a:fld id="{4FAB73BC-B049-4115-A692-8D63A059BFB8}" type="slidenum">
              <a:rPr lang="en-US" smtClean="0"/>
              <a:pPr/>
              <a:t>‹#›</a:t>
            </a:fld>
            <a:endParaRPr lang="en-US" dirty="0"/>
          </a:p>
        </p:txBody>
      </p:sp>
      <p:pic>
        <p:nvPicPr>
          <p:cNvPr id="10" name="image2.png"/>
          <p:cNvPicPr>
            <a:picLocks noChangeAspect="1"/>
          </p:cNvPicPr>
          <p:nvPr userDrawn="1"/>
        </p:nvPicPr>
        <p:blipFill rotWithShape="1">
          <a:blip r:embed="rId11"/>
          <a:srcRect r="66076"/>
          <a:stretch/>
        </p:blipFill>
        <p:spPr>
          <a:xfrm>
            <a:off x="564772" y="6281081"/>
            <a:ext cx="594557" cy="542926"/>
          </a:xfrm>
          <a:prstGeom prst="rect">
            <a:avLst/>
          </a:prstGeom>
          <a:ln w="12700">
            <a:miter lim="400000"/>
          </a:ln>
        </p:spPr>
      </p:pic>
      <p:sp>
        <p:nvSpPr>
          <p:cNvPr id="11" name="Rectangle 6"/>
          <p:cNvSpPr/>
          <p:nvPr userDrawn="1"/>
        </p:nvSpPr>
        <p:spPr>
          <a:xfrm>
            <a:off x="261257" y="1077861"/>
            <a:ext cx="7772400" cy="45719"/>
          </a:xfrm>
          <a:prstGeom prst="rect">
            <a:avLst/>
          </a:prstGeom>
          <a:blipFill dpi="0" rotWithShape="1">
            <a:blip r:embed="rId12">
              <a:alphaModFix amt="80000"/>
              <a:lum bright="70000" contrast="-70000"/>
              <a:extLst>
                <a:ext uri="{BEBA8EAE-BF5A-486C-A8C5-ECC9F3942E4B}">
                  <a14:imgProps xmlns:a14="http://schemas.microsoft.com/office/drawing/2010/main">
                    <a14:imgLayer r:embed="rId13">
                      <a14:imgEffect>
                        <a14:sharpenSoften amount="61000"/>
                      </a14:imgEffect>
                    </a14:imgLayer>
                  </a14:imgProps>
                </a:ext>
                <a:ext uri="{28A0092B-C50C-407E-A947-70E740481C1C}">
                  <a14:useLocalDpi xmlns:a14="http://schemas.microsoft.com/office/drawing/2010/main" val="0"/>
                </a:ext>
              </a:extLst>
            </a:blip>
            <a:srcRect/>
            <a:stretch>
              <a:fillRect t="-76478" b="2"/>
            </a:stretch>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630104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Lst>
  <p:hf hdr="0" dt="0"/>
  <p:txStyles>
    <p:titleStyle>
      <a:lvl1pPr algn="l" defTabSz="914400" rtl="0" eaLnBrk="1" latinLnBrk="0" hangingPunct="1">
        <a:lnSpc>
          <a:spcPct val="90000"/>
        </a:lnSpc>
        <a:spcBef>
          <a:spcPct val="0"/>
        </a:spcBef>
        <a:buNone/>
        <a:defRPr sz="3200" b="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0">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0">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0">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0">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0">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1"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1"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1"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1"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9.xml"/><Relationship Id="rId5" Type="http://schemas.openxmlformats.org/officeDocument/2006/relationships/image" Target="../media/image12.jpeg"/><Relationship Id="rId4" Type="http://schemas.openxmlformats.org/officeDocument/2006/relationships/image" Target="../media/image11.jpeg"/></Relationships>
</file>

<file path=ppt/slides/_rels/slide1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17.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comments" Target="../comments/comment1.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26.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8.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29.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30.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3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7.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ltLang="ko-KR" dirty="0"/>
              <a:t>CPU cache</a:t>
            </a:r>
            <a:endParaRPr lang="en-US" dirty="0"/>
          </a:p>
        </p:txBody>
      </p:sp>
      <p:sp>
        <p:nvSpPr>
          <p:cNvPr id="2" name="텍스트 개체 틀 1"/>
          <p:cNvSpPr>
            <a:spLocks noGrp="1"/>
          </p:cNvSpPr>
          <p:nvPr>
            <p:ph type="subTitle" idx="1"/>
          </p:nvPr>
        </p:nvSpPr>
        <p:spPr/>
        <p:txBody>
          <a:bodyPr/>
          <a:lstStyle/>
          <a:p>
            <a:pPr lvl="0">
              <a:buClr>
                <a:srgbClr val="D34817">
                  <a:lumMod val="75000"/>
                </a:srgbClr>
              </a:buClr>
            </a:pPr>
            <a:r>
              <a:rPr lang="ko-KR" altLang="en-US" dirty="0">
                <a:solidFill>
                  <a:prstClr val="black"/>
                </a:solidFill>
              </a:rPr>
              <a:t>임종범</a:t>
            </a:r>
            <a:endParaRPr lang="en-US" altLang="ko-KR" dirty="0">
              <a:solidFill>
                <a:prstClr val="black"/>
              </a:solidFill>
            </a:endParaRPr>
          </a:p>
          <a:p>
            <a:pPr lvl="0">
              <a:buClr>
                <a:srgbClr val="D34817">
                  <a:lumMod val="75000"/>
                </a:srgbClr>
              </a:buClr>
            </a:pPr>
            <a:r>
              <a:rPr lang="en-US" altLang="ko-KR" i="1" dirty="0">
                <a:solidFill>
                  <a:prstClr val="black"/>
                </a:solidFill>
                <a:latin typeface="Georgia" panose="02040502050405020303" pitchFamily="18" charset="0"/>
              </a:rPr>
              <a:t>jblim@kpu.ac.kr</a:t>
            </a:r>
            <a:endParaRPr lang="ko-KR" altLang="en-US" sz="1600" dirty="0">
              <a:solidFill>
                <a:srgbClr val="1F497D">
                  <a:lumMod val="50000"/>
                </a:srgbClr>
              </a:solidFill>
            </a:endParaRPr>
          </a:p>
          <a:p>
            <a:endParaRPr lang="ko-KR" altLang="en-US" dirty="0"/>
          </a:p>
        </p:txBody>
      </p:sp>
      <p:sp>
        <p:nvSpPr>
          <p:cNvPr id="4" name="바닥글 개체 틀 3"/>
          <p:cNvSpPr>
            <a:spLocks noGrp="1"/>
          </p:cNvSpPr>
          <p:nvPr>
            <p:ph type="ftr" sz="quarter" idx="11"/>
          </p:nvPr>
        </p:nvSpPr>
        <p:spPr/>
        <p:txBody>
          <a:bodyPr/>
          <a:lstStyle/>
          <a:p>
            <a:pPr>
              <a:defRPr/>
            </a:pPr>
            <a:r>
              <a:rPr lang="en-US" altLang="ko-KR">
                <a:solidFill>
                  <a:prstClr val="black"/>
                </a:solidFill>
              </a:rPr>
              <a:t>Dept. of Game &amp; Multimedia Engineering</a:t>
            </a:r>
            <a:endParaRPr lang="ko-KR" altLang="en-US">
              <a:solidFill>
                <a:prstClr val="black"/>
              </a:solidFill>
            </a:endParaRPr>
          </a:p>
        </p:txBody>
      </p:sp>
      <p:sp>
        <p:nvSpPr>
          <p:cNvPr id="3" name="슬라이드 번호 개체 틀 2"/>
          <p:cNvSpPr>
            <a:spLocks noGrp="1"/>
          </p:cNvSpPr>
          <p:nvPr>
            <p:ph type="sldNum" sz="quarter" idx="4294967295"/>
          </p:nvPr>
        </p:nvSpPr>
        <p:spPr>
          <a:xfrm>
            <a:off x="8664575" y="6354763"/>
            <a:ext cx="479425" cy="365125"/>
          </a:xfrm>
        </p:spPr>
        <p:txBody>
          <a:bodyPr/>
          <a:lstStyle/>
          <a:p>
            <a:pPr>
              <a:defRPr/>
            </a:pPr>
            <a:fld id="{515CC4ED-1449-4712-AE45-EBC263B4DD26}" type="slidenum">
              <a:rPr lang="en-US" altLang="ko-KR" smtClean="0">
                <a:solidFill>
                  <a:srgbClr val="1F497D">
                    <a:lumMod val="50000"/>
                  </a:srgbClr>
                </a:solidFill>
              </a:rPr>
              <a:pPr>
                <a:defRPr/>
              </a:pPr>
              <a:t>1</a:t>
            </a:fld>
            <a:r>
              <a:rPr lang="en-US" altLang="ko-KR">
                <a:solidFill>
                  <a:srgbClr val="1F497D">
                    <a:lumMod val="50000"/>
                  </a:srgbClr>
                </a:solidFill>
              </a:rPr>
              <a:t> </a:t>
            </a:r>
          </a:p>
        </p:txBody>
      </p:sp>
    </p:spTree>
    <p:extLst>
      <p:ext uri="{BB962C8B-B14F-4D97-AF65-F5344CB8AC3E}">
        <p14:creationId xmlns:p14="http://schemas.microsoft.com/office/powerpoint/2010/main" val="2106293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t>How is the Hierarchy Managed?</a:t>
            </a:r>
          </a:p>
        </p:txBody>
      </p:sp>
      <p:sp>
        <p:nvSpPr>
          <p:cNvPr id="3" name="Content Placeholder 2"/>
          <p:cNvSpPr>
            <a:spLocks noGrp="1"/>
          </p:cNvSpPr>
          <p:nvPr>
            <p:ph idx="1"/>
          </p:nvPr>
        </p:nvSpPr>
        <p:spPr/>
        <p:txBody>
          <a:bodyPr/>
          <a:lstStyle/>
          <a:p>
            <a:r>
              <a:rPr lang="en-US"/>
              <a:t>Who manages data transfer between</a:t>
            </a:r>
          </a:p>
          <a:p>
            <a:pPr lvl="1"/>
            <a:r>
              <a:rPr lang="en-US"/>
              <a:t>Main memory </a:t>
            </a:r>
            <a:r>
              <a:rPr lang="en-US">
                <a:sym typeface="Symbol" pitchFamily="18" charset="2"/>
              </a:rPr>
              <a:t></a:t>
            </a:r>
            <a:r>
              <a:rPr lang="en-US"/>
              <a:t> Disks</a:t>
            </a:r>
          </a:p>
          <a:p>
            <a:pPr lvl="2"/>
            <a:r>
              <a:rPr lang="en-US"/>
              <a:t>by the operating system (virtual memory)</a:t>
            </a:r>
          </a:p>
          <a:p>
            <a:pPr lvl="2"/>
            <a:r>
              <a:rPr lang="en-US"/>
              <a:t>by the programmer (files)</a:t>
            </a:r>
          </a:p>
          <a:p>
            <a:pPr lvl="1"/>
            <a:r>
              <a:rPr lang="en-US"/>
              <a:t>Registers </a:t>
            </a:r>
            <a:r>
              <a:rPr lang="en-US">
                <a:sym typeface="Symbol" pitchFamily="18" charset="2"/>
              </a:rPr>
              <a:t></a:t>
            </a:r>
            <a:r>
              <a:rPr lang="en-US"/>
              <a:t> Main memory</a:t>
            </a:r>
          </a:p>
          <a:p>
            <a:pPr lvl="2"/>
            <a:r>
              <a:rPr lang="en-US"/>
              <a:t>by compiler (and programmer)</a:t>
            </a:r>
          </a:p>
          <a:p>
            <a:pPr lvl="1"/>
            <a:r>
              <a:rPr lang="en-US"/>
              <a:t>Cache </a:t>
            </a:r>
            <a:r>
              <a:rPr lang="en-US">
                <a:sym typeface="Symbol" pitchFamily="18" charset="2"/>
              </a:rPr>
              <a:t></a:t>
            </a:r>
            <a:r>
              <a:rPr lang="en-US"/>
              <a:t> Main memory</a:t>
            </a:r>
          </a:p>
          <a:p>
            <a:pPr lvl="2"/>
            <a:r>
              <a:rPr lang="en-US"/>
              <a:t>by hardware (cache controller)</a:t>
            </a:r>
            <a:endParaRPr lang="en-US"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9460" name="Slide Number Placeholder 3"/>
          <p:cNvSpPr>
            <a:spLocks noGrp="1"/>
          </p:cNvSpPr>
          <p:nvPr>
            <p:ph type="sldNum" sz="quarter" idx="12"/>
          </p:nvPr>
        </p:nvSpPr>
        <p:spPr/>
        <p:txBody>
          <a:bodyPr/>
          <a:lstStyle/>
          <a:p>
            <a:fld id="{A6DCAFD5-E875-408D-9661-118E5710E030}" type="slidenum">
              <a:rPr lang="en-US" smtClean="0"/>
              <a:pPr/>
              <a:t>10</a:t>
            </a:fld>
            <a:endParaRPr lang="en-US"/>
          </a:p>
        </p:txBody>
      </p:sp>
      <p:pic>
        <p:nvPicPr>
          <p:cNvPr id="19461" name="Picture 5" descr="C:\Documents and Settings\Taeweon\My Documents\KU\ESCA\teaching\comp212_CA\harddisk.jpg"/>
          <p:cNvPicPr>
            <a:picLocks noChangeAspect="1" noChangeArrowheads="1"/>
          </p:cNvPicPr>
          <p:nvPr/>
        </p:nvPicPr>
        <p:blipFill>
          <a:blip r:embed="rId3" cstate="print"/>
          <a:srcRect/>
          <a:stretch>
            <a:fillRect/>
          </a:stretch>
        </p:blipFill>
        <p:spPr bwMode="auto">
          <a:xfrm>
            <a:off x="6372225" y="4267200"/>
            <a:ext cx="1828800" cy="1828800"/>
          </a:xfrm>
          <a:prstGeom prst="rect">
            <a:avLst/>
          </a:prstGeom>
          <a:noFill/>
          <a:ln w="9525">
            <a:noFill/>
            <a:miter lim="800000"/>
            <a:headEnd/>
            <a:tailEnd/>
          </a:ln>
        </p:spPr>
      </p:pic>
      <p:pic>
        <p:nvPicPr>
          <p:cNvPr id="19462" name="Picture 6" descr="C:\Documents and Settings\Taeweon\My Documents\KU\ESCA\teaching\comp212_CA\ddr3_memory.jpg"/>
          <p:cNvPicPr>
            <a:picLocks noChangeAspect="1" noChangeArrowheads="1"/>
          </p:cNvPicPr>
          <p:nvPr/>
        </p:nvPicPr>
        <p:blipFill>
          <a:blip r:embed="rId4" cstate="print"/>
          <a:srcRect/>
          <a:stretch>
            <a:fillRect/>
          </a:stretch>
        </p:blipFill>
        <p:spPr bwMode="auto">
          <a:xfrm>
            <a:off x="4391025" y="4267200"/>
            <a:ext cx="1397000" cy="1981200"/>
          </a:xfrm>
          <a:prstGeom prst="rect">
            <a:avLst/>
          </a:prstGeom>
          <a:noFill/>
          <a:ln w="9525">
            <a:noFill/>
            <a:miter lim="800000"/>
            <a:headEnd/>
            <a:tailEnd/>
          </a:ln>
        </p:spPr>
      </p:pic>
      <p:pic>
        <p:nvPicPr>
          <p:cNvPr id="19463" name="Picture 7" descr="C:\Documents and Settings\Taeweon\My Documents\KU\ESCA\teaching\comp212_CA\1993_intel_pentium_large.jpg"/>
          <p:cNvPicPr>
            <a:picLocks noChangeAspect="1" noChangeArrowheads="1"/>
          </p:cNvPicPr>
          <p:nvPr/>
        </p:nvPicPr>
        <p:blipFill>
          <a:blip r:embed="rId5" cstate="print"/>
          <a:srcRect/>
          <a:stretch>
            <a:fillRect/>
          </a:stretch>
        </p:blipFill>
        <p:spPr bwMode="auto">
          <a:xfrm>
            <a:off x="1571625" y="4267200"/>
            <a:ext cx="1808163" cy="1981200"/>
          </a:xfrm>
          <a:prstGeom prst="rect">
            <a:avLst/>
          </a:prstGeom>
          <a:noFill/>
          <a:ln w="9525">
            <a:noFill/>
            <a:miter lim="800000"/>
            <a:headEnd/>
            <a:tailEnd/>
          </a:ln>
        </p:spPr>
      </p:pic>
      <p:sp>
        <p:nvSpPr>
          <p:cNvPr id="19464" name="Left-Right Arrow 28"/>
          <p:cNvSpPr>
            <a:spLocks noChangeArrowheads="1"/>
          </p:cNvSpPr>
          <p:nvPr/>
        </p:nvSpPr>
        <p:spPr bwMode="auto">
          <a:xfrm>
            <a:off x="5686425" y="5029200"/>
            <a:ext cx="609600" cy="228600"/>
          </a:xfrm>
          <a:prstGeom prst="leftRightArrow">
            <a:avLst>
              <a:gd name="adj1" fmla="val 50000"/>
              <a:gd name="adj2" fmla="val 50000"/>
            </a:avLst>
          </a:prstGeom>
          <a:solidFill>
            <a:srgbClr val="00CC00"/>
          </a:solidFill>
          <a:ln w="9525" algn="ctr">
            <a:noFill/>
            <a:round/>
            <a:headEnd/>
            <a:tailEnd/>
          </a:ln>
        </p:spPr>
        <p:txBody>
          <a:bodyPr>
            <a:spAutoFit/>
          </a:bodyPr>
          <a:lstStyle/>
          <a:p>
            <a:endParaRPr lang="en-US"/>
          </a:p>
        </p:txBody>
      </p:sp>
      <p:sp>
        <p:nvSpPr>
          <p:cNvPr id="19465" name="Left-Right Arrow 29"/>
          <p:cNvSpPr>
            <a:spLocks noChangeArrowheads="1"/>
          </p:cNvSpPr>
          <p:nvPr/>
        </p:nvSpPr>
        <p:spPr bwMode="auto">
          <a:xfrm>
            <a:off x="3781425" y="5105400"/>
            <a:ext cx="609600" cy="228600"/>
          </a:xfrm>
          <a:prstGeom prst="leftRightArrow">
            <a:avLst>
              <a:gd name="adj1" fmla="val 50000"/>
              <a:gd name="adj2" fmla="val 50000"/>
            </a:avLst>
          </a:prstGeom>
          <a:solidFill>
            <a:srgbClr val="00CC00"/>
          </a:solidFill>
          <a:ln w="9525" algn="ctr">
            <a:noFill/>
            <a:round/>
            <a:headEnd/>
            <a:tailEnd/>
          </a:ln>
        </p:spPr>
        <p:txBody>
          <a:bodyPr>
            <a:spAutoFit/>
          </a:bodyPr>
          <a:lstStyle/>
          <a:p>
            <a:endParaRPr lang="en-US"/>
          </a:p>
        </p:txBody>
      </p:sp>
      <p:sp>
        <p:nvSpPr>
          <p:cNvPr id="19466" name="TextBox 29"/>
          <p:cNvSpPr txBox="1">
            <a:spLocks noChangeArrowheads="1"/>
          </p:cNvSpPr>
          <p:nvPr/>
        </p:nvSpPr>
        <p:spPr bwMode="auto">
          <a:xfrm>
            <a:off x="5138738" y="4343400"/>
            <a:ext cx="776287" cy="338138"/>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DDR3</a:t>
            </a:r>
          </a:p>
        </p:txBody>
      </p:sp>
      <p:sp>
        <p:nvSpPr>
          <p:cNvPr id="19467" name="TextBox 29"/>
          <p:cNvSpPr txBox="1">
            <a:spLocks noChangeArrowheads="1"/>
          </p:cNvSpPr>
          <p:nvPr/>
        </p:nvSpPr>
        <p:spPr bwMode="auto">
          <a:xfrm>
            <a:off x="7653338" y="4343400"/>
            <a:ext cx="652462" cy="338138"/>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HDD</a:t>
            </a:r>
          </a:p>
        </p:txBody>
      </p:sp>
      <p:sp>
        <p:nvSpPr>
          <p:cNvPr id="19468" name="TextBox 29"/>
          <p:cNvSpPr txBox="1">
            <a:spLocks noChangeArrowheads="1"/>
          </p:cNvSpPr>
          <p:nvPr/>
        </p:nvSpPr>
        <p:spPr bwMode="auto">
          <a:xfrm>
            <a:off x="504825" y="4929188"/>
            <a:ext cx="1046163" cy="633412"/>
          </a:xfrm>
          <a:prstGeom prst="rect">
            <a:avLst/>
          </a:prstGeom>
          <a:noFill/>
          <a:ln w="9525">
            <a:noFill/>
            <a:miter lim="800000"/>
            <a:headEnd/>
            <a:tailEnd/>
          </a:ln>
        </p:spPr>
        <p:txBody>
          <a:bodyPr wrap="none">
            <a:spAutoFit/>
          </a:bodyPr>
          <a:lstStyle/>
          <a:p>
            <a:pPr algn="ctr">
              <a:buFont typeface="Wingdings" pitchFamily="2" charset="2"/>
              <a:buNone/>
            </a:pPr>
            <a:r>
              <a:rPr lang="en-US" sz="1600" b="1">
                <a:solidFill>
                  <a:srgbClr val="C00000"/>
                </a:solidFill>
              </a:rPr>
              <a:t>Pentium</a:t>
            </a:r>
          </a:p>
          <a:p>
            <a:pPr algn="ctr">
              <a:buFont typeface="Wingdings" pitchFamily="2" charset="2"/>
              <a:buNone/>
            </a:pPr>
            <a:r>
              <a:rPr lang="en-US" sz="1600" b="1">
                <a:solidFill>
                  <a:srgbClr val="C00000"/>
                </a:solidFill>
              </a:rPr>
              <a:t>(1993)</a:t>
            </a:r>
          </a:p>
        </p:txBody>
      </p:sp>
    </p:spTree>
    <p:extLst>
      <p:ext uri="{BB962C8B-B14F-4D97-AF65-F5344CB8AC3E}">
        <p14:creationId xmlns:p14="http://schemas.microsoft.com/office/powerpoint/2010/main" val="262156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linds(horizontal)">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Programmable Interrupt Controller (PIC)</a:t>
            </a:r>
            <a:endParaRPr lang="ko-KR" altLang="en-US" sz="3200"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100</a:t>
            </a:fld>
            <a:endParaRPr lang="en-US" dirty="0"/>
          </a:p>
        </p:txBody>
      </p:sp>
      <p:pic>
        <p:nvPicPr>
          <p:cNvPr id="6" name="Picture 1558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32763" y="1119110"/>
            <a:ext cx="4078474" cy="5199444"/>
          </a:xfrm>
          <a:prstGeom prst="rect">
            <a:avLst/>
          </a:prstGeom>
          <a:noFill/>
        </p:spPr>
      </p:pic>
    </p:spTree>
    <p:extLst>
      <p:ext uri="{BB962C8B-B14F-4D97-AF65-F5344CB8AC3E}">
        <p14:creationId xmlns:p14="http://schemas.microsoft.com/office/powerpoint/2010/main" val="485441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Advanced PIC – APIC</a:t>
            </a:r>
            <a:endParaRPr lang="ko-KR" altLang="en-US" dirty="0"/>
          </a:p>
        </p:txBody>
      </p:sp>
      <p:sp>
        <p:nvSpPr>
          <p:cNvPr id="3" name="내용 개체 틀 2"/>
          <p:cNvSpPr>
            <a:spLocks noGrp="1"/>
          </p:cNvSpPr>
          <p:nvPr>
            <p:ph idx="1"/>
          </p:nvPr>
        </p:nvSpPr>
        <p:spPr>
          <a:xfrm>
            <a:off x="261257" y="5029200"/>
            <a:ext cx="8621486" cy="1142999"/>
          </a:xfrm>
        </p:spPr>
        <p:txBody>
          <a:bodyPr/>
          <a:lstStyle/>
          <a:p>
            <a:r>
              <a:rPr lang="en-US" altLang="ko-KR" dirty="0"/>
              <a:t>Starting with the P54C version of the Pentium® processor, a Local APIC was incorporated in the processor</a:t>
            </a:r>
          </a:p>
          <a:p>
            <a:r>
              <a:rPr lang="en-US" altLang="ko-KR" dirty="0"/>
              <a:t>IO APIC(s) is (are) implemented as part of the chipsets</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101</a:t>
            </a:fld>
            <a:endParaRPr lang="en-US" dirty="0"/>
          </a:p>
        </p:txBody>
      </p:sp>
      <p:pic>
        <p:nvPicPr>
          <p:cNvPr id="6" name="Picture 1558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31928" y="1184388"/>
            <a:ext cx="4080145" cy="3662586"/>
          </a:xfrm>
          <a:prstGeom prst="rect">
            <a:avLst/>
          </a:prstGeom>
          <a:noFill/>
        </p:spPr>
      </p:pic>
    </p:spTree>
    <p:extLst>
      <p:ext uri="{BB962C8B-B14F-4D97-AF65-F5344CB8AC3E}">
        <p14:creationId xmlns:p14="http://schemas.microsoft.com/office/powerpoint/2010/main" val="9149533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Interrupt Delivery Via APIC Bus</a:t>
            </a:r>
            <a:endParaRPr lang="ko-KR" altLang="en-US" sz="3200" dirty="0"/>
          </a:p>
        </p:txBody>
      </p:sp>
      <p:sp>
        <p:nvSpPr>
          <p:cNvPr id="3" name="내용 개체 틀 2"/>
          <p:cNvSpPr>
            <a:spLocks noGrp="1"/>
          </p:cNvSpPr>
          <p:nvPr>
            <p:ph idx="1"/>
          </p:nvPr>
        </p:nvSpPr>
        <p:spPr>
          <a:xfrm>
            <a:off x="261257" y="4769223"/>
            <a:ext cx="8621486" cy="1698812"/>
          </a:xfrm>
        </p:spPr>
        <p:txBody>
          <a:bodyPr/>
          <a:lstStyle/>
          <a:p>
            <a:r>
              <a:rPr lang="en-US" altLang="ko-KR" dirty="0"/>
              <a:t>This solution allowed the interrupt to target a specific processor, a group of processors, all processors, or the processor currently running the lowest-priority task (from the perspective of the OS)</a:t>
            </a:r>
          </a:p>
          <a:p>
            <a:r>
              <a:rPr lang="en-US" altLang="ko-KR" dirty="0"/>
              <a:t>This implementation also allowed a Local APIC to send an interrupt to another Local APIC or set of Local APICs</a:t>
            </a:r>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102</a:t>
            </a:fld>
            <a:endParaRPr lang="en-US" dirty="0"/>
          </a:p>
        </p:txBody>
      </p:sp>
      <p:pic>
        <p:nvPicPr>
          <p:cNvPr id="7" name="Picture 1558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31928" y="1184388"/>
            <a:ext cx="4080145" cy="3662586"/>
          </a:xfrm>
          <a:prstGeom prst="rect">
            <a:avLst/>
          </a:prstGeom>
          <a:noFill/>
        </p:spPr>
      </p:pic>
    </p:spTree>
    <p:extLst>
      <p:ext uri="{BB962C8B-B14F-4D97-AF65-F5344CB8AC3E}">
        <p14:creationId xmlns:p14="http://schemas.microsoft.com/office/powerpoint/2010/main" val="3645462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Interrupt Delivery As Messages</a:t>
            </a:r>
            <a:endParaRPr lang="ko-KR" altLang="en-US" sz="3200" dirty="0"/>
          </a:p>
        </p:txBody>
      </p:sp>
      <p:sp>
        <p:nvSpPr>
          <p:cNvPr id="3" name="내용 개체 틀 2"/>
          <p:cNvSpPr>
            <a:spLocks noGrp="1"/>
          </p:cNvSpPr>
          <p:nvPr>
            <p:ph idx="1"/>
          </p:nvPr>
        </p:nvSpPr>
        <p:spPr>
          <a:xfrm>
            <a:off x="261257" y="5000684"/>
            <a:ext cx="8621486" cy="1171516"/>
          </a:xfrm>
        </p:spPr>
        <p:txBody>
          <a:bodyPr>
            <a:normAutofit/>
          </a:bodyPr>
          <a:lstStyle/>
          <a:p>
            <a:r>
              <a:rPr lang="en-US" altLang="ko-KR" dirty="0"/>
              <a:t>In modern systems, IO based interrupts are now passed to the Local APIC via in-band messages</a:t>
            </a:r>
          </a:p>
          <a:p>
            <a:r>
              <a:rPr lang="en-US" altLang="ko-KR" dirty="0"/>
              <a:t>This architecture is often referred to as </a:t>
            </a:r>
            <a:r>
              <a:rPr lang="en-US" altLang="ko-KR" dirty="0" err="1"/>
              <a:t>xAPIC</a:t>
            </a:r>
            <a:endParaRPr lang="en-US" altLang="ko-KR" dirty="0"/>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103</a:t>
            </a:fld>
            <a:endParaRPr lang="en-US" dirty="0"/>
          </a:p>
        </p:txBody>
      </p:sp>
      <p:pic>
        <p:nvPicPr>
          <p:cNvPr id="6" name="Picture 156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3755" y="1426829"/>
            <a:ext cx="3589337" cy="3573462"/>
          </a:xfrm>
          <a:prstGeom prst="rect">
            <a:avLst/>
          </a:prstGeom>
          <a:noFill/>
        </p:spPr>
      </p:pic>
      <p:pic>
        <p:nvPicPr>
          <p:cNvPr id="7" name="Picture 156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424292" y="1426829"/>
            <a:ext cx="4465636" cy="3287712"/>
          </a:xfrm>
          <a:prstGeom prst="rect">
            <a:avLst/>
          </a:prstGeom>
          <a:noFill/>
        </p:spPr>
      </p:pic>
      <p:sp>
        <p:nvSpPr>
          <p:cNvPr id="8" name="Rectangle 15623"/>
          <p:cNvSpPr/>
          <p:nvPr/>
        </p:nvSpPr>
        <p:spPr>
          <a:xfrm>
            <a:off x="1483677" y="1126828"/>
            <a:ext cx="5751126" cy="248081"/>
          </a:xfrm>
          <a:prstGeom prst="rect">
            <a:avLst/>
          </a:prstGeom>
        </p:spPr>
        <p:txBody>
          <a:bodyPr wrap="none" lIns="0" tIns="0" rIns="0" bIns="0">
            <a:spAutoFit/>
          </a:bodyPr>
          <a:lstStyle/>
          <a:p>
            <a:pPr marL="0">
              <a:tabLst>
                <a:tab pos="4062352" algn="l"/>
              </a:tabLst>
            </a:pPr>
            <a:r>
              <a:rPr lang="en-US" sz="1596" b="0" i="0" spc="0" baseline="0" dirty="0"/>
              <a:t>Intel Based</a:t>
            </a:r>
            <a:r>
              <a:rPr lang="en-US" sz="1596" b="0" i="0" spc="-11" baseline="0" dirty="0"/>
              <a:t> </a:t>
            </a:r>
            <a:r>
              <a:rPr lang="en-US" sz="1596" b="0" i="0" spc="0" baseline="0" dirty="0"/>
              <a:t>S</a:t>
            </a:r>
            <a:r>
              <a:rPr lang="en-US" sz="1596" b="0" i="0" spc="-17" baseline="0" dirty="0"/>
              <a:t>y</a:t>
            </a:r>
            <a:r>
              <a:rPr lang="en-US" sz="1596" b="0" i="0" spc="0" baseline="0" dirty="0"/>
              <a:t>stem	</a:t>
            </a:r>
            <a:r>
              <a:rPr lang="en-US" sz="2418" b="0" i="0" spc="0" baseline="3900" dirty="0"/>
              <a:t>AMD</a:t>
            </a:r>
            <a:r>
              <a:rPr lang="en-US" sz="2418" b="0" i="0" spc="-11" baseline="3900" dirty="0"/>
              <a:t> </a:t>
            </a:r>
            <a:r>
              <a:rPr lang="en-US" sz="2418" b="0" i="0" spc="0" baseline="3900" dirty="0"/>
              <a:t>Based S</a:t>
            </a:r>
            <a:r>
              <a:rPr lang="en-US" sz="2418" b="0" i="0" spc="-17" baseline="3900" dirty="0"/>
              <a:t>y</a:t>
            </a:r>
            <a:r>
              <a:rPr lang="en-US" sz="2418" b="0" i="0" spc="0" baseline="3900" dirty="0"/>
              <a:t>stem</a:t>
            </a:r>
          </a:p>
        </p:txBody>
      </p:sp>
    </p:spTree>
    <p:extLst>
      <p:ext uri="{BB962C8B-B14F-4D97-AF65-F5344CB8AC3E}">
        <p14:creationId xmlns:p14="http://schemas.microsoft.com/office/powerpoint/2010/main" val="634206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User-Defined Interrupts</a:t>
            </a:r>
            <a:endParaRPr lang="ko-KR" altLang="en-US" dirty="0"/>
          </a:p>
        </p:txBody>
      </p:sp>
      <p:sp>
        <p:nvSpPr>
          <p:cNvPr id="3" name="내용 개체 틀 2"/>
          <p:cNvSpPr>
            <a:spLocks noGrp="1"/>
          </p:cNvSpPr>
          <p:nvPr>
            <p:ph idx="1"/>
          </p:nvPr>
        </p:nvSpPr>
        <p:spPr/>
        <p:txBody>
          <a:bodyPr/>
          <a:lstStyle/>
          <a:p>
            <a:r>
              <a:rPr lang="en-US" altLang="ko-KR" dirty="0"/>
              <a:t>Interrupt vectors 32-255 are free to be defined by software and possibly allocated to IO devices or allocated for the OS’s own purposes</a:t>
            </a:r>
          </a:p>
          <a:p>
            <a:r>
              <a:rPr lang="en-US" altLang="ko-KR" dirty="0"/>
              <a:t>Interrupt vectors 0-31 are reserved for x86 processor related interrupts and exceptions</a:t>
            </a:r>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104</a:t>
            </a:fld>
            <a:endParaRPr lang="en-US" dirty="0"/>
          </a:p>
        </p:txBody>
      </p:sp>
    </p:spTree>
    <p:extLst>
      <p:ext uri="{BB962C8B-B14F-4D97-AF65-F5344CB8AC3E}">
        <p14:creationId xmlns:p14="http://schemas.microsoft.com/office/powerpoint/2010/main" val="25392449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Priority of User-Defined Interrupts</a:t>
            </a:r>
            <a:endParaRPr lang="ko-KR" altLang="en-US" sz="3200" dirty="0"/>
          </a:p>
        </p:txBody>
      </p:sp>
      <p:sp>
        <p:nvSpPr>
          <p:cNvPr id="3" name="내용 개체 틀 2"/>
          <p:cNvSpPr>
            <a:spLocks noGrp="1"/>
          </p:cNvSpPr>
          <p:nvPr>
            <p:ph idx="1"/>
          </p:nvPr>
        </p:nvSpPr>
        <p:spPr/>
        <p:txBody>
          <a:bodyPr/>
          <a:lstStyle/>
          <a:p>
            <a:r>
              <a:rPr lang="en-US" altLang="ko-KR" dirty="0"/>
              <a:t>User-Defined Interrupts are prioritized based on the upper 4 bits of their vector</a:t>
            </a:r>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105</a:t>
            </a:fld>
            <a:endParaRPr lang="en-US" dirty="0"/>
          </a:p>
        </p:txBody>
      </p:sp>
      <p:sp>
        <p:nvSpPr>
          <p:cNvPr id="6" name="Rectangle 15644"/>
          <p:cNvSpPr/>
          <p:nvPr/>
        </p:nvSpPr>
        <p:spPr>
          <a:xfrm>
            <a:off x="1234439" y="2190815"/>
            <a:ext cx="2019207" cy="1694951"/>
          </a:xfrm>
          <a:prstGeom prst="rect">
            <a:avLst/>
          </a:prstGeom>
        </p:spPr>
        <p:txBody>
          <a:bodyPr wrap="none" lIns="0" tIns="0" rIns="0" bIns="0">
            <a:spAutoFit/>
          </a:bodyPr>
          <a:lstStyle/>
          <a:p>
            <a:pPr marL="0">
              <a:tabLst>
                <a:tab pos="1371543" algn="l"/>
              </a:tabLst>
            </a:pPr>
            <a:r>
              <a:rPr lang="en-US" sz="2004" b="0" i="0" spc="0" baseline="0" dirty="0">
                <a:solidFill>
                  <a:srgbClr val="244A53"/>
                </a:solidFill>
              </a:rPr>
              <a:t>Highest	</a:t>
            </a:r>
            <a:r>
              <a:rPr lang="en-US" sz="2004" b="0" i="0" spc="533" baseline="0" dirty="0">
                <a:solidFill>
                  <a:srgbClr val="244A53"/>
                </a:solidFill>
              </a:rPr>
              <a:t>-</a:t>
            </a:r>
            <a:r>
              <a:rPr lang="en-US" sz="2004" b="0" i="0" spc="0" baseline="0" dirty="0">
                <a:solidFill>
                  <a:srgbClr val="244A53"/>
                </a:solidFill>
              </a:rPr>
              <a:t>Fxh</a:t>
            </a:r>
          </a:p>
          <a:p>
            <a:pPr marL="417647">
              <a:lnSpc>
                <a:spcPts val="2879"/>
              </a:lnSpc>
              <a:tabLst>
                <a:tab pos="1371797" algn="l"/>
              </a:tabLst>
            </a:pPr>
            <a:r>
              <a:rPr lang="en-US" sz="2004" b="0" i="0" spc="0" baseline="0" dirty="0">
                <a:solidFill>
                  <a:srgbClr val="244A53"/>
                </a:solidFill>
              </a:rPr>
              <a:t>:	</a:t>
            </a:r>
            <a:r>
              <a:rPr lang="en-US" sz="2004" b="0" i="0" spc="533" baseline="0" dirty="0">
                <a:solidFill>
                  <a:srgbClr val="244A53"/>
                </a:solidFill>
              </a:rPr>
              <a:t>-</a:t>
            </a:r>
            <a:r>
              <a:rPr lang="en-US" sz="2004" b="0" i="0" spc="0" baseline="0" dirty="0">
                <a:solidFill>
                  <a:srgbClr val="244A53"/>
                </a:solidFill>
              </a:rPr>
              <a:t>Exh</a:t>
            </a:r>
          </a:p>
          <a:p>
            <a:pPr marL="417902">
              <a:lnSpc>
                <a:spcPts val="2879"/>
              </a:lnSpc>
              <a:tabLst>
                <a:tab pos="1372052" algn="l"/>
                <a:tab pos="1734726" algn="l"/>
              </a:tabLst>
            </a:pPr>
            <a:r>
              <a:rPr lang="en-US" sz="2004" b="0" i="0" spc="0" baseline="0" dirty="0">
                <a:solidFill>
                  <a:srgbClr val="244A53"/>
                </a:solidFill>
              </a:rPr>
              <a:t>:	-	:</a:t>
            </a:r>
          </a:p>
          <a:p>
            <a:pPr marL="417902">
              <a:tabLst>
                <a:tab pos="1372052" algn="l"/>
              </a:tabLst>
            </a:pPr>
            <a:r>
              <a:rPr lang="en-US" sz="2004" dirty="0">
                <a:solidFill>
                  <a:srgbClr val="244A53"/>
                </a:solidFill>
              </a:rPr>
              <a:t>:	</a:t>
            </a:r>
            <a:r>
              <a:rPr lang="en-US" sz="2004" spc="533" dirty="0">
                <a:solidFill>
                  <a:srgbClr val="244A53"/>
                </a:solidFill>
              </a:rPr>
              <a:t>-</a:t>
            </a:r>
            <a:r>
              <a:rPr lang="en-US" sz="2004" dirty="0">
                <a:solidFill>
                  <a:srgbClr val="244A53"/>
                </a:solidFill>
              </a:rPr>
              <a:t>2xh</a:t>
            </a:r>
          </a:p>
          <a:p>
            <a:pPr>
              <a:lnSpc>
                <a:spcPts val="2880"/>
              </a:lnSpc>
              <a:tabLst>
                <a:tab pos="1371543" algn="l"/>
              </a:tabLst>
            </a:pPr>
            <a:r>
              <a:rPr lang="en-US" sz="2004" dirty="0">
                <a:solidFill>
                  <a:srgbClr val="244A53"/>
                </a:solidFill>
              </a:rPr>
              <a:t>Lowest	</a:t>
            </a:r>
            <a:r>
              <a:rPr lang="en-US" sz="2004" spc="533" dirty="0">
                <a:solidFill>
                  <a:srgbClr val="244A53"/>
                </a:solidFill>
              </a:rPr>
              <a:t>-</a:t>
            </a:r>
            <a:r>
              <a:rPr lang="en-US" sz="2004" dirty="0">
                <a:solidFill>
                  <a:srgbClr val="244A53"/>
                </a:solidFill>
              </a:rPr>
              <a:t>1xh</a:t>
            </a:r>
          </a:p>
        </p:txBody>
      </p:sp>
    </p:spTree>
    <p:extLst>
      <p:ext uri="{BB962C8B-B14F-4D97-AF65-F5344CB8AC3E}">
        <p14:creationId xmlns:p14="http://schemas.microsoft.com/office/powerpoint/2010/main" val="3415236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APIC Registers</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106</a:t>
            </a:fld>
            <a:endParaRPr lang="en-US" dirty="0"/>
          </a:p>
        </p:txBody>
      </p:sp>
      <p:grpSp>
        <p:nvGrpSpPr>
          <p:cNvPr id="6" name="Group 5"/>
          <p:cNvGrpSpPr/>
          <p:nvPr/>
        </p:nvGrpSpPr>
        <p:grpSpPr>
          <a:xfrm>
            <a:off x="341552" y="1155152"/>
            <a:ext cx="8460896" cy="5212776"/>
            <a:chOff x="108204" y="807024"/>
            <a:chExt cx="8460896" cy="5212776"/>
          </a:xfrm>
        </p:grpSpPr>
        <p:sp>
          <p:nvSpPr>
            <p:cNvPr id="7" name="Freeform 15650"/>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5651"/>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5652"/>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5653"/>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5654"/>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5655"/>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5656"/>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5657"/>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5658"/>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5659"/>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5660"/>
            <p:cNvSpPr/>
            <p:nvPr/>
          </p:nvSpPr>
          <p:spPr>
            <a:xfrm>
              <a:off x="444315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5661"/>
            <p:cNvSpPr/>
            <p:nvPr/>
          </p:nvSpPr>
          <p:spPr>
            <a:xfrm>
              <a:off x="454973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5662"/>
            <p:cNvSpPr/>
            <p:nvPr/>
          </p:nvSpPr>
          <p:spPr>
            <a:xfrm>
              <a:off x="4656328"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5663"/>
            <p:cNvSpPr/>
            <p:nvPr/>
          </p:nvSpPr>
          <p:spPr>
            <a:xfrm>
              <a:off x="4762906"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5664"/>
            <p:cNvSpPr/>
            <p:nvPr/>
          </p:nvSpPr>
          <p:spPr>
            <a:xfrm>
              <a:off x="48694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5665"/>
            <p:cNvSpPr/>
            <p:nvPr/>
          </p:nvSpPr>
          <p:spPr>
            <a:xfrm>
              <a:off x="4976075"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5666"/>
            <p:cNvSpPr/>
            <p:nvPr/>
          </p:nvSpPr>
          <p:spPr>
            <a:xfrm>
              <a:off x="50826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5667"/>
            <p:cNvSpPr/>
            <p:nvPr/>
          </p:nvSpPr>
          <p:spPr>
            <a:xfrm>
              <a:off x="5189245"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5668"/>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5669"/>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5670"/>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5671"/>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5672"/>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5673"/>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5674"/>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5675"/>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5676"/>
            <p:cNvSpPr/>
            <p:nvPr/>
          </p:nvSpPr>
          <p:spPr>
            <a:xfrm>
              <a:off x="444315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5677"/>
            <p:cNvSpPr/>
            <p:nvPr/>
          </p:nvSpPr>
          <p:spPr>
            <a:xfrm>
              <a:off x="454973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5678"/>
            <p:cNvSpPr/>
            <p:nvPr/>
          </p:nvSpPr>
          <p:spPr>
            <a:xfrm>
              <a:off x="4656328"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5679"/>
            <p:cNvSpPr/>
            <p:nvPr/>
          </p:nvSpPr>
          <p:spPr>
            <a:xfrm>
              <a:off x="4762906"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5680"/>
            <p:cNvSpPr/>
            <p:nvPr/>
          </p:nvSpPr>
          <p:spPr>
            <a:xfrm>
              <a:off x="48694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5681"/>
            <p:cNvSpPr/>
            <p:nvPr/>
          </p:nvSpPr>
          <p:spPr>
            <a:xfrm>
              <a:off x="4976075"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5682"/>
            <p:cNvSpPr/>
            <p:nvPr/>
          </p:nvSpPr>
          <p:spPr>
            <a:xfrm>
              <a:off x="50826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5683"/>
            <p:cNvSpPr/>
            <p:nvPr/>
          </p:nvSpPr>
          <p:spPr>
            <a:xfrm>
              <a:off x="5189245"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5684"/>
            <p:cNvSpPr/>
            <p:nvPr/>
          </p:nvSpPr>
          <p:spPr>
            <a:xfrm>
              <a:off x="444315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5685"/>
            <p:cNvSpPr/>
            <p:nvPr/>
          </p:nvSpPr>
          <p:spPr>
            <a:xfrm>
              <a:off x="454973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5686"/>
            <p:cNvSpPr/>
            <p:nvPr/>
          </p:nvSpPr>
          <p:spPr>
            <a:xfrm>
              <a:off x="4656328"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5687"/>
            <p:cNvSpPr/>
            <p:nvPr/>
          </p:nvSpPr>
          <p:spPr>
            <a:xfrm>
              <a:off x="4762906"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5688"/>
            <p:cNvSpPr/>
            <p:nvPr/>
          </p:nvSpPr>
          <p:spPr>
            <a:xfrm>
              <a:off x="48694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5689"/>
            <p:cNvSpPr/>
            <p:nvPr/>
          </p:nvSpPr>
          <p:spPr>
            <a:xfrm>
              <a:off x="4976075"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5690"/>
            <p:cNvSpPr/>
            <p:nvPr/>
          </p:nvSpPr>
          <p:spPr>
            <a:xfrm>
              <a:off x="50826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5691"/>
            <p:cNvSpPr/>
            <p:nvPr/>
          </p:nvSpPr>
          <p:spPr>
            <a:xfrm>
              <a:off x="5189245"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5692"/>
            <p:cNvSpPr/>
            <p:nvPr/>
          </p:nvSpPr>
          <p:spPr>
            <a:xfrm>
              <a:off x="444315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5693"/>
            <p:cNvSpPr/>
            <p:nvPr/>
          </p:nvSpPr>
          <p:spPr>
            <a:xfrm>
              <a:off x="454973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5694"/>
            <p:cNvSpPr/>
            <p:nvPr/>
          </p:nvSpPr>
          <p:spPr>
            <a:xfrm>
              <a:off x="465632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5695"/>
            <p:cNvSpPr/>
            <p:nvPr/>
          </p:nvSpPr>
          <p:spPr>
            <a:xfrm>
              <a:off x="4762906"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5696"/>
            <p:cNvSpPr/>
            <p:nvPr/>
          </p:nvSpPr>
          <p:spPr>
            <a:xfrm>
              <a:off x="48694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5697"/>
            <p:cNvSpPr/>
            <p:nvPr/>
          </p:nvSpPr>
          <p:spPr>
            <a:xfrm>
              <a:off x="4976075"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5698"/>
            <p:cNvSpPr/>
            <p:nvPr/>
          </p:nvSpPr>
          <p:spPr>
            <a:xfrm>
              <a:off x="50826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5699"/>
            <p:cNvSpPr/>
            <p:nvPr/>
          </p:nvSpPr>
          <p:spPr>
            <a:xfrm>
              <a:off x="5189245"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5700"/>
            <p:cNvSpPr/>
            <p:nvPr/>
          </p:nvSpPr>
          <p:spPr>
            <a:xfrm>
              <a:off x="444315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5701"/>
            <p:cNvSpPr/>
            <p:nvPr/>
          </p:nvSpPr>
          <p:spPr>
            <a:xfrm>
              <a:off x="454973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5702"/>
            <p:cNvSpPr/>
            <p:nvPr/>
          </p:nvSpPr>
          <p:spPr>
            <a:xfrm>
              <a:off x="4656328"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5703"/>
            <p:cNvSpPr/>
            <p:nvPr/>
          </p:nvSpPr>
          <p:spPr>
            <a:xfrm>
              <a:off x="4762906"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5704"/>
            <p:cNvSpPr/>
            <p:nvPr/>
          </p:nvSpPr>
          <p:spPr>
            <a:xfrm>
              <a:off x="48694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5705"/>
            <p:cNvSpPr/>
            <p:nvPr/>
          </p:nvSpPr>
          <p:spPr>
            <a:xfrm>
              <a:off x="4976075"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5706"/>
            <p:cNvSpPr/>
            <p:nvPr/>
          </p:nvSpPr>
          <p:spPr>
            <a:xfrm>
              <a:off x="50826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5707"/>
            <p:cNvSpPr/>
            <p:nvPr/>
          </p:nvSpPr>
          <p:spPr>
            <a:xfrm>
              <a:off x="5189245"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5708"/>
            <p:cNvSpPr/>
            <p:nvPr/>
          </p:nvSpPr>
          <p:spPr>
            <a:xfrm>
              <a:off x="444315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5709"/>
            <p:cNvSpPr/>
            <p:nvPr/>
          </p:nvSpPr>
          <p:spPr>
            <a:xfrm>
              <a:off x="454973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5710"/>
            <p:cNvSpPr/>
            <p:nvPr/>
          </p:nvSpPr>
          <p:spPr>
            <a:xfrm>
              <a:off x="4656328"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5711"/>
            <p:cNvSpPr/>
            <p:nvPr/>
          </p:nvSpPr>
          <p:spPr>
            <a:xfrm>
              <a:off x="4762906"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5712"/>
            <p:cNvSpPr/>
            <p:nvPr/>
          </p:nvSpPr>
          <p:spPr>
            <a:xfrm>
              <a:off x="48694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5713"/>
            <p:cNvSpPr/>
            <p:nvPr/>
          </p:nvSpPr>
          <p:spPr>
            <a:xfrm>
              <a:off x="4976075"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5714"/>
            <p:cNvSpPr/>
            <p:nvPr/>
          </p:nvSpPr>
          <p:spPr>
            <a:xfrm>
              <a:off x="50826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5715"/>
            <p:cNvSpPr/>
            <p:nvPr/>
          </p:nvSpPr>
          <p:spPr>
            <a:xfrm>
              <a:off x="5189245"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5716"/>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5717"/>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5718"/>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5719"/>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5720"/>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5721"/>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5722"/>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5723"/>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5724"/>
            <p:cNvSpPr/>
            <p:nvPr/>
          </p:nvSpPr>
          <p:spPr>
            <a:xfrm>
              <a:off x="5295823"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5725"/>
            <p:cNvSpPr/>
            <p:nvPr/>
          </p:nvSpPr>
          <p:spPr>
            <a:xfrm>
              <a:off x="5402414"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5726"/>
            <p:cNvSpPr/>
            <p:nvPr/>
          </p:nvSpPr>
          <p:spPr>
            <a:xfrm>
              <a:off x="5508993"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5727"/>
            <p:cNvSpPr/>
            <p:nvPr/>
          </p:nvSpPr>
          <p:spPr>
            <a:xfrm>
              <a:off x="5615584"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5728"/>
            <p:cNvSpPr/>
            <p:nvPr/>
          </p:nvSpPr>
          <p:spPr>
            <a:xfrm>
              <a:off x="5722162"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5729"/>
            <p:cNvSpPr/>
            <p:nvPr/>
          </p:nvSpPr>
          <p:spPr>
            <a:xfrm>
              <a:off x="5828753"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5730"/>
            <p:cNvSpPr/>
            <p:nvPr/>
          </p:nvSpPr>
          <p:spPr>
            <a:xfrm>
              <a:off x="5935332"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5731"/>
            <p:cNvSpPr/>
            <p:nvPr/>
          </p:nvSpPr>
          <p:spPr>
            <a:xfrm>
              <a:off x="6041923"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5732"/>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5733"/>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5734"/>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5735"/>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5736"/>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5737"/>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5738"/>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5739"/>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5740"/>
            <p:cNvSpPr/>
            <p:nvPr/>
          </p:nvSpPr>
          <p:spPr>
            <a:xfrm>
              <a:off x="5295823"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5741"/>
            <p:cNvSpPr/>
            <p:nvPr/>
          </p:nvSpPr>
          <p:spPr>
            <a:xfrm>
              <a:off x="5402414"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5742"/>
            <p:cNvSpPr/>
            <p:nvPr/>
          </p:nvSpPr>
          <p:spPr>
            <a:xfrm>
              <a:off x="5508993"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5743"/>
            <p:cNvSpPr/>
            <p:nvPr/>
          </p:nvSpPr>
          <p:spPr>
            <a:xfrm>
              <a:off x="5615584"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5744"/>
            <p:cNvSpPr/>
            <p:nvPr/>
          </p:nvSpPr>
          <p:spPr>
            <a:xfrm>
              <a:off x="5722162"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5745"/>
            <p:cNvSpPr/>
            <p:nvPr/>
          </p:nvSpPr>
          <p:spPr>
            <a:xfrm>
              <a:off x="5828753"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5746"/>
            <p:cNvSpPr/>
            <p:nvPr/>
          </p:nvSpPr>
          <p:spPr>
            <a:xfrm>
              <a:off x="5935332"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5747"/>
            <p:cNvSpPr/>
            <p:nvPr/>
          </p:nvSpPr>
          <p:spPr>
            <a:xfrm>
              <a:off x="6041923"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5748"/>
            <p:cNvSpPr/>
            <p:nvPr/>
          </p:nvSpPr>
          <p:spPr>
            <a:xfrm>
              <a:off x="5295823"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5749"/>
            <p:cNvSpPr/>
            <p:nvPr/>
          </p:nvSpPr>
          <p:spPr>
            <a:xfrm>
              <a:off x="5402414"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5750"/>
            <p:cNvSpPr/>
            <p:nvPr/>
          </p:nvSpPr>
          <p:spPr>
            <a:xfrm>
              <a:off x="5508993"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5751"/>
            <p:cNvSpPr/>
            <p:nvPr/>
          </p:nvSpPr>
          <p:spPr>
            <a:xfrm>
              <a:off x="5615584"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5752"/>
            <p:cNvSpPr/>
            <p:nvPr/>
          </p:nvSpPr>
          <p:spPr>
            <a:xfrm>
              <a:off x="5722162"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5753"/>
            <p:cNvSpPr/>
            <p:nvPr/>
          </p:nvSpPr>
          <p:spPr>
            <a:xfrm>
              <a:off x="5828753"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5754"/>
            <p:cNvSpPr/>
            <p:nvPr/>
          </p:nvSpPr>
          <p:spPr>
            <a:xfrm>
              <a:off x="5935332"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5755"/>
            <p:cNvSpPr/>
            <p:nvPr/>
          </p:nvSpPr>
          <p:spPr>
            <a:xfrm>
              <a:off x="6041923"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5756"/>
            <p:cNvSpPr/>
            <p:nvPr/>
          </p:nvSpPr>
          <p:spPr>
            <a:xfrm>
              <a:off x="5295823"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5757"/>
            <p:cNvSpPr/>
            <p:nvPr/>
          </p:nvSpPr>
          <p:spPr>
            <a:xfrm>
              <a:off x="5402414"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5758"/>
            <p:cNvSpPr/>
            <p:nvPr/>
          </p:nvSpPr>
          <p:spPr>
            <a:xfrm>
              <a:off x="5508993"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5759"/>
            <p:cNvSpPr/>
            <p:nvPr/>
          </p:nvSpPr>
          <p:spPr>
            <a:xfrm>
              <a:off x="5615584"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5760"/>
            <p:cNvSpPr/>
            <p:nvPr/>
          </p:nvSpPr>
          <p:spPr>
            <a:xfrm>
              <a:off x="5722162"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5761"/>
            <p:cNvSpPr/>
            <p:nvPr/>
          </p:nvSpPr>
          <p:spPr>
            <a:xfrm>
              <a:off x="5828753"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5762"/>
            <p:cNvSpPr/>
            <p:nvPr/>
          </p:nvSpPr>
          <p:spPr>
            <a:xfrm>
              <a:off x="5935332"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5763"/>
            <p:cNvSpPr/>
            <p:nvPr/>
          </p:nvSpPr>
          <p:spPr>
            <a:xfrm>
              <a:off x="6041923"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5764"/>
            <p:cNvSpPr/>
            <p:nvPr/>
          </p:nvSpPr>
          <p:spPr>
            <a:xfrm>
              <a:off x="5295823"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5765"/>
            <p:cNvSpPr/>
            <p:nvPr/>
          </p:nvSpPr>
          <p:spPr>
            <a:xfrm>
              <a:off x="5402414"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5766"/>
            <p:cNvSpPr/>
            <p:nvPr/>
          </p:nvSpPr>
          <p:spPr>
            <a:xfrm>
              <a:off x="5508993"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5767"/>
            <p:cNvSpPr/>
            <p:nvPr/>
          </p:nvSpPr>
          <p:spPr>
            <a:xfrm>
              <a:off x="5615584"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5768"/>
            <p:cNvSpPr/>
            <p:nvPr/>
          </p:nvSpPr>
          <p:spPr>
            <a:xfrm>
              <a:off x="5722162"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5769"/>
            <p:cNvSpPr/>
            <p:nvPr/>
          </p:nvSpPr>
          <p:spPr>
            <a:xfrm>
              <a:off x="5828753"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5770"/>
            <p:cNvSpPr/>
            <p:nvPr/>
          </p:nvSpPr>
          <p:spPr>
            <a:xfrm>
              <a:off x="5935332"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5771"/>
            <p:cNvSpPr/>
            <p:nvPr/>
          </p:nvSpPr>
          <p:spPr>
            <a:xfrm>
              <a:off x="6041923"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5772"/>
            <p:cNvSpPr/>
            <p:nvPr/>
          </p:nvSpPr>
          <p:spPr>
            <a:xfrm>
              <a:off x="5295823"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5773"/>
            <p:cNvSpPr/>
            <p:nvPr/>
          </p:nvSpPr>
          <p:spPr>
            <a:xfrm>
              <a:off x="5402414"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5774"/>
            <p:cNvSpPr/>
            <p:nvPr/>
          </p:nvSpPr>
          <p:spPr>
            <a:xfrm>
              <a:off x="5508993"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5775"/>
            <p:cNvSpPr/>
            <p:nvPr/>
          </p:nvSpPr>
          <p:spPr>
            <a:xfrm>
              <a:off x="5615584"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5776"/>
            <p:cNvSpPr/>
            <p:nvPr/>
          </p:nvSpPr>
          <p:spPr>
            <a:xfrm>
              <a:off x="5722162"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5777"/>
            <p:cNvSpPr/>
            <p:nvPr/>
          </p:nvSpPr>
          <p:spPr>
            <a:xfrm>
              <a:off x="5828753"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5778"/>
            <p:cNvSpPr/>
            <p:nvPr/>
          </p:nvSpPr>
          <p:spPr>
            <a:xfrm>
              <a:off x="5935332"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5779"/>
            <p:cNvSpPr/>
            <p:nvPr/>
          </p:nvSpPr>
          <p:spPr>
            <a:xfrm>
              <a:off x="6041923"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5780"/>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5781"/>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5782"/>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5783"/>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5784"/>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5785"/>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5786"/>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5787"/>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5788"/>
            <p:cNvSpPr/>
            <p:nvPr/>
          </p:nvSpPr>
          <p:spPr>
            <a:xfrm>
              <a:off x="6148501"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5789"/>
            <p:cNvSpPr/>
            <p:nvPr/>
          </p:nvSpPr>
          <p:spPr>
            <a:xfrm>
              <a:off x="6255093"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5790"/>
            <p:cNvSpPr/>
            <p:nvPr/>
          </p:nvSpPr>
          <p:spPr>
            <a:xfrm>
              <a:off x="6361671"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5791"/>
            <p:cNvSpPr/>
            <p:nvPr/>
          </p:nvSpPr>
          <p:spPr>
            <a:xfrm>
              <a:off x="6468262"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5792"/>
            <p:cNvSpPr/>
            <p:nvPr/>
          </p:nvSpPr>
          <p:spPr>
            <a:xfrm>
              <a:off x="6574840"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5793"/>
            <p:cNvSpPr/>
            <p:nvPr/>
          </p:nvSpPr>
          <p:spPr>
            <a:xfrm>
              <a:off x="668141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5794"/>
            <p:cNvSpPr/>
            <p:nvPr/>
          </p:nvSpPr>
          <p:spPr>
            <a:xfrm>
              <a:off x="6788010"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5795"/>
            <p:cNvSpPr/>
            <p:nvPr/>
          </p:nvSpPr>
          <p:spPr>
            <a:xfrm>
              <a:off x="6894588"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5796"/>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5797"/>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5798"/>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5799"/>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5800"/>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5801"/>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5802"/>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5803"/>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5804"/>
            <p:cNvSpPr/>
            <p:nvPr/>
          </p:nvSpPr>
          <p:spPr>
            <a:xfrm>
              <a:off x="6148501"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5805"/>
            <p:cNvSpPr/>
            <p:nvPr/>
          </p:nvSpPr>
          <p:spPr>
            <a:xfrm>
              <a:off x="6255093"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5806"/>
            <p:cNvSpPr/>
            <p:nvPr/>
          </p:nvSpPr>
          <p:spPr>
            <a:xfrm>
              <a:off x="6361671"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5807"/>
            <p:cNvSpPr/>
            <p:nvPr/>
          </p:nvSpPr>
          <p:spPr>
            <a:xfrm>
              <a:off x="6468262"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5808"/>
            <p:cNvSpPr/>
            <p:nvPr/>
          </p:nvSpPr>
          <p:spPr>
            <a:xfrm>
              <a:off x="6574840"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5809"/>
            <p:cNvSpPr/>
            <p:nvPr/>
          </p:nvSpPr>
          <p:spPr>
            <a:xfrm>
              <a:off x="668141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5810"/>
            <p:cNvSpPr/>
            <p:nvPr/>
          </p:nvSpPr>
          <p:spPr>
            <a:xfrm>
              <a:off x="6788010"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5811"/>
            <p:cNvSpPr/>
            <p:nvPr/>
          </p:nvSpPr>
          <p:spPr>
            <a:xfrm>
              <a:off x="6894588"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5812"/>
            <p:cNvSpPr/>
            <p:nvPr/>
          </p:nvSpPr>
          <p:spPr>
            <a:xfrm>
              <a:off x="6148501"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5813"/>
            <p:cNvSpPr/>
            <p:nvPr/>
          </p:nvSpPr>
          <p:spPr>
            <a:xfrm>
              <a:off x="6255093"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5814"/>
            <p:cNvSpPr/>
            <p:nvPr/>
          </p:nvSpPr>
          <p:spPr>
            <a:xfrm>
              <a:off x="6361671"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5815"/>
            <p:cNvSpPr/>
            <p:nvPr/>
          </p:nvSpPr>
          <p:spPr>
            <a:xfrm>
              <a:off x="6468262"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5816"/>
            <p:cNvSpPr/>
            <p:nvPr/>
          </p:nvSpPr>
          <p:spPr>
            <a:xfrm>
              <a:off x="6574840"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5817"/>
            <p:cNvSpPr/>
            <p:nvPr/>
          </p:nvSpPr>
          <p:spPr>
            <a:xfrm>
              <a:off x="668141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5818"/>
            <p:cNvSpPr/>
            <p:nvPr/>
          </p:nvSpPr>
          <p:spPr>
            <a:xfrm>
              <a:off x="6788010"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5819"/>
            <p:cNvSpPr/>
            <p:nvPr/>
          </p:nvSpPr>
          <p:spPr>
            <a:xfrm>
              <a:off x="6894588"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5820"/>
            <p:cNvSpPr/>
            <p:nvPr/>
          </p:nvSpPr>
          <p:spPr>
            <a:xfrm>
              <a:off x="6148501"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5821"/>
            <p:cNvSpPr/>
            <p:nvPr/>
          </p:nvSpPr>
          <p:spPr>
            <a:xfrm>
              <a:off x="6255093"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5822"/>
            <p:cNvSpPr/>
            <p:nvPr/>
          </p:nvSpPr>
          <p:spPr>
            <a:xfrm>
              <a:off x="6361671"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5823"/>
            <p:cNvSpPr/>
            <p:nvPr/>
          </p:nvSpPr>
          <p:spPr>
            <a:xfrm>
              <a:off x="6468262"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5824"/>
            <p:cNvSpPr/>
            <p:nvPr/>
          </p:nvSpPr>
          <p:spPr>
            <a:xfrm>
              <a:off x="6574840"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5825"/>
            <p:cNvSpPr/>
            <p:nvPr/>
          </p:nvSpPr>
          <p:spPr>
            <a:xfrm>
              <a:off x="668141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5826"/>
            <p:cNvSpPr/>
            <p:nvPr/>
          </p:nvSpPr>
          <p:spPr>
            <a:xfrm>
              <a:off x="6788010"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5827"/>
            <p:cNvSpPr/>
            <p:nvPr/>
          </p:nvSpPr>
          <p:spPr>
            <a:xfrm>
              <a:off x="689458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5828"/>
            <p:cNvSpPr/>
            <p:nvPr/>
          </p:nvSpPr>
          <p:spPr>
            <a:xfrm>
              <a:off x="6148501"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5829"/>
            <p:cNvSpPr/>
            <p:nvPr/>
          </p:nvSpPr>
          <p:spPr>
            <a:xfrm>
              <a:off x="6255093"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5830"/>
            <p:cNvSpPr/>
            <p:nvPr/>
          </p:nvSpPr>
          <p:spPr>
            <a:xfrm>
              <a:off x="6361671"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5831"/>
            <p:cNvSpPr/>
            <p:nvPr/>
          </p:nvSpPr>
          <p:spPr>
            <a:xfrm>
              <a:off x="6468262"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5832"/>
            <p:cNvSpPr/>
            <p:nvPr/>
          </p:nvSpPr>
          <p:spPr>
            <a:xfrm>
              <a:off x="6574840"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5833"/>
            <p:cNvSpPr/>
            <p:nvPr/>
          </p:nvSpPr>
          <p:spPr>
            <a:xfrm>
              <a:off x="668141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5834"/>
            <p:cNvSpPr/>
            <p:nvPr/>
          </p:nvSpPr>
          <p:spPr>
            <a:xfrm>
              <a:off x="6788010"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5835"/>
            <p:cNvSpPr/>
            <p:nvPr/>
          </p:nvSpPr>
          <p:spPr>
            <a:xfrm>
              <a:off x="6894588"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5836"/>
            <p:cNvSpPr/>
            <p:nvPr/>
          </p:nvSpPr>
          <p:spPr>
            <a:xfrm>
              <a:off x="6148501"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5837"/>
            <p:cNvSpPr/>
            <p:nvPr/>
          </p:nvSpPr>
          <p:spPr>
            <a:xfrm>
              <a:off x="6255093"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5838"/>
            <p:cNvSpPr/>
            <p:nvPr/>
          </p:nvSpPr>
          <p:spPr>
            <a:xfrm>
              <a:off x="6361671"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5839"/>
            <p:cNvSpPr/>
            <p:nvPr/>
          </p:nvSpPr>
          <p:spPr>
            <a:xfrm>
              <a:off x="6468262"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5840"/>
            <p:cNvSpPr/>
            <p:nvPr/>
          </p:nvSpPr>
          <p:spPr>
            <a:xfrm>
              <a:off x="6574840"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5841"/>
            <p:cNvSpPr/>
            <p:nvPr/>
          </p:nvSpPr>
          <p:spPr>
            <a:xfrm>
              <a:off x="668141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5842"/>
            <p:cNvSpPr/>
            <p:nvPr/>
          </p:nvSpPr>
          <p:spPr>
            <a:xfrm>
              <a:off x="6788010"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5843"/>
            <p:cNvSpPr/>
            <p:nvPr/>
          </p:nvSpPr>
          <p:spPr>
            <a:xfrm>
              <a:off x="6894588"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5844"/>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5845"/>
            <p:cNvSpPr/>
            <p:nvPr/>
          </p:nvSpPr>
          <p:spPr>
            <a:xfrm>
              <a:off x="710775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5846"/>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5847"/>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5848"/>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5849"/>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5850"/>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5851"/>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5852"/>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5853"/>
            <p:cNvSpPr/>
            <p:nvPr/>
          </p:nvSpPr>
          <p:spPr>
            <a:xfrm>
              <a:off x="7107758"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5854"/>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5855"/>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5856"/>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5857"/>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5858"/>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5859"/>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5860"/>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5861"/>
            <p:cNvSpPr/>
            <p:nvPr/>
          </p:nvSpPr>
          <p:spPr>
            <a:xfrm>
              <a:off x="710775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5862"/>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5863"/>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5864"/>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5865"/>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5866"/>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5867"/>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5868"/>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5869"/>
            <p:cNvSpPr/>
            <p:nvPr/>
          </p:nvSpPr>
          <p:spPr>
            <a:xfrm>
              <a:off x="7107758"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5870"/>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5871"/>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5872"/>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5873"/>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5874"/>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5875"/>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5876"/>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5877"/>
            <p:cNvSpPr/>
            <p:nvPr/>
          </p:nvSpPr>
          <p:spPr>
            <a:xfrm>
              <a:off x="7107758"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5878"/>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5879"/>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5880"/>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5881"/>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5882"/>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5883"/>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5884"/>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5885"/>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5886"/>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5887"/>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5888"/>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5889"/>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5890"/>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5891"/>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5892"/>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5893"/>
            <p:cNvSpPr/>
            <p:nvPr/>
          </p:nvSpPr>
          <p:spPr>
            <a:xfrm>
              <a:off x="7107758"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5894"/>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5895"/>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5896"/>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5897"/>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5898"/>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5899"/>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5900"/>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5901"/>
            <p:cNvSpPr/>
            <p:nvPr/>
          </p:nvSpPr>
          <p:spPr>
            <a:xfrm>
              <a:off x="7107758"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5902"/>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5903"/>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5904"/>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5905"/>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5906"/>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5907"/>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5908"/>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5909"/>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5910"/>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5911"/>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5912"/>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5913"/>
            <p:cNvSpPr/>
            <p:nvPr/>
          </p:nvSpPr>
          <p:spPr>
            <a:xfrm>
              <a:off x="762000" y="1676400"/>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5914"/>
            <p:cNvSpPr/>
            <p:nvPr/>
          </p:nvSpPr>
          <p:spPr>
            <a:xfrm>
              <a:off x="1491132" y="1894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5915"/>
            <p:cNvSpPr/>
            <p:nvPr/>
          </p:nvSpPr>
          <p:spPr>
            <a:xfrm>
              <a:off x="914400" y="1905000"/>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5916"/>
            <p:cNvSpPr/>
            <p:nvPr/>
          </p:nvSpPr>
          <p:spPr>
            <a:xfrm>
              <a:off x="914400" y="2667000"/>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5917"/>
            <p:cNvSpPr/>
            <p:nvPr/>
          </p:nvSpPr>
          <p:spPr>
            <a:xfrm>
              <a:off x="3810457" y="39624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5918"/>
            <p:cNvSpPr/>
            <p:nvPr/>
          </p:nvSpPr>
          <p:spPr>
            <a:xfrm>
              <a:off x="5796660"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5919"/>
            <p:cNvSpPr/>
            <p:nvPr/>
          </p:nvSpPr>
          <p:spPr>
            <a:xfrm>
              <a:off x="444315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5920"/>
            <p:cNvSpPr/>
            <p:nvPr/>
          </p:nvSpPr>
          <p:spPr>
            <a:xfrm>
              <a:off x="454973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5921"/>
            <p:cNvSpPr/>
            <p:nvPr/>
          </p:nvSpPr>
          <p:spPr>
            <a:xfrm>
              <a:off x="4656328"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5922"/>
            <p:cNvSpPr/>
            <p:nvPr/>
          </p:nvSpPr>
          <p:spPr>
            <a:xfrm>
              <a:off x="4762906"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5923"/>
            <p:cNvSpPr/>
            <p:nvPr/>
          </p:nvSpPr>
          <p:spPr>
            <a:xfrm>
              <a:off x="486949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5924"/>
            <p:cNvSpPr/>
            <p:nvPr/>
          </p:nvSpPr>
          <p:spPr>
            <a:xfrm>
              <a:off x="4976075"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5925"/>
            <p:cNvSpPr/>
            <p:nvPr/>
          </p:nvSpPr>
          <p:spPr>
            <a:xfrm>
              <a:off x="5082666"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5926"/>
            <p:cNvSpPr/>
            <p:nvPr/>
          </p:nvSpPr>
          <p:spPr>
            <a:xfrm>
              <a:off x="5189245"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5927"/>
            <p:cNvSpPr/>
            <p:nvPr/>
          </p:nvSpPr>
          <p:spPr>
            <a:xfrm>
              <a:off x="4443158"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5928"/>
            <p:cNvSpPr/>
            <p:nvPr/>
          </p:nvSpPr>
          <p:spPr>
            <a:xfrm>
              <a:off x="4549737"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5929"/>
            <p:cNvSpPr/>
            <p:nvPr/>
          </p:nvSpPr>
          <p:spPr>
            <a:xfrm>
              <a:off x="4656328"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5930"/>
            <p:cNvSpPr/>
            <p:nvPr/>
          </p:nvSpPr>
          <p:spPr>
            <a:xfrm>
              <a:off x="4762906"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5931"/>
            <p:cNvSpPr/>
            <p:nvPr/>
          </p:nvSpPr>
          <p:spPr>
            <a:xfrm>
              <a:off x="4869497"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5932"/>
            <p:cNvSpPr/>
            <p:nvPr/>
          </p:nvSpPr>
          <p:spPr>
            <a:xfrm>
              <a:off x="4976075"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5933"/>
            <p:cNvSpPr/>
            <p:nvPr/>
          </p:nvSpPr>
          <p:spPr>
            <a:xfrm>
              <a:off x="5082666"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5934"/>
            <p:cNvSpPr/>
            <p:nvPr/>
          </p:nvSpPr>
          <p:spPr>
            <a:xfrm>
              <a:off x="5189245"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5935"/>
            <p:cNvSpPr/>
            <p:nvPr/>
          </p:nvSpPr>
          <p:spPr>
            <a:xfrm>
              <a:off x="444315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5936"/>
            <p:cNvSpPr/>
            <p:nvPr/>
          </p:nvSpPr>
          <p:spPr>
            <a:xfrm>
              <a:off x="454973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5937"/>
            <p:cNvSpPr/>
            <p:nvPr/>
          </p:nvSpPr>
          <p:spPr>
            <a:xfrm>
              <a:off x="4656328"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5938"/>
            <p:cNvSpPr/>
            <p:nvPr/>
          </p:nvSpPr>
          <p:spPr>
            <a:xfrm>
              <a:off x="4762906"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5939"/>
            <p:cNvSpPr/>
            <p:nvPr/>
          </p:nvSpPr>
          <p:spPr>
            <a:xfrm>
              <a:off x="486949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5940"/>
            <p:cNvSpPr/>
            <p:nvPr/>
          </p:nvSpPr>
          <p:spPr>
            <a:xfrm>
              <a:off x="4976075"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5941"/>
            <p:cNvSpPr/>
            <p:nvPr/>
          </p:nvSpPr>
          <p:spPr>
            <a:xfrm>
              <a:off x="5082666"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5942"/>
            <p:cNvSpPr/>
            <p:nvPr/>
          </p:nvSpPr>
          <p:spPr>
            <a:xfrm>
              <a:off x="5189245"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5943"/>
            <p:cNvSpPr/>
            <p:nvPr/>
          </p:nvSpPr>
          <p:spPr>
            <a:xfrm>
              <a:off x="4443158"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5944"/>
            <p:cNvSpPr/>
            <p:nvPr/>
          </p:nvSpPr>
          <p:spPr>
            <a:xfrm>
              <a:off x="4549737"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5945"/>
            <p:cNvSpPr/>
            <p:nvPr/>
          </p:nvSpPr>
          <p:spPr>
            <a:xfrm>
              <a:off x="4656328"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5946"/>
            <p:cNvSpPr/>
            <p:nvPr/>
          </p:nvSpPr>
          <p:spPr>
            <a:xfrm>
              <a:off x="4762906"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5947"/>
            <p:cNvSpPr/>
            <p:nvPr/>
          </p:nvSpPr>
          <p:spPr>
            <a:xfrm>
              <a:off x="4869497"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5948"/>
            <p:cNvSpPr/>
            <p:nvPr/>
          </p:nvSpPr>
          <p:spPr>
            <a:xfrm>
              <a:off x="4976075"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5949"/>
            <p:cNvSpPr/>
            <p:nvPr/>
          </p:nvSpPr>
          <p:spPr>
            <a:xfrm>
              <a:off x="5082666"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5950"/>
            <p:cNvSpPr/>
            <p:nvPr/>
          </p:nvSpPr>
          <p:spPr>
            <a:xfrm>
              <a:off x="5189245"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5951"/>
            <p:cNvSpPr/>
            <p:nvPr/>
          </p:nvSpPr>
          <p:spPr>
            <a:xfrm>
              <a:off x="4443158"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5952"/>
            <p:cNvSpPr/>
            <p:nvPr/>
          </p:nvSpPr>
          <p:spPr>
            <a:xfrm>
              <a:off x="454973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5953"/>
            <p:cNvSpPr/>
            <p:nvPr/>
          </p:nvSpPr>
          <p:spPr>
            <a:xfrm>
              <a:off x="4656328"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5954"/>
            <p:cNvSpPr/>
            <p:nvPr/>
          </p:nvSpPr>
          <p:spPr>
            <a:xfrm>
              <a:off x="4762906"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5955"/>
            <p:cNvSpPr/>
            <p:nvPr/>
          </p:nvSpPr>
          <p:spPr>
            <a:xfrm>
              <a:off x="486949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5956"/>
            <p:cNvSpPr/>
            <p:nvPr/>
          </p:nvSpPr>
          <p:spPr>
            <a:xfrm>
              <a:off x="4976075"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5957"/>
            <p:cNvSpPr/>
            <p:nvPr/>
          </p:nvSpPr>
          <p:spPr>
            <a:xfrm>
              <a:off x="5082666"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5958"/>
            <p:cNvSpPr/>
            <p:nvPr/>
          </p:nvSpPr>
          <p:spPr>
            <a:xfrm>
              <a:off x="5189245"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5959"/>
            <p:cNvSpPr/>
            <p:nvPr/>
          </p:nvSpPr>
          <p:spPr>
            <a:xfrm>
              <a:off x="4443158"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5960"/>
            <p:cNvSpPr/>
            <p:nvPr/>
          </p:nvSpPr>
          <p:spPr>
            <a:xfrm>
              <a:off x="4549737"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5961"/>
            <p:cNvSpPr/>
            <p:nvPr/>
          </p:nvSpPr>
          <p:spPr>
            <a:xfrm>
              <a:off x="4656328"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5962"/>
            <p:cNvSpPr/>
            <p:nvPr/>
          </p:nvSpPr>
          <p:spPr>
            <a:xfrm>
              <a:off x="4762906"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5963"/>
            <p:cNvSpPr/>
            <p:nvPr/>
          </p:nvSpPr>
          <p:spPr>
            <a:xfrm>
              <a:off x="4869497"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5964"/>
            <p:cNvSpPr/>
            <p:nvPr/>
          </p:nvSpPr>
          <p:spPr>
            <a:xfrm>
              <a:off x="4976075"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5965"/>
            <p:cNvSpPr/>
            <p:nvPr/>
          </p:nvSpPr>
          <p:spPr>
            <a:xfrm>
              <a:off x="5082666"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5966"/>
            <p:cNvSpPr/>
            <p:nvPr/>
          </p:nvSpPr>
          <p:spPr>
            <a:xfrm>
              <a:off x="5189245"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5967"/>
            <p:cNvSpPr/>
            <p:nvPr/>
          </p:nvSpPr>
          <p:spPr>
            <a:xfrm>
              <a:off x="4443158"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5968"/>
            <p:cNvSpPr/>
            <p:nvPr/>
          </p:nvSpPr>
          <p:spPr>
            <a:xfrm>
              <a:off x="454973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5969"/>
            <p:cNvSpPr/>
            <p:nvPr/>
          </p:nvSpPr>
          <p:spPr>
            <a:xfrm>
              <a:off x="4656328"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5970"/>
            <p:cNvSpPr/>
            <p:nvPr/>
          </p:nvSpPr>
          <p:spPr>
            <a:xfrm>
              <a:off x="4762906"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5971"/>
            <p:cNvSpPr/>
            <p:nvPr/>
          </p:nvSpPr>
          <p:spPr>
            <a:xfrm>
              <a:off x="486949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5972"/>
            <p:cNvSpPr/>
            <p:nvPr/>
          </p:nvSpPr>
          <p:spPr>
            <a:xfrm>
              <a:off x="4976075"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5973"/>
            <p:cNvSpPr/>
            <p:nvPr/>
          </p:nvSpPr>
          <p:spPr>
            <a:xfrm>
              <a:off x="5082666"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5974"/>
            <p:cNvSpPr/>
            <p:nvPr/>
          </p:nvSpPr>
          <p:spPr>
            <a:xfrm>
              <a:off x="5189245"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5975"/>
            <p:cNvSpPr/>
            <p:nvPr/>
          </p:nvSpPr>
          <p:spPr>
            <a:xfrm>
              <a:off x="4443158"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5976"/>
            <p:cNvSpPr/>
            <p:nvPr/>
          </p:nvSpPr>
          <p:spPr>
            <a:xfrm>
              <a:off x="4549737"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5977"/>
            <p:cNvSpPr/>
            <p:nvPr/>
          </p:nvSpPr>
          <p:spPr>
            <a:xfrm>
              <a:off x="4656328"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5978"/>
            <p:cNvSpPr/>
            <p:nvPr/>
          </p:nvSpPr>
          <p:spPr>
            <a:xfrm>
              <a:off x="4762906"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5979"/>
            <p:cNvSpPr/>
            <p:nvPr/>
          </p:nvSpPr>
          <p:spPr>
            <a:xfrm>
              <a:off x="4869497"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5980"/>
            <p:cNvSpPr/>
            <p:nvPr/>
          </p:nvSpPr>
          <p:spPr>
            <a:xfrm>
              <a:off x="4976075"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5981"/>
            <p:cNvSpPr/>
            <p:nvPr/>
          </p:nvSpPr>
          <p:spPr>
            <a:xfrm>
              <a:off x="5082666"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5982"/>
            <p:cNvSpPr/>
            <p:nvPr/>
          </p:nvSpPr>
          <p:spPr>
            <a:xfrm>
              <a:off x="5189245"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5983"/>
            <p:cNvSpPr/>
            <p:nvPr/>
          </p:nvSpPr>
          <p:spPr>
            <a:xfrm>
              <a:off x="5295823"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5984"/>
            <p:cNvSpPr/>
            <p:nvPr/>
          </p:nvSpPr>
          <p:spPr>
            <a:xfrm>
              <a:off x="5402414"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5985"/>
            <p:cNvSpPr/>
            <p:nvPr/>
          </p:nvSpPr>
          <p:spPr>
            <a:xfrm>
              <a:off x="550899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5986"/>
            <p:cNvSpPr/>
            <p:nvPr/>
          </p:nvSpPr>
          <p:spPr>
            <a:xfrm>
              <a:off x="5615584"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5987"/>
            <p:cNvSpPr/>
            <p:nvPr/>
          </p:nvSpPr>
          <p:spPr>
            <a:xfrm>
              <a:off x="5722162"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5988"/>
            <p:cNvSpPr/>
            <p:nvPr/>
          </p:nvSpPr>
          <p:spPr>
            <a:xfrm>
              <a:off x="5828753"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5989"/>
            <p:cNvSpPr/>
            <p:nvPr/>
          </p:nvSpPr>
          <p:spPr>
            <a:xfrm>
              <a:off x="5935332"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5990"/>
            <p:cNvSpPr/>
            <p:nvPr/>
          </p:nvSpPr>
          <p:spPr>
            <a:xfrm>
              <a:off x="604192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5991"/>
            <p:cNvSpPr/>
            <p:nvPr/>
          </p:nvSpPr>
          <p:spPr>
            <a:xfrm>
              <a:off x="5295823"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5992"/>
            <p:cNvSpPr/>
            <p:nvPr/>
          </p:nvSpPr>
          <p:spPr>
            <a:xfrm>
              <a:off x="5402414"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5993"/>
            <p:cNvSpPr/>
            <p:nvPr/>
          </p:nvSpPr>
          <p:spPr>
            <a:xfrm>
              <a:off x="550899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5994"/>
            <p:cNvSpPr/>
            <p:nvPr/>
          </p:nvSpPr>
          <p:spPr>
            <a:xfrm>
              <a:off x="5615584"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5995"/>
            <p:cNvSpPr/>
            <p:nvPr/>
          </p:nvSpPr>
          <p:spPr>
            <a:xfrm>
              <a:off x="5722162"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5996"/>
            <p:cNvSpPr/>
            <p:nvPr/>
          </p:nvSpPr>
          <p:spPr>
            <a:xfrm>
              <a:off x="5828753"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5997"/>
            <p:cNvSpPr/>
            <p:nvPr/>
          </p:nvSpPr>
          <p:spPr>
            <a:xfrm>
              <a:off x="5935332"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5998"/>
            <p:cNvSpPr/>
            <p:nvPr/>
          </p:nvSpPr>
          <p:spPr>
            <a:xfrm>
              <a:off x="604192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5999"/>
            <p:cNvSpPr/>
            <p:nvPr/>
          </p:nvSpPr>
          <p:spPr>
            <a:xfrm>
              <a:off x="5295823"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6000"/>
            <p:cNvSpPr/>
            <p:nvPr/>
          </p:nvSpPr>
          <p:spPr>
            <a:xfrm>
              <a:off x="5402414"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6001"/>
            <p:cNvSpPr/>
            <p:nvPr/>
          </p:nvSpPr>
          <p:spPr>
            <a:xfrm>
              <a:off x="550899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6002"/>
            <p:cNvSpPr/>
            <p:nvPr/>
          </p:nvSpPr>
          <p:spPr>
            <a:xfrm>
              <a:off x="5615584"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6003"/>
            <p:cNvSpPr/>
            <p:nvPr/>
          </p:nvSpPr>
          <p:spPr>
            <a:xfrm>
              <a:off x="5722162"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6004"/>
            <p:cNvSpPr/>
            <p:nvPr/>
          </p:nvSpPr>
          <p:spPr>
            <a:xfrm>
              <a:off x="5828753"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6005"/>
            <p:cNvSpPr/>
            <p:nvPr/>
          </p:nvSpPr>
          <p:spPr>
            <a:xfrm>
              <a:off x="5935332"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6006"/>
            <p:cNvSpPr/>
            <p:nvPr/>
          </p:nvSpPr>
          <p:spPr>
            <a:xfrm>
              <a:off x="604192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6007"/>
            <p:cNvSpPr/>
            <p:nvPr/>
          </p:nvSpPr>
          <p:spPr>
            <a:xfrm>
              <a:off x="5295823"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6008"/>
            <p:cNvSpPr/>
            <p:nvPr/>
          </p:nvSpPr>
          <p:spPr>
            <a:xfrm>
              <a:off x="5402414"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6009"/>
            <p:cNvSpPr/>
            <p:nvPr/>
          </p:nvSpPr>
          <p:spPr>
            <a:xfrm>
              <a:off x="550899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6010"/>
            <p:cNvSpPr/>
            <p:nvPr/>
          </p:nvSpPr>
          <p:spPr>
            <a:xfrm>
              <a:off x="5615584"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6011"/>
            <p:cNvSpPr/>
            <p:nvPr/>
          </p:nvSpPr>
          <p:spPr>
            <a:xfrm>
              <a:off x="5722162"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6012"/>
            <p:cNvSpPr/>
            <p:nvPr/>
          </p:nvSpPr>
          <p:spPr>
            <a:xfrm>
              <a:off x="5828753"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6013"/>
            <p:cNvSpPr/>
            <p:nvPr/>
          </p:nvSpPr>
          <p:spPr>
            <a:xfrm>
              <a:off x="5935332"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6014"/>
            <p:cNvSpPr/>
            <p:nvPr/>
          </p:nvSpPr>
          <p:spPr>
            <a:xfrm>
              <a:off x="604192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6015"/>
            <p:cNvSpPr/>
            <p:nvPr/>
          </p:nvSpPr>
          <p:spPr>
            <a:xfrm>
              <a:off x="5295823"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6016"/>
            <p:cNvSpPr/>
            <p:nvPr/>
          </p:nvSpPr>
          <p:spPr>
            <a:xfrm>
              <a:off x="5402414"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6017"/>
            <p:cNvSpPr/>
            <p:nvPr/>
          </p:nvSpPr>
          <p:spPr>
            <a:xfrm>
              <a:off x="5508993"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6018"/>
            <p:cNvSpPr/>
            <p:nvPr/>
          </p:nvSpPr>
          <p:spPr>
            <a:xfrm>
              <a:off x="5615584"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6019"/>
            <p:cNvSpPr/>
            <p:nvPr/>
          </p:nvSpPr>
          <p:spPr>
            <a:xfrm>
              <a:off x="5722162"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6020"/>
            <p:cNvSpPr/>
            <p:nvPr/>
          </p:nvSpPr>
          <p:spPr>
            <a:xfrm>
              <a:off x="5828753"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6021"/>
            <p:cNvSpPr/>
            <p:nvPr/>
          </p:nvSpPr>
          <p:spPr>
            <a:xfrm>
              <a:off x="5935332"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6022"/>
            <p:cNvSpPr/>
            <p:nvPr/>
          </p:nvSpPr>
          <p:spPr>
            <a:xfrm>
              <a:off x="6041923"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6023"/>
            <p:cNvSpPr/>
            <p:nvPr/>
          </p:nvSpPr>
          <p:spPr>
            <a:xfrm>
              <a:off x="5295823"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6024"/>
            <p:cNvSpPr/>
            <p:nvPr/>
          </p:nvSpPr>
          <p:spPr>
            <a:xfrm>
              <a:off x="5402414"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6025"/>
            <p:cNvSpPr/>
            <p:nvPr/>
          </p:nvSpPr>
          <p:spPr>
            <a:xfrm>
              <a:off x="550899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6026"/>
            <p:cNvSpPr/>
            <p:nvPr/>
          </p:nvSpPr>
          <p:spPr>
            <a:xfrm>
              <a:off x="5615584"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6027"/>
            <p:cNvSpPr/>
            <p:nvPr/>
          </p:nvSpPr>
          <p:spPr>
            <a:xfrm>
              <a:off x="5722162"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6028"/>
            <p:cNvSpPr/>
            <p:nvPr/>
          </p:nvSpPr>
          <p:spPr>
            <a:xfrm>
              <a:off x="5828753"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6029"/>
            <p:cNvSpPr/>
            <p:nvPr/>
          </p:nvSpPr>
          <p:spPr>
            <a:xfrm>
              <a:off x="5935332"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6030"/>
            <p:cNvSpPr/>
            <p:nvPr/>
          </p:nvSpPr>
          <p:spPr>
            <a:xfrm>
              <a:off x="604192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6031"/>
            <p:cNvSpPr/>
            <p:nvPr/>
          </p:nvSpPr>
          <p:spPr>
            <a:xfrm>
              <a:off x="5295823"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6032"/>
            <p:cNvSpPr/>
            <p:nvPr/>
          </p:nvSpPr>
          <p:spPr>
            <a:xfrm>
              <a:off x="5402414"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6033"/>
            <p:cNvSpPr/>
            <p:nvPr/>
          </p:nvSpPr>
          <p:spPr>
            <a:xfrm>
              <a:off x="5508993"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6034"/>
            <p:cNvSpPr/>
            <p:nvPr/>
          </p:nvSpPr>
          <p:spPr>
            <a:xfrm>
              <a:off x="5615584"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6035"/>
            <p:cNvSpPr/>
            <p:nvPr/>
          </p:nvSpPr>
          <p:spPr>
            <a:xfrm>
              <a:off x="5722162"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6036"/>
            <p:cNvSpPr/>
            <p:nvPr/>
          </p:nvSpPr>
          <p:spPr>
            <a:xfrm>
              <a:off x="5828753"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6037"/>
            <p:cNvSpPr/>
            <p:nvPr/>
          </p:nvSpPr>
          <p:spPr>
            <a:xfrm>
              <a:off x="5935332"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6038"/>
            <p:cNvSpPr/>
            <p:nvPr/>
          </p:nvSpPr>
          <p:spPr>
            <a:xfrm>
              <a:off x="6041923"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6039"/>
            <p:cNvSpPr/>
            <p:nvPr/>
          </p:nvSpPr>
          <p:spPr>
            <a:xfrm>
              <a:off x="5295823"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6040"/>
            <p:cNvSpPr/>
            <p:nvPr/>
          </p:nvSpPr>
          <p:spPr>
            <a:xfrm>
              <a:off x="5402414"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6041"/>
            <p:cNvSpPr/>
            <p:nvPr/>
          </p:nvSpPr>
          <p:spPr>
            <a:xfrm>
              <a:off x="550899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6042"/>
            <p:cNvSpPr/>
            <p:nvPr/>
          </p:nvSpPr>
          <p:spPr>
            <a:xfrm>
              <a:off x="5615584"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6043"/>
            <p:cNvSpPr/>
            <p:nvPr/>
          </p:nvSpPr>
          <p:spPr>
            <a:xfrm>
              <a:off x="5722162"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6044"/>
            <p:cNvSpPr/>
            <p:nvPr/>
          </p:nvSpPr>
          <p:spPr>
            <a:xfrm>
              <a:off x="5828753"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6045"/>
            <p:cNvSpPr/>
            <p:nvPr/>
          </p:nvSpPr>
          <p:spPr>
            <a:xfrm>
              <a:off x="5935332"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6046"/>
            <p:cNvSpPr/>
            <p:nvPr/>
          </p:nvSpPr>
          <p:spPr>
            <a:xfrm>
              <a:off x="604192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6047"/>
            <p:cNvSpPr/>
            <p:nvPr/>
          </p:nvSpPr>
          <p:spPr>
            <a:xfrm>
              <a:off x="6148501"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6048"/>
            <p:cNvSpPr/>
            <p:nvPr/>
          </p:nvSpPr>
          <p:spPr>
            <a:xfrm>
              <a:off x="625509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6049"/>
            <p:cNvSpPr/>
            <p:nvPr/>
          </p:nvSpPr>
          <p:spPr>
            <a:xfrm>
              <a:off x="6361671"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6050"/>
            <p:cNvSpPr/>
            <p:nvPr/>
          </p:nvSpPr>
          <p:spPr>
            <a:xfrm>
              <a:off x="6468262"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6051"/>
            <p:cNvSpPr/>
            <p:nvPr/>
          </p:nvSpPr>
          <p:spPr>
            <a:xfrm>
              <a:off x="6574840"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6052"/>
            <p:cNvSpPr/>
            <p:nvPr/>
          </p:nvSpPr>
          <p:spPr>
            <a:xfrm>
              <a:off x="6681419"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6053"/>
            <p:cNvSpPr/>
            <p:nvPr/>
          </p:nvSpPr>
          <p:spPr>
            <a:xfrm>
              <a:off x="6788010"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6054"/>
            <p:cNvSpPr/>
            <p:nvPr/>
          </p:nvSpPr>
          <p:spPr>
            <a:xfrm>
              <a:off x="6894588"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6055"/>
            <p:cNvSpPr/>
            <p:nvPr/>
          </p:nvSpPr>
          <p:spPr>
            <a:xfrm>
              <a:off x="6148501"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6056"/>
            <p:cNvSpPr/>
            <p:nvPr/>
          </p:nvSpPr>
          <p:spPr>
            <a:xfrm>
              <a:off x="625509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6057"/>
            <p:cNvSpPr/>
            <p:nvPr/>
          </p:nvSpPr>
          <p:spPr>
            <a:xfrm>
              <a:off x="6361671"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6058"/>
            <p:cNvSpPr/>
            <p:nvPr/>
          </p:nvSpPr>
          <p:spPr>
            <a:xfrm>
              <a:off x="6468262"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6059"/>
            <p:cNvSpPr/>
            <p:nvPr/>
          </p:nvSpPr>
          <p:spPr>
            <a:xfrm>
              <a:off x="6574840"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6060"/>
            <p:cNvSpPr/>
            <p:nvPr/>
          </p:nvSpPr>
          <p:spPr>
            <a:xfrm>
              <a:off x="6681419"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6061"/>
            <p:cNvSpPr/>
            <p:nvPr/>
          </p:nvSpPr>
          <p:spPr>
            <a:xfrm>
              <a:off x="6788010"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6062"/>
            <p:cNvSpPr/>
            <p:nvPr/>
          </p:nvSpPr>
          <p:spPr>
            <a:xfrm>
              <a:off x="6894588"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6063"/>
            <p:cNvSpPr/>
            <p:nvPr/>
          </p:nvSpPr>
          <p:spPr>
            <a:xfrm>
              <a:off x="6148501"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6064"/>
            <p:cNvSpPr/>
            <p:nvPr/>
          </p:nvSpPr>
          <p:spPr>
            <a:xfrm>
              <a:off x="625509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6065"/>
            <p:cNvSpPr/>
            <p:nvPr/>
          </p:nvSpPr>
          <p:spPr>
            <a:xfrm>
              <a:off x="6361671"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6066"/>
            <p:cNvSpPr/>
            <p:nvPr/>
          </p:nvSpPr>
          <p:spPr>
            <a:xfrm>
              <a:off x="6468262"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6067"/>
            <p:cNvSpPr/>
            <p:nvPr/>
          </p:nvSpPr>
          <p:spPr>
            <a:xfrm>
              <a:off x="6574840"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6068"/>
            <p:cNvSpPr/>
            <p:nvPr/>
          </p:nvSpPr>
          <p:spPr>
            <a:xfrm>
              <a:off x="6681419"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6069"/>
            <p:cNvSpPr/>
            <p:nvPr/>
          </p:nvSpPr>
          <p:spPr>
            <a:xfrm>
              <a:off x="6788010"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6070"/>
            <p:cNvSpPr/>
            <p:nvPr/>
          </p:nvSpPr>
          <p:spPr>
            <a:xfrm>
              <a:off x="6894588"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6071"/>
            <p:cNvSpPr/>
            <p:nvPr/>
          </p:nvSpPr>
          <p:spPr>
            <a:xfrm>
              <a:off x="6148501"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6072"/>
            <p:cNvSpPr/>
            <p:nvPr/>
          </p:nvSpPr>
          <p:spPr>
            <a:xfrm>
              <a:off x="625509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6073"/>
            <p:cNvSpPr/>
            <p:nvPr/>
          </p:nvSpPr>
          <p:spPr>
            <a:xfrm>
              <a:off x="6361671"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6074"/>
            <p:cNvSpPr/>
            <p:nvPr/>
          </p:nvSpPr>
          <p:spPr>
            <a:xfrm>
              <a:off x="6468262"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6075"/>
            <p:cNvSpPr/>
            <p:nvPr/>
          </p:nvSpPr>
          <p:spPr>
            <a:xfrm>
              <a:off x="6574840"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6076"/>
            <p:cNvSpPr/>
            <p:nvPr/>
          </p:nvSpPr>
          <p:spPr>
            <a:xfrm>
              <a:off x="6681419"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6077"/>
            <p:cNvSpPr/>
            <p:nvPr/>
          </p:nvSpPr>
          <p:spPr>
            <a:xfrm>
              <a:off x="6788010"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6078"/>
            <p:cNvSpPr/>
            <p:nvPr/>
          </p:nvSpPr>
          <p:spPr>
            <a:xfrm>
              <a:off x="6894588"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6079"/>
            <p:cNvSpPr/>
            <p:nvPr/>
          </p:nvSpPr>
          <p:spPr>
            <a:xfrm>
              <a:off x="6148501"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6080"/>
            <p:cNvSpPr/>
            <p:nvPr/>
          </p:nvSpPr>
          <p:spPr>
            <a:xfrm>
              <a:off x="6255093"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6081"/>
            <p:cNvSpPr/>
            <p:nvPr/>
          </p:nvSpPr>
          <p:spPr>
            <a:xfrm>
              <a:off x="6361671"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6082"/>
            <p:cNvSpPr/>
            <p:nvPr/>
          </p:nvSpPr>
          <p:spPr>
            <a:xfrm>
              <a:off x="6468262"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6083"/>
            <p:cNvSpPr/>
            <p:nvPr/>
          </p:nvSpPr>
          <p:spPr>
            <a:xfrm>
              <a:off x="6574840"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6084"/>
            <p:cNvSpPr/>
            <p:nvPr/>
          </p:nvSpPr>
          <p:spPr>
            <a:xfrm>
              <a:off x="6681419"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6085"/>
            <p:cNvSpPr/>
            <p:nvPr/>
          </p:nvSpPr>
          <p:spPr>
            <a:xfrm>
              <a:off x="6788010"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6086"/>
            <p:cNvSpPr/>
            <p:nvPr/>
          </p:nvSpPr>
          <p:spPr>
            <a:xfrm>
              <a:off x="6894588"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6087"/>
            <p:cNvSpPr/>
            <p:nvPr/>
          </p:nvSpPr>
          <p:spPr>
            <a:xfrm>
              <a:off x="6148501"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6088"/>
            <p:cNvSpPr/>
            <p:nvPr/>
          </p:nvSpPr>
          <p:spPr>
            <a:xfrm>
              <a:off x="625509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6089"/>
            <p:cNvSpPr/>
            <p:nvPr/>
          </p:nvSpPr>
          <p:spPr>
            <a:xfrm>
              <a:off x="6361671"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6090"/>
            <p:cNvSpPr/>
            <p:nvPr/>
          </p:nvSpPr>
          <p:spPr>
            <a:xfrm>
              <a:off x="6468262"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6091"/>
            <p:cNvSpPr/>
            <p:nvPr/>
          </p:nvSpPr>
          <p:spPr>
            <a:xfrm>
              <a:off x="6574840"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6092"/>
            <p:cNvSpPr/>
            <p:nvPr/>
          </p:nvSpPr>
          <p:spPr>
            <a:xfrm>
              <a:off x="6681419"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6093"/>
            <p:cNvSpPr/>
            <p:nvPr/>
          </p:nvSpPr>
          <p:spPr>
            <a:xfrm>
              <a:off x="6788010"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6094"/>
            <p:cNvSpPr/>
            <p:nvPr/>
          </p:nvSpPr>
          <p:spPr>
            <a:xfrm>
              <a:off x="6894588"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6095"/>
            <p:cNvSpPr/>
            <p:nvPr/>
          </p:nvSpPr>
          <p:spPr>
            <a:xfrm>
              <a:off x="6148501"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6096"/>
            <p:cNvSpPr/>
            <p:nvPr/>
          </p:nvSpPr>
          <p:spPr>
            <a:xfrm>
              <a:off x="6255093"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6097"/>
            <p:cNvSpPr/>
            <p:nvPr/>
          </p:nvSpPr>
          <p:spPr>
            <a:xfrm>
              <a:off x="6361671"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6098"/>
            <p:cNvSpPr/>
            <p:nvPr/>
          </p:nvSpPr>
          <p:spPr>
            <a:xfrm>
              <a:off x="6468262"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6099"/>
            <p:cNvSpPr/>
            <p:nvPr/>
          </p:nvSpPr>
          <p:spPr>
            <a:xfrm>
              <a:off x="6574840"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6100"/>
            <p:cNvSpPr/>
            <p:nvPr/>
          </p:nvSpPr>
          <p:spPr>
            <a:xfrm>
              <a:off x="6681419"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6101"/>
            <p:cNvSpPr/>
            <p:nvPr/>
          </p:nvSpPr>
          <p:spPr>
            <a:xfrm>
              <a:off x="6788010"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6102"/>
            <p:cNvSpPr/>
            <p:nvPr/>
          </p:nvSpPr>
          <p:spPr>
            <a:xfrm>
              <a:off x="6894588"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6103"/>
            <p:cNvSpPr/>
            <p:nvPr/>
          </p:nvSpPr>
          <p:spPr>
            <a:xfrm>
              <a:off x="6148501"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6104"/>
            <p:cNvSpPr/>
            <p:nvPr/>
          </p:nvSpPr>
          <p:spPr>
            <a:xfrm>
              <a:off x="625509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6105"/>
            <p:cNvSpPr/>
            <p:nvPr/>
          </p:nvSpPr>
          <p:spPr>
            <a:xfrm>
              <a:off x="6361671"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6106"/>
            <p:cNvSpPr/>
            <p:nvPr/>
          </p:nvSpPr>
          <p:spPr>
            <a:xfrm>
              <a:off x="6468262"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6107"/>
            <p:cNvSpPr/>
            <p:nvPr/>
          </p:nvSpPr>
          <p:spPr>
            <a:xfrm>
              <a:off x="6574840"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6108"/>
            <p:cNvSpPr/>
            <p:nvPr/>
          </p:nvSpPr>
          <p:spPr>
            <a:xfrm>
              <a:off x="6681419"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6109"/>
            <p:cNvSpPr/>
            <p:nvPr/>
          </p:nvSpPr>
          <p:spPr>
            <a:xfrm>
              <a:off x="6788010"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6110"/>
            <p:cNvSpPr/>
            <p:nvPr/>
          </p:nvSpPr>
          <p:spPr>
            <a:xfrm>
              <a:off x="6894588"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6111"/>
            <p:cNvSpPr/>
            <p:nvPr/>
          </p:nvSpPr>
          <p:spPr>
            <a:xfrm>
              <a:off x="7001179"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6112"/>
            <p:cNvSpPr/>
            <p:nvPr/>
          </p:nvSpPr>
          <p:spPr>
            <a:xfrm>
              <a:off x="7107770"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6113"/>
            <p:cNvSpPr/>
            <p:nvPr/>
          </p:nvSpPr>
          <p:spPr>
            <a:xfrm>
              <a:off x="7214349"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6114"/>
            <p:cNvSpPr/>
            <p:nvPr/>
          </p:nvSpPr>
          <p:spPr>
            <a:xfrm>
              <a:off x="732092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6115"/>
            <p:cNvSpPr/>
            <p:nvPr/>
          </p:nvSpPr>
          <p:spPr>
            <a:xfrm>
              <a:off x="742751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6116"/>
            <p:cNvSpPr/>
            <p:nvPr/>
          </p:nvSpPr>
          <p:spPr>
            <a:xfrm>
              <a:off x="753409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6117"/>
            <p:cNvSpPr/>
            <p:nvPr/>
          </p:nvSpPr>
          <p:spPr>
            <a:xfrm>
              <a:off x="764068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6118"/>
            <p:cNvSpPr/>
            <p:nvPr/>
          </p:nvSpPr>
          <p:spPr>
            <a:xfrm>
              <a:off x="7747266"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6119"/>
            <p:cNvSpPr/>
            <p:nvPr/>
          </p:nvSpPr>
          <p:spPr>
            <a:xfrm>
              <a:off x="7001179"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6120"/>
            <p:cNvSpPr/>
            <p:nvPr/>
          </p:nvSpPr>
          <p:spPr>
            <a:xfrm>
              <a:off x="7107770"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6121"/>
            <p:cNvSpPr/>
            <p:nvPr/>
          </p:nvSpPr>
          <p:spPr>
            <a:xfrm>
              <a:off x="7214349"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6122"/>
            <p:cNvSpPr/>
            <p:nvPr/>
          </p:nvSpPr>
          <p:spPr>
            <a:xfrm>
              <a:off x="7320927"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6123"/>
            <p:cNvSpPr/>
            <p:nvPr/>
          </p:nvSpPr>
          <p:spPr>
            <a:xfrm>
              <a:off x="7427518"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6124"/>
            <p:cNvSpPr/>
            <p:nvPr/>
          </p:nvSpPr>
          <p:spPr>
            <a:xfrm>
              <a:off x="7534097"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6125"/>
            <p:cNvSpPr/>
            <p:nvPr/>
          </p:nvSpPr>
          <p:spPr>
            <a:xfrm>
              <a:off x="7640688"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6126"/>
            <p:cNvSpPr/>
            <p:nvPr/>
          </p:nvSpPr>
          <p:spPr>
            <a:xfrm>
              <a:off x="7747266"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6127"/>
            <p:cNvSpPr/>
            <p:nvPr/>
          </p:nvSpPr>
          <p:spPr>
            <a:xfrm>
              <a:off x="7001179"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6128"/>
            <p:cNvSpPr/>
            <p:nvPr/>
          </p:nvSpPr>
          <p:spPr>
            <a:xfrm>
              <a:off x="7107770"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6129"/>
            <p:cNvSpPr/>
            <p:nvPr/>
          </p:nvSpPr>
          <p:spPr>
            <a:xfrm>
              <a:off x="7214349"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6130"/>
            <p:cNvSpPr/>
            <p:nvPr/>
          </p:nvSpPr>
          <p:spPr>
            <a:xfrm>
              <a:off x="732092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6131"/>
            <p:cNvSpPr/>
            <p:nvPr/>
          </p:nvSpPr>
          <p:spPr>
            <a:xfrm>
              <a:off x="742751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6132"/>
            <p:cNvSpPr/>
            <p:nvPr/>
          </p:nvSpPr>
          <p:spPr>
            <a:xfrm>
              <a:off x="753409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6133"/>
            <p:cNvSpPr/>
            <p:nvPr/>
          </p:nvSpPr>
          <p:spPr>
            <a:xfrm>
              <a:off x="764068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6134"/>
            <p:cNvSpPr/>
            <p:nvPr/>
          </p:nvSpPr>
          <p:spPr>
            <a:xfrm>
              <a:off x="7747266"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6135"/>
            <p:cNvSpPr/>
            <p:nvPr/>
          </p:nvSpPr>
          <p:spPr>
            <a:xfrm>
              <a:off x="7001179"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6136"/>
            <p:cNvSpPr/>
            <p:nvPr/>
          </p:nvSpPr>
          <p:spPr>
            <a:xfrm>
              <a:off x="7107770"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6137"/>
            <p:cNvSpPr/>
            <p:nvPr/>
          </p:nvSpPr>
          <p:spPr>
            <a:xfrm>
              <a:off x="7214349"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6138"/>
            <p:cNvSpPr/>
            <p:nvPr/>
          </p:nvSpPr>
          <p:spPr>
            <a:xfrm>
              <a:off x="7320927"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6139"/>
            <p:cNvSpPr/>
            <p:nvPr/>
          </p:nvSpPr>
          <p:spPr>
            <a:xfrm>
              <a:off x="7427518"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6140"/>
            <p:cNvSpPr/>
            <p:nvPr/>
          </p:nvSpPr>
          <p:spPr>
            <a:xfrm>
              <a:off x="7534097"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6141"/>
            <p:cNvSpPr/>
            <p:nvPr/>
          </p:nvSpPr>
          <p:spPr>
            <a:xfrm>
              <a:off x="7640688"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6142"/>
            <p:cNvSpPr/>
            <p:nvPr/>
          </p:nvSpPr>
          <p:spPr>
            <a:xfrm>
              <a:off x="7747266"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6143"/>
            <p:cNvSpPr/>
            <p:nvPr/>
          </p:nvSpPr>
          <p:spPr>
            <a:xfrm>
              <a:off x="7001179"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6144"/>
            <p:cNvSpPr/>
            <p:nvPr/>
          </p:nvSpPr>
          <p:spPr>
            <a:xfrm>
              <a:off x="7107770"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6145"/>
            <p:cNvSpPr/>
            <p:nvPr/>
          </p:nvSpPr>
          <p:spPr>
            <a:xfrm>
              <a:off x="7214349"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6146"/>
            <p:cNvSpPr/>
            <p:nvPr/>
          </p:nvSpPr>
          <p:spPr>
            <a:xfrm>
              <a:off x="732092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6147"/>
            <p:cNvSpPr/>
            <p:nvPr/>
          </p:nvSpPr>
          <p:spPr>
            <a:xfrm>
              <a:off x="7427518"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6148"/>
            <p:cNvSpPr/>
            <p:nvPr/>
          </p:nvSpPr>
          <p:spPr>
            <a:xfrm>
              <a:off x="753409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6149"/>
            <p:cNvSpPr/>
            <p:nvPr/>
          </p:nvSpPr>
          <p:spPr>
            <a:xfrm>
              <a:off x="7640688"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6150"/>
            <p:cNvSpPr/>
            <p:nvPr/>
          </p:nvSpPr>
          <p:spPr>
            <a:xfrm>
              <a:off x="7747266"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6151"/>
            <p:cNvSpPr/>
            <p:nvPr/>
          </p:nvSpPr>
          <p:spPr>
            <a:xfrm>
              <a:off x="7001179"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6152"/>
            <p:cNvSpPr/>
            <p:nvPr/>
          </p:nvSpPr>
          <p:spPr>
            <a:xfrm>
              <a:off x="7107758"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6153"/>
            <p:cNvSpPr/>
            <p:nvPr/>
          </p:nvSpPr>
          <p:spPr>
            <a:xfrm>
              <a:off x="7214349"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6154"/>
            <p:cNvSpPr/>
            <p:nvPr/>
          </p:nvSpPr>
          <p:spPr>
            <a:xfrm>
              <a:off x="7320927"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6155"/>
            <p:cNvSpPr/>
            <p:nvPr/>
          </p:nvSpPr>
          <p:spPr>
            <a:xfrm>
              <a:off x="7427518"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6156"/>
            <p:cNvSpPr/>
            <p:nvPr/>
          </p:nvSpPr>
          <p:spPr>
            <a:xfrm>
              <a:off x="7534097"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6157"/>
            <p:cNvSpPr/>
            <p:nvPr/>
          </p:nvSpPr>
          <p:spPr>
            <a:xfrm>
              <a:off x="7640688"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6158"/>
            <p:cNvSpPr/>
            <p:nvPr/>
          </p:nvSpPr>
          <p:spPr>
            <a:xfrm>
              <a:off x="7747266"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6159"/>
            <p:cNvSpPr/>
            <p:nvPr/>
          </p:nvSpPr>
          <p:spPr>
            <a:xfrm>
              <a:off x="7001179"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6160"/>
            <p:cNvSpPr/>
            <p:nvPr/>
          </p:nvSpPr>
          <p:spPr>
            <a:xfrm>
              <a:off x="7107770"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6161"/>
            <p:cNvSpPr/>
            <p:nvPr/>
          </p:nvSpPr>
          <p:spPr>
            <a:xfrm>
              <a:off x="7214349"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6162"/>
            <p:cNvSpPr/>
            <p:nvPr/>
          </p:nvSpPr>
          <p:spPr>
            <a:xfrm>
              <a:off x="732092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6163"/>
            <p:cNvSpPr/>
            <p:nvPr/>
          </p:nvSpPr>
          <p:spPr>
            <a:xfrm>
              <a:off x="7427518"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6164"/>
            <p:cNvSpPr/>
            <p:nvPr/>
          </p:nvSpPr>
          <p:spPr>
            <a:xfrm>
              <a:off x="753409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6165"/>
            <p:cNvSpPr/>
            <p:nvPr/>
          </p:nvSpPr>
          <p:spPr>
            <a:xfrm>
              <a:off x="7640688"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6166"/>
            <p:cNvSpPr/>
            <p:nvPr/>
          </p:nvSpPr>
          <p:spPr>
            <a:xfrm>
              <a:off x="7747266"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6167"/>
            <p:cNvSpPr/>
            <p:nvPr/>
          </p:nvSpPr>
          <p:spPr>
            <a:xfrm>
              <a:off x="7001179"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6168"/>
            <p:cNvSpPr/>
            <p:nvPr/>
          </p:nvSpPr>
          <p:spPr>
            <a:xfrm>
              <a:off x="7107770"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6169"/>
            <p:cNvSpPr/>
            <p:nvPr/>
          </p:nvSpPr>
          <p:spPr>
            <a:xfrm>
              <a:off x="7214349"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6170"/>
            <p:cNvSpPr/>
            <p:nvPr/>
          </p:nvSpPr>
          <p:spPr>
            <a:xfrm>
              <a:off x="7320927"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6171"/>
            <p:cNvSpPr/>
            <p:nvPr/>
          </p:nvSpPr>
          <p:spPr>
            <a:xfrm>
              <a:off x="7427518"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6172"/>
            <p:cNvSpPr/>
            <p:nvPr/>
          </p:nvSpPr>
          <p:spPr>
            <a:xfrm>
              <a:off x="7534097"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6173"/>
            <p:cNvSpPr/>
            <p:nvPr/>
          </p:nvSpPr>
          <p:spPr>
            <a:xfrm>
              <a:off x="7640688"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6174"/>
            <p:cNvSpPr/>
            <p:nvPr/>
          </p:nvSpPr>
          <p:spPr>
            <a:xfrm>
              <a:off x="7747266"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6175"/>
            <p:cNvSpPr/>
            <p:nvPr/>
          </p:nvSpPr>
          <p:spPr>
            <a:xfrm>
              <a:off x="5295828"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6176"/>
            <p:cNvSpPr/>
            <p:nvPr/>
          </p:nvSpPr>
          <p:spPr>
            <a:xfrm>
              <a:off x="4443155"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6177"/>
            <p:cNvSpPr/>
            <p:nvPr/>
          </p:nvSpPr>
          <p:spPr>
            <a:xfrm>
              <a:off x="7001177"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6178"/>
            <p:cNvSpPr/>
            <p:nvPr/>
          </p:nvSpPr>
          <p:spPr>
            <a:xfrm>
              <a:off x="6148504"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6179"/>
            <p:cNvSpPr/>
            <p:nvPr/>
          </p:nvSpPr>
          <p:spPr>
            <a:xfrm>
              <a:off x="7853852"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6180"/>
            <p:cNvSpPr/>
            <p:nvPr/>
          </p:nvSpPr>
          <p:spPr>
            <a:xfrm>
              <a:off x="1217613" y="3029967"/>
              <a:ext cx="3022" cy="1086421"/>
            </a:xfrm>
            <a:custGeom>
              <a:avLst/>
              <a:gdLst/>
              <a:ahLst/>
              <a:cxnLst/>
              <a:rect l="0" t="0" r="0" b="0"/>
              <a:pathLst>
                <a:path w="3022" h="1086421">
                  <a:moveTo>
                    <a:pt x="0" y="1086421"/>
                  </a:moveTo>
                  <a:lnTo>
                    <a:pt x="3022" y="0"/>
                  </a:lnTo>
                </a:path>
              </a:pathLst>
            </a:custGeom>
            <a:noFill/>
            <a:ln w="5715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8" name="Freeform 16181"/>
            <p:cNvSpPr/>
            <p:nvPr/>
          </p:nvSpPr>
          <p:spPr>
            <a:xfrm>
              <a:off x="1120132" y="3029963"/>
              <a:ext cx="200025" cy="171728"/>
            </a:xfrm>
            <a:custGeom>
              <a:avLst/>
              <a:gdLst/>
              <a:ahLst/>
              <a:cxnLst/>
              <a:rect l="0" t="0" r="0" b="0"/>
              <a:pathLst>
                <a:path w="200025" h="171728">
                  <a:moveTo>
                    <a:pt x="0" y="171170"/>
                  </a:moveTo>
                  <a:lnTo>
                    <a:pt x="100495" y="0"/>
                  </a:lnTo>
                  <a:lnTo>
                    <a:pt x="200025" y="171728"/>
                  </a:lnTo>
                </a:path>
              </a:pathLst>
            </a:custGeom>
            <a:noFill/>
            <a:ln w="57150" cap="rnd" cmpd="sng">
              <a:solidFill>
                <a:srgbClr val="FF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39" name="Freeform 16182"/>
            <p:cNvSpPr/>
            <p:nvPr/>
          </p:nvSpPr>
          <p:spPr>
            <a:xfrm>
              <a:off x="1235075" y="2257423"/>
              <a:ext cx="6353060" cy="714501"/>
            </a:xfrm>
            <a:custGeom>
              <a:avLst/>
              <a:gdLst/>
              <a:ahLst/>
              <a:cxnLst/>
              <a:rect l="0" t="0" r="0" b="0"/>
              <a:pathLst>
                <a:path w="6353060" h="714501">
                  <a:moveTo>
                    <a:pt x="0" y="714501"/>
                  </a:moveTo>
                  <a:cubicBezTo>
                    <a:pt x="554177" y="474027"/>
                    <a:pt x="1108367" y="233553"/>
                    <a:pt x="1935683" y="120738"/>
                  </a:cubicBezTo>
                  <a:cubicBezTo>
                    <a:pt x="2762986" y="7924"/>
                    <a:pt x="4221683" y="0"/>
                    <a:pt x="4963883" y="37604"/>
                  </a:cubicBezTo>
                  <a:cubicBezTo>
                    <a:pt x="5680112" y="73901"/>
                    <a:pt x="6023114" y="201421"/>
                    <a:pt x="6353060" y="332130"/>
                  </a:cubicBezTo>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0" name="Freeform 16183"/>
            <p:cNvSpPr/>
            <p:nvPr/>
          </p:nvSpPr>
          <p:spPr>
            <a:xfrm>
              <a:off x="7458106" y="2485740"/>
              <a:ext cx="130835" cy="123952"/>
            </a:xfrm>
            <a:custGeom>
              <a:avLst/>
              <a:gdLst/>
              <a:ahLst/>
              <a:cxnLst/>
              <a:rect l="0" t="0" r="0" b="0"/>
              <a:pathLst>
                <a:path w="130835" h="123952">
                  <a:moveTo>
                    <a:pt x="49187" y="0"/>
                  </a:moveTo>
                  <a:lnTo>
                    <a:pt x="130835" y="104139"/>
                  </a:lnTo>
                  <a:lnTo>
                    <a:pt x="0" y="123952"/>
                  </a:lnTo>
                </a:path>
              </a:pathLst>
            </a:custGeom>
            <a:noFill/>
            <a:ln w="38100" cap="rnd" cmpd="sng">
              <a:solidFill>
                <a:srgbClr val="FF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41" name="Freeform 16184"/>
            <p:cNvSpPr/>
            <p:nvPr/>
          </p:nvSpPr>
          <p:spPr>
            <a:xfrm>
              <a:off x="4358411" y="247535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16185"/>
            <p:cNvSpPr/>
            <p:nvPr/>
          </p:nvSpPr>
          <p:spPr>
            <a:xfrm>
              <a:off x="7640637" y="25415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000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3" name="Freeform 16186"/>
            <p:cNvSpPr/>
            <p:nvPr/>
          </p:nvSpPr>
          <p:spPr>
            <a:xfrm>
              <a:off x="7508875" y="2382839"/>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4" name="Freeform 16187"/>
            <p:cNvSpPr/>
            <p:nvPr/>
          </p:nvSpPr>
          <p:spPr>
            <a:xfrm>
              <a:off x="7628725" y="267888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5" name="Freeform 16188"/>
            <p:cNvSpPr/>
            <p:nvPr/>
          </p:nvSpPr>
          <p:spPr>
            <a:xfrm>
              <a:off x="7508875" y="5126038"/>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6" name="Freeform 16189"/>
            <p:cNvSpPr/>
            <p:nvPr/>
          </p:nvSpPr>
          <p:spPr>
            <a:xfrm>
              <a:off x="7628725" y="542208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7" name="Freeform 16190"/>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8" name="Freeform 16191"/>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9" name="Freeform 16192"/>
            <p:cNvSpPr/>
            <p:nvPr/>
          </p:nvSpPr>
          <p:spPr>
            <a:xfrm>
              <a:off x="2209800" y="2857500"/>
              <a:ext cx="989291" cy="706640"/>
            </a:xfrm>
            <a:custGeom>
              <a:avLst/>
              <a:gdLst/>
              <a:ahLst/>
              <a:cxnLst/>
              <a:rect l="0" t="0" r="0" b="0"/>
              <a:pathLst>
                <a:path w="989291" h="706640">
                  <a:moveTo>
                    <a:pt x="0" y="0"/>
                  </a:moveTo>
                  <a:lnTo>
                    <a:pt x="989291" y="70664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0" name="Freeform 16193"/>
            <p:cNvSpPr/>
            <p:nvPr/>
          </p:nvSpPr>
          <p:spPr>
            <a:xfrm>
              <a:off x="3150379" y="3506557"/>
              <a:ext cx="126224" cy="112941"/>
            </a:xfrm>
            <a:custGeom>
              <a:avLst/>
              <a:gdLst/>
              <a:ahLst/>
              <a:cxnLst/>
              <a:rect l="0" t="0" r="0" b="0"/>
              <a:pathLst>
                <a:path w="126224" h="112941">
                  <a:moveTo>
                    <a:pt x="66433" y="0"/>
                  </a:moveTo>
                  <a:lnTo>
                    <a:pt x="126224" y="112941"/>
                  </a:lnTo>
                  <a:lnTo>
                    <a:pt x="0" y="93002"/>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1" name="Freeform 16194"/>
            <p:cNvSpPr/>
            <p:nvPr/>
          </p:nvSpPr>
          <p:spPr>
            <a:xfrm>
              <a:off x="7877173" y="2743200"/>
              <a:ext cx="646112" cy="2471432"/>
            </a:xfrm>
            <a:custGeom>
              <a:avLst/>
              <a:gdLst/>
              <a:ahLst/>
              <a:cxnLst/>
              <a:rect l="0" t="0" r="0" b="0"/>
              <a:pathLst>
                <a:path w="646112" h="2471432">
                  <a:moveTo>
                    <a:pt x="0" y="0"/>
                  </a:moveTo>
                  <a:cubicBezTo>
                    <a:pt x="180975" y="271462"/>
                    <a:pt x="361950" y="542925"/>
                    <a:pt x="457200" y="847725"/>
                  </a:cubicBezTo>
                  <a:cubicBezTo>
                    <a:pt x="552450" y="1152525"/>
                    <a:pt x="646112" y="1554162"/>
                    <a:pt x="571500" y="1828800"/>
                  </a:cubicBezTo>
                  <a:cubicBezTo>
                    <a:pt x="499948" y="2092172"/>
                    <a:pt x="272897" y="2283282"/>
                    <a:pt x="39484" y="2471432"/>
                  </a:cubicBezTo>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2" name="Freeform 16195"/>
            <p:cNvSpPr/>
            <p:nvPr/>
          </p:nvSpPr>
          <p:spPr>
            <a:xfrm>
              <a:off x="7916074" y="5091479"/>
              <a:ext cx="130848" cy="123621"/>
            </a:xfrm>
            <a:custGeom>
              <a:avLst/>
              <a:gdLst/>
              <a:ahLst/>
              <a:cxnLst/>
              <a:rect l="0" t="0" r="0" b="0"/>
              <a:pathLst>
                <a:path w="130848" h="123621">
                  <a:moveTo>
                    <a:pt x="130848" y="103873"/>
                  </a:moveTo>
                  <a:lnTo>
                    <a:pt x="0" y="123621"/>
                  </a:lnTo>
                  <a:lnTo>
                    <a:pt x="47219" y="0"/>
                  </a:lnTo>
                </a:path>
              </a:pathLst>
            </a:custGeom>
            <a:noFill/>
            <a:ln w="38100" cap="rnd" cmpd="sng">
              <a:solidFill>
                <a:srgbClr val="FF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3" name="Freeform 16196"/>
            <p:cNvSpPr/>
            <p:nvPr/>
          </p:nvSpPr>
          <p:spPr>
            <a:xfrm>
              <a:off x="8129143" y="2961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6200"/>
            <p:cNvSpPr/>
            <p:nvPr/>
          </p:nvSpPr>
          <p:spPr>
            <a:xfrm>
              <a:off x="4076435" y="807024"/>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55" name="Rectangle 16206"/>
            <p:cNvSpPr/>
            <p:nvPr/>
          </p:nvSpPr>
          <p:spPr>
            <a:xfrm>
              <a:off x="1144102" y="1949155"/>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56" name="Rectangle 16207"/>
            <p:cNvSpPr/>
            <p:nvPr/>
          </p:nvSpPr>
          <p:spPr>
            <a:xfrm>
              <a:off x="1105971" y="2749255"/>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7" name="Rectangle 16208"/>
            <p:cNvSpPr/>
            <p:nvPr/>
          </p:nvSpPr>
          <p:spPr>
            <a:xfrm>
              <a:off x="356615" y="3558266"/>
              <a:ext cx="699166" cy="184666"/>
            </a:xfrm>
            <a:prstGeom prst="rect">
              <a:avLst/>
            </a:prstGeom>
          </p:spPr>
          <p:txBody>
            <a:bodyPr wrap="none" lIns="0" tIns="0" rIns="0" bIns="0">
              <a:spAutoFit/>
            </a:bodyPr>
            <a:lstStyle/>
            <a:p>
              <a:pPr marL="0"/>
              <a:r>
                <a:rPr lang="en-US" sz="1200" b="1" i="0" spc="-56" baseline="0" dirty="0">
                  <a:solidFill>
                    <a:srgbClr val="FF0000"/>
                  </a:solidFill>
                </a:rPr>
                <a:t>V</a:t>
              </a:r>
              <a:r>
                <a:rPr lang="en-US" sz="1200" b="1" i="0" spc="0" baseline="0" dirty="0">
                  <a:solidFill>
                    <a:srgbClr val="FF0000"/>
                  </a:solidFill>
                </a:rPr>
                <a:t>ector</a:t>
              </a:r>
              <a:r>
                <a:rPr lang="en-US" sz="1200" b="1" i="0" spc="-33" baseline="0" dirty="0">
                  <a:solidFill>
                    <a:srgbClr val="FF0000"/>
                  </a:solidFill>
                </a:rPr>
                <a:t> </a:t>
              </a:r>
              <a:r>
                <a:rPr lang="en-US" sz="1200" b="1" i="0" spc="-45" baseline="0" dirty="0">
                  <a:solidFill>
                    <a:srgbClr val="FF0000"/>
                  </a:solidFill>
                </a:rPr>
                <a:t> </a:t>
              </a:r>
              <a:r>
                <a:rPr lang="en-US" sz="1200" b="1" i="0" spc="-38" baseline="0" dirty="0">
                  <a:solidFill>
                    <a:srgbClr val="FF0000"/>
                  </a:solidFill>
                </a:rPr>
                <a:t>A</a:t>
              </a:r>
              <a:r>
                <a:rPr lang="en-US" sz="1200" b="1" i="0" spc="0" baseline="0" dirty="0">
                  <a:solidFill>
                    <a:srgbClr val="FF0000"/>
                  </a:solidFill>
                </a:rPr>
                <a:t>1</a:t>
              </a:r>
            </a:p>
          </p:txBody>
        </p:sp>
        <p:sp>
          <p:nvSpPr>
            <p:cNvPr id="558" name="Rectangle 16209"/>
            <p:cNvSpPr/>
            <p:nvPr/>
          </p:nvSpPr>
          <p:spPr>
            <a:xfrm>
              <a:off x="108204" y="3651569"/>
              <a:ext cx="7445500" cy="311496"/>
            </a:xfrm>
            <a:prstGeom prst="rect">
              <a:avLst/>
            </a:prstGeom>
          </p:spPr>
          <p:txBody>
            <a:bodyPr wrap="none" lIns="0" tIns="0" rIns="0" bIns="0">
              <a:spAutoFit/>
            </a:bodyPr>
            <a:lstStyle/>
            <a:p>
              <a:pPr marL="0">
                <a:tabLst>
                  <a:tab pos="4415556" algn="l"/>
                </a:tabLst>
              </a:pPr>
              <a:r>
                <a:rPr lang="en-US" sz="1200" b="1" i="0" spc="0" baseline="0" dirty="0">
                  <a:solidFill>
                    <a:srgbClr val="FF0000"/>
                  </a:solidFill>
                </a:rPr>
                <a:t>(161</a:t>
              </a:r>
              <a:r>
                <a:rPr lang="en-US" sz="1200" b="1" i="0" spc="-33" baseline="0" dirty="0">
                  <a:solidFill>
                    <a:srgbClr val="FF0000"/>
                  </a:solidFill>
                </a:rPr>
                <a:t> </a:t>
              </a:r>
              <a:r>
                <a:rPr lang="en-US" sz="1200" b="1" i="0" spc="0" baseline="0" dirty="0">
                  <a:solidFill>
                    <a:srgbClr val="FF0000"/>
                  </a:solidFill>
                </a:rPr>
                <a:t>Decimal)	</a:t>
              </a:r>
              <a:r>
                <a:rPr lang="en-US" sz="3036" b="0" i="0" spc="0" baseline="39820" dirty="0"/>
                <a:t>ISR</a:t>
              </a:r>
              <a:r>
                <a:rPr lang="en-US" sz="3036" b="0" i="0" spc="-18" baseline="39820" dirty="0"/>
                <a:t> </a:t>
              </a:r>
              <a:r>
                <a:rPr lang="en-US" sz="3036" b="0" i="0" spc="0" baseline="39820" dirty="0"/>
                <a:t>(In</a:t>
              </a:r>
              <a:r>
                <a:rPr lang="en-US" sz="3036" b="0" i="0" spc="-18" baseline="39820" dirty="0"/>
                <a:t> </a:t>
              </a:r>
              <a:r>
                <a:rPr lang="en-US" sz="3036" b="0" i="0" spc="0" baseline="39820" dirty="0"/>
                <a:t>Service</a:t>
              </a:r>
              <a:r>
                <a:rPr lang="en-US" sz="3036" b="0" i="0" spc="-18" baseline="39820" dirty="0"/>
                <a:t> </a:t>
              </a:r>
              <a:r>
                <a:rPr lang="en-US" sz="3036" b="0" i="0" spc="0" baseline="39820" dirty="0"/>
                <a:t>Register)</a:t>
              </a:r>
            </a:p>
          </p:txBody>
        </p:sp>
        <p:sp>
          <p:nvSpPr>
            <p:cNvPr id="559" name="Rectangle 16211"/>
            <p:cNvSpPr/>
            <p:nvPr/>
          </p:nvSpPr>
          <p:spPr>
            <a:xfrm>
              <a:off x="3864240" y="4184874"/>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60" name="Rectangle 16216"/>
            <p:cNvSpPr/>
            <p:nvPr/>
          </p:nvSpPr>
          <p:spPr>
            <a:xfrm>
              <a:off x="7968615" y="2501303"/>
              <a:ext cx="600485" cy="215893"/>
            </a:xfrm>
            <a:prstGeom prst="rect">
              <a:avLst/>
            </a:prstGeom>
          </p:spPr>
          <p:txBody>
            <a:bodyPr wrap="none" lIns="0" tIns="0" rIns="0" bIns="0">
              <a:spAutoFit/>
            </a:bodyPr>
            <a:lstStyle/>
            <a:p>
              <a:pPr marL="0"/>
              <a:r>
                <a:rPr lang="en-US" sz="1403" b="1" i="0" spc="0" baseline="0" dirty="0">
                  <a:solidFill>
                    <a:srgbClr val="FF0000"/>
                  </a:solidFill>
                </a:rPr>
                <a:t>Bit</a:t>
              </a:r>
              <a:r>
                <a:rPr lang="en-US" sz="1403" b="1" i="0" spc="-30" baseline="0" dirty="0">
                  <a:solidFill>
                    <a:srgbClr val="FF0000"/>
                  </a:solidFill>
                </a:rPr>
                <a:t> </a:t>
              </a:r>
              <a:r>
                <a:rPr lang="en-US" sz="1403" b="1" i="0" spc="0" baseline="0" dirty="0">
                  <a:solidFill>
                    <a:srgbClr val="FF0000"/>
                  </a:solidFill>
                </a:rPr>
                <a:t>161</a:t>
              </a:r>
            </a:p>
          </p:txBody>
        </p:sp>
        <p:sp>
          <p:nvSpPr>
            <p:cNvPr id="561" name="Rectangle 16217"/>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FF0000"/>
                  </a:solidFill>
                </a:rPr>
                <a:t>Bit</a:t>
              </a:r>
              <a:r>
                <a:rPr lang="en-US" sz="1403" b="1" i="0" spc="-30" baseline="0" dirty="0">
                  <a:solidFill>
                    <a:srgbClr val="FF0000"/>
                  </a:solidFill>
                </a:rPr>
                <a:t> </a:t>
              </a:r>
              <a:r>
                <a:rPr lang="en-US" sz="1403" b="1" i="0" spc="0" baseline="0" dirty="0">
                  <a:solidFill>
                    <a:srgbClr val="FF0000"/>
                  </a:solidFill>
                </a:rPr>
                <a:t>161</a:t>
              </a:r>
            </a:p>
          </p:txBody>
        </p:sp>
        <p:sp>
          <p:nvSpPr>
            <p:cNvPr id="562" name="Rectangle 561"/>
            <p:cNvSpPr/>
            <p:nvPr/>
          </p:nvSpPr>
          <p:spPr>
            <a:xfrm>
              <a:off x="4281746" y="1199345"/>
              <a:ext cx="3634328" cy="276999"/>
            </a:xfrm>
            <a:prstGeom prst="rect">
              <a:avLst/>
            </a:prstGeom>
          </p:spPr>
          <p:txBody>
            <a:bodyPr wrap="none">
              <a:spAutoFit/>
            </a:bodyPr>
            <a:lstStyle/>
            <a:p>
              <a:pPr algn="r"/>
              <a:r>
                <a:rPr lang="en-US" sz="1200" dirty="0"/>
                <a:t>31           24                16                  8                  0</a:t>
              </a:r>
            </a:p>
          </p:txBody>
        </p:sp>
        <p:sp>
          <p:nvSpPr>
            <p:cNvPr id="563" name="Rectangle 562"/>
            <p:cNvSpPr/>
            <p:nvPr/>
          </p:nvSpPr>
          <p:spPr>
            <a:xfrm>
              <a:off x="4281746" y="3939635"/>
              <a:ext cx="3634328" cy="276999"/>
            </a:xfrm>
            <a:prstGeom prst="rect">
              <a:avLst/>
            </a:prstGeom>
          </p:spPr>
          <p:txBody>
            <a:bodyPr wrap="none">
              <a:spAutoFit/>
            </a:bodyPr>
            <a:lstStyle/>
            <a:p>
              <a:pPr algn="r"/>
              <a:r>
                <a:rPr lang="en-US" sz="1200" dirty="0"/>
                <a:t>31           24                16                  8                  0</a:t>
              </a:r>
            </a:p>
          </p:txBody>
        </p:sp>
        <p:sp>
          <p:nvSpPr>
            <p:cNvPr id="564" name="Rectangle 16211"/>
            <p:cNvSpPr/>
            <p:nvPr/>
          </p:nvSpPr>
          <p:spPr>
            <a:xfrm>
              <a:off x="3845484" y="1447211"/>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33450115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Multiple Interrupts in Process</a:t>
            </a:r>
            <a:endParaRPr lang="ko-KR" altLang="en-US" sz="3200"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107</a:t>
            </a:fld>
            <a:endParaRPr lang="en-US" dirty="0"/>
          </a:p>
        </p:txBody>
      </p:sp>
      <p:grpSp>
        <p:nvGrpSpPr>
          <p:cNvPr id="6" name="Group 5"/>
          <p:cNvGrpSpPr/>
          <p:nvPr/>
        </p:nvGrpSpPr>
        <p:grpSpPr>
          <a:xfrm>
            <a:off x="341552" y="1105022"/>
            <a:ext cx="8460896" cy="5400403"/>
            <a:chOff x="108204" y="807024"/>
            <a:chExt cx="8460896" cy="5400403"/>
          </a:xfrm>
        </p:grpSpPr>
        <p:sp>
          <p:nvSpPr>
            <p:cNvPr id="7" name="Freeform 16221"/>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6222"/>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6223"/>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6224"/>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6225"/>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6226"/>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6227"/>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6228"/>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6229"/>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6230"/>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6231"/>
            <p:cNvSpPr/>
            <p:nvPr/>
          </p:nvSpPr>
          <p:spPr>
            <a:xfrm>
              <a:off x="4443158"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6232"/>
            <p:cNvSpPr/>
            <p:nvPr/>
          </p:nvSpPr>
          <p:spPr>
            <a:xfrm>
              <a:off x="454973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6233"/>
            <p:cNvSpPr/>
            <p:nvPr/>
          </p:nvSpPr>
          <p:spPr>
            <a:xfrm>
              <a:off x="465632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6234"/>
            <p:cNvSpPr/>
            <p:nvPr/>
          </p:nvSpPr>
          <p:spPr>
            <a:xfrm>
              <a:off x="4762906"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6235"/>
            <p:cNvSpPr/>
            <p:nvPr/>
          </p:nvSpPr>
          <p:spPr>
            <a:xfrm>
              <a:off x="486949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6236"/>
            <p:cNvSpPr/>
            <p:nvPr/>
          </p:nvSpPr>
          <p:spPr>
            <a:xfrm>
              <a:off x="4976075"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6237"/>
            <p:cNvSpPr/>
            <p:nvPr/>
          </p:nvSpPr>
          <p:spPr>
            <a:xfrm>
              <a:off x="5082666"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6238"/>
            <p:cNvSpPr/>
            <p:nvPr/>
          </p:nvSpPr>
          <p:spPr>
            <a:xfrm>
              <a:off x="5189245"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6239"/>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6240"/>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6241"/>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6242"/>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6243"/>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6244"/>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6245"/>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6246"/>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6247"/>
            <p:cNvSpPr/>
            <p:nvPr/>
          </p:nvSpPr>
          <p:spPr>
            <a:xfrm>
              <a:off x="4443158"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6248"/>
            <p:cNvSpPr/>
            <p:nvPr/>
          </p:nvSpPr>
          <p:spPr>
            <a:xfrm>
              <a:off x="454973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6249"/>
            <p:cNvSpPr/>
            <p:nvPr/>
          </p:nvSpPr>
          <p:spPr>
            <a:xfrm>
              <a:off x="465632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6250"/>
            <p:cNvSpPr/>
            <p:nvPr/>
          </p:nvSpPr>
          <p:spPr>
            <a:xfrm>
              <a:off x="4762906"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6251"/>
            <p:cNvSpPr/>
            <p:nvPr/>
          </p:nvSpPr>
          <p:spPr>
            <a:xfrm>
              <a:off x="486949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6252"/>
            <p:cNvSpPr/>
            <p:nvPr/>
          </p:nvSpPr>
          <p:spPr>
            <a:xfrm>
              <a:off x="4976075"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6253"/>
            <p:cNvSpPr/>
            <p:nvPr/>
          </p:nvSpPr>
          <p:spPr>
            <a:xfrm>
              <a:off x="5082666"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6254"/>
            <p:cNvSpPr/>
            <p:nvPr/>
          </p:nvSpPr>
          <p:spPr>
            <a:xfrm>
              <a:off x="5189245"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6255"/>
            <p:cNvSpPr/>
            <p:nvPr/>
          </p:nvSpPr>
          <p:spPr>
            <a:xfrm>
              <a:off x="4443158"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6256"/>
            <p:cNvSpPr/>
            <p:nvPr/>
          </p:nvSpPr>
          <p:spPr>
            <a:xfrm>
              <a:off x="454973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6257"/>
            <p:cNvSpPr/>
            <p:nvPr/>
          </p:nvSpPr>
          <p:spPr>
            <a:xfrm>
              <a:off x="465632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6258"/>
            <p:cNvSpPr/>
            <p:nvPr/>
          </p:nvSpPr>
          <p:spPr>
            <a:xfrm>
              <a:off x="4762906"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6259"/>
            <p:cNvSpPr/>
            <p:nvPr/>
          </p:nvSpPr>
          <p:spPr>
            <a:xfrm>
              <a:off x="486949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6260"/>
            <p:cNvSpPr/>
            <p:nvPr/>
          </p:nvSpPr>
          <p:spPr>
            <a:xfrm>
              <a:off x="4976075"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6261"/>
            <p:cNvSpPr/>
            <p:nvPr/>
          </p:nvSpPr>
          <p:spPr>
            <a:xfrm>
              <a:off x="5082666"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6262"/>
            <p:cNvSpPr/>
            <p:nvPr/>
          </p:nvSpPr>
          <p:spPr>
            <a:xfrm>
              <a:off x="5189245"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6263"/>
            <p:cNvSpPr/>
            <p:nvPr/>
          </p:nvSpPr>
          <p:spPr>
            <a:xfrm>
              <a:off x="4443158"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6264"/>
            <p:cNvSpPr/>
            <p:nvPr/>
          </p:nvSpPr>
          <p:spPr>
            <a:xfrm>
              <a:off x="454973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6265"/>
            <p:cNvSpPr/>
            <p:nvPr/>
          </p:nvSpPr>
          <p:spPr>
            <a:xfrm>
              <a:off x="465632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6266"/>
            <p:cNvSpPr/>
            <p:nvPr/>
          </p:nvSpPr>
          <p:spPr>
            <a:xfrm>
              <a:off x="4762906"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6267"/>
            <p:cNvSpPr/>
            <p:nvPr/>
          </p:nvSpPr>
          <p:spPr>
            <a:xfrm>
              <a:off x="486949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6268"/>
            <p:cNvSpPr/>
            <p:nvPr/>
          </p:nvSpPr>
          <p:spPr>
            <a:xfrm>
              <a:off x="4976075"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6269"/>
            <p:cNvSpPr/>
            <p:nvPr/>
          </p:nvSpPr>
          <p:spPr>
            <a:xfrm>
              <a:off x="5082666"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6270"/>
            <p:cNvSpPr/>
            <p:nvPr/>
          </p:nvSpPr>
          <p:spPr>
            <a:xfrm>
              <a:off x="5189245"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6271"/>
            <p:cNvSpPr/>
            <p:nvPr/>
          </p:nvSpPr>
          <p:spPr>
            <a:xfrm>
              <a:off x="4443158"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6272"/>
            <p:cNvSpPr/>
            <p:nvPr/>
          </p:nvSpPr>
          <p:spPr>
            <a:xfrm>
              <a:off x="454973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6273"/>
            <p:cNvSpPr/>
            <p:nvPr/>
          </p:nvSpPr>
          <p:spPr>
            <a:xfrm>
              <a:off x="465632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6274"/>
            <p:cNvSpPr/>
            <p:nvPr/>
          </p:nvSpPr>
          <p:spPr>
            <a:xfrm>
              <a:off x="4762906"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6275"/>
            <p:cNvSpPr/>
            <p:nvPr/>
          </p:nvSpPr>
          <p:spPr>
            <a:xfrm>
              <a:off x="486949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6276"/>
            <p:cNvSpPr/>
            <p:nvPr/>
          </p:nvSpPr>
          <p:spPr>
            <a:xfrm>
              <a:off x="4976075"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6277"/>
            <p:cNvSpPr/>
            <p:nvPr/>
          </p:nvSpPr>
          <p:spPr>
            <a:xfrm>
              <a:off x="5082666"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6278"/>
            <p:cNvSpPr/>
            <p:nvPr/>
          </p:nvSpPr>
          <p:spPr>
            <a:xfrm>
              <a:off x="5189245"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6279"/>
            <p:cNvSpPr/>
            <p:nvPr/>
          </p:nvSpPr>
          <p:spPr>
            <a:xfrm>
              <a:off x="4443158"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6280"/>
            <p:cNvSpPr/>
            <p:nvPr/>
          </p:nvSpPr>
          <p:spPr>
            <a:xfrm>
              <a:off x="454973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6281"/>
            <p:cNvSpPr/>
            <p:nvPr/>
          </p:nvSpPr>
          <p:spPr>
            <a:xfrm>
              <a:off x="465632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6282"/>
            <p:cNvSpPr/>
            <p:nvPr/>
          </p:nvSpPr>
          <p:spPr>
            <a:xfrm>
              <a:off x="4762906"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6283"/>
            <p:cNvSpPr/>
            <p:nvPr/>
          </p:nvSpPr>
          <p:spPr>
            <a:xfrm>
              <a:off x="486949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6284"/>
            <p:cNvSpPr/>
            <p:nvPr/>
          </p:nvSpPr>
          <p:spPr>
            <a:xfrm>
              <a:off x="4976075"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6285"/>
            <p:cNvSpPr/>
            <p:nvPr/>
          </p:nvSpPr>
          <p:spPr>
            <a:xfrm>
              <a:off x="5082666"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6286"/>
            <p:cNvSpPr/>
            <p:nvPr/>
          </p:nvSpPr>
          <p:spPr>
            <a:xfrm>
              <a:off x="5189245"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6287"/>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6288"/>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6289"/>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6290"/>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6291"/>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6292"/>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6293"/>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6294"/>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6295"/>
            <p:cNvSpPr/>
            <p:nvPr/>
          </p:nvSpPr>
          <p:spPr>
            <a:xfrm>
              <a:off x="529582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6296"/>
            <p:cNvSpPr/>
            <p:nvPr/>
          </p:nvSpPr>
          <p:spPr>
            <a:xfrm>
              <a:off x="5402414"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6297"/>
            <p:cNvSpPr/>
            <p:nvPr/>
          </p:nvSpPr>
          <p:spPr>
            <a:xfrm>
              <a:off x="55089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6298"/>
            <p:cNvSpPr/>
            <p:nvPr/>
          </p:nvSpPr>
          <p:spPr>
            <a:xfrm>
              <a:off x="5615584"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6299"/>
            <p:cNvSpPr/>
            <p:nvPr/>
          </p:nvSpPr>
          <p:spPr>
            <a:xfrm>
              <a:off x="5722162"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6300"/>
            <p:cNvSpPr/>
            <p:nvPr/>
          </p:nvSpPr>
          <p:spPr>
            <a:xfrm>
              <a:off x="582875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6301"/>
            <p:cNvSpPr/>
            <p:nvPr/>
          </p:nvSpPr>
          <p:spPr>
            <a:xfrm>
              <a:off x="593533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6302"/>
            <p:cNvSpPr/>
            <p:nvPr/>
          </p:nvSpPr>
          <p:spPr>
            <a:xfrm>
              <a:off x="604192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6303"/>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6304"/>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6305"/>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6306"/>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6307"/>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6308"/>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6309"/>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6310"/>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6311"/>
            <p:cNvSpPr/>
            <p:nvPr/>
          </p:nvSpPr>
          <p:spPr>
            <a:xfrm>
              <a:off x="529582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6312"/>
            <p:cNvSpPr/>
            <p:nvPr/>
          </p:nvSpPr>
          <p:spPr>
            <a:xfrm>
              <a:off x="5402414"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6313"/>
            <p:cNvSpPr/>
            <p:nvPr/>
          </p:nvSpPr>
          <p:spPr>
            <a:xfrm>
              <a:off x="55089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6314"/>
            <p:cNvSpPr/>
            <p:nvPr/>
          </p:nvSpPr>
          <p:spPr>
            <a:xfrm>
              <a:off x="5615584"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6315"/>
            <p:cNvSpPr/>
            <p:nvPr/>
          </p:nvSpPr>
          <p:spPr>
            <a:xfrm>
              <a:off x="5722162"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6316"/>
            <p:cNvSpPr/>
            <p:nvPr/>
          </p:nvSpPr>
          <p:spPr>
            <a:xfrm>
              <a:off x="582875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6317"/>
            <p:cNvSpPr/>
            <p:nvPr/>
          </p:nvSpPr>
          <p:spPr>
            <a:xfrm>
              <a:off x="593533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6318"/>
            <p:cNvSpPr/>
            <p:nvPr/>
          </p:nvSpPr>
          <p:spPr>
            <a:xfrm>
              <a:off x="604192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6319"/>
            <p:cNvSpPr/>
            <p:nvPr/>
          </p:nvSpPr>
          <p:spPr>
            <a:xfrm>
              <a:off x="529582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6320"/>
            <p:cNvSpPr/>
            <p:nvPr/>
          </p:nvSpPr>
          <p:spPr>
            <a:xfrm>
              <a:off x="5402414"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6321"/>
            <p:cNvSpPr/>
            <p:nvPr/>
          </p:nvSpPr>
          <p:spPr>
            <a:xfrm>
              <a:off x="55089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6322"/>
            <p:cNvSpPr/>
            <p:nvPr/>
          </p:nvSpPr>
          <p:spPr>
            <a:xfrm>
              <a:off x="5615584"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6323"/>
            <p:cNvSpPr/>
            <p:nvPr/>
          </p:nvSpPr>
          <p:spPr>
            <a:xfrm>
              <a:off x="5722162"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6324"/>
            <p:cNvSpPr/>
            <p:nvPr/>
          </p:nvSpPr>
          <p:spPr>
            <a:xfrm>
              <a:off x="582875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6325"/>
            <p:cNvSpPr/>
            <p:nvPr/>
          </p:nvSpPr>
          <p:spPr>
            <a:xfrm>
              <a:off x="593533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6326"/>
            <p:cNvSpPr/>
            <p:nvPr/>
          </p:nvSpPr>
          <p:spPr>
            <a:xfrm>
              <a:off x="604192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6327"/>
            <p:cNvSpPr/>
            <p:nvPr/>
          </p:nvSpPr>
          <p:spPr>
            <a:xfrm>
              <a:off x="529582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6328"/>
            <p:cNvSpPr/>
            <p:nvPr/>
          </p:nvSpPr>
          <p:spPr>
            <a:xfrm>
              <a:off x="5402414"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6329"/>
            <p:cNvSpPr/>
            <p:nvPr/>
          </p:nvSpPr>
          <p:spPr>
            <a:xfrm>
              <a:off x="55089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6330"/>
            <p:cNvSpPr/>
            <p:nvPr/>
          </p:nvSpPr>
          <p:spPr>
            <a:xfrm>
              <a:off x="5615584"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6331"/>
            <p:cNvSpPr/>
            <p:nvPr/>
          </p:nvSpPr>
          <p:spPr>
            <a:xfrm>
              <a:off x="5722162"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6332"/>
            <p:cNvSpPr/>
            <p:nvPr/>
          </p:nvSpPr>
          <p:spPr>
            <a:xfrm>
              <a:off x="582875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6333"/>
            <p:cNvSpPr/>
            <p:nvPr/>
          </p:nvSpPr>
          <p:spPr>
            <a:xfrm>
              <a:off x="593533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6334"/>
            <p:cNvSpPr/>
            <p:nvPr/>
          </p:nvSpPr>
          <p:spPr>
            <a:xfrm>
              <a:off x="604192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6335"/>
            <p:cNvSpPr/>
            <p:nvPr/>
          </p:nvSpPr>
          <p:spPr>
            <a:xfrm>
              <a:off x="529582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6336"/>
            <p:cNvSpPr/>
            <p:nvPr/>
          </p:nvSpPr>
          <p:spPr>
            <a:xfrm>
              <a:off x="5402414"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6337"/>
            <p:cNvSpPr/>
            <p:nvPr/>
          </p:nvSpPr>
          <p:spPr>
            <a:xfrm>
              <a:off x="55089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6338"/>
            <p:cNvSpPr/>
            <p:nvPr/>
          </p:nvSpPr>
          <p:spPr>
            <a:xfrm>
              <a:off x="5615584"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6339"/>
            <p:cNvSpPr/>
            <p:nvPr/>
          </p:nvSpPr>
          <p:spPr>
            <a:xfrm>
              <a:off x="5722162"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6340"/>
            <p:cNvSpPr/>
            <p:nvPr/>
          </p:nvSpPr>
          <p:spPr>
            <a:xfrm>
              <a:off x="582875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6341"/>
            <p:cNvSpPr/>
            <p:nvPr/>
          </p:nvSpPr>
          <p:spPr>
            <a:xfrm>
              <a:off x="593533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6342"/>
            <p:cNvSpPr/>
            <p:nvPr/>
          </p:nvSpPr>
          <p:spPr>
            <a:xfrm>
              <a:off x="604192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6343"/>
            <p:cNvSpPr/>
            <p:nvPr/>
          </p:nvSpPr>
          <p:spPr>
            <a:xfrm>
              <a:off x="529582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6344"/>
            <p:cNvSpPr/>
            <p:nvPr/>
          </p:nvSpPr>
          <p:spPr>
            <a:xfrm>
              <a:off x="5402414"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6345"/>
            <p:cNvSpPr/>
            <p:nvPr/>
          </p:nvSpPr>
          <p:spPr>
            <a:xfrm>
              <a:off x="55089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6346"/>
            <p:cNvSpPr/>
            <p:nvPr/>
          </p:nvSpPr>
          <p:spPr>
            <a:xfrm>
              <a:off x="5615584"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6347"/>
            <p:cNvSpPr/>
            <p:nvPr/>
          </p:nvSpPr>
          <p:spPr>
            <a:xfrm>
              <a:off x="5722162"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6348"/>
            <p:cNvSpPr/>
            <p:nvPr/>
          </p:nvSpPr>
          <p:spPr>
            <a:xfrm>
              <a:off x="582875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6349"/>
            <p:cNvSpPr/>
            <p:nvPr/>
          </p:nvSpPr>
          <p:spPr>
            <a:xfrm>
              <a:off x="593533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6350"/>
            <p:cNvSpPr/>
            <p:nvPr/>
          </p:nvSpPr>
          <p:spPr>
            <a:xfrm>
              <a:off x="604192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6351"/>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6352"/>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6353"/>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6354"/>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6355"/>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6356"/>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6357"/>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6358"/>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6359"/>
            <p:cNvSpPr/>
            <p:nvPr/>
          </p:nvSpPr>
          <p:spPr>
            <a:xfrm>
              <a:off x="6148501"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6360"/>
            <p:cNvSpPr/>
            <p:nvPr/>
          </p:nvSpPr>
          <p:spPr>
            <a:xfrm>
              <a:off x="62550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6361"/>
            <p:cNvSpPr/>
            <p:nvPr/>
          </p:nvSpPr>
          <p:spPr>
            <a:xfrm>
              <a:off x="6361671"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6362"/>
            <p:cNvSpPr/>
            <p:nvPr/>
          </p:nvSpPr>
          <p:spPr>
            <a:xfrm>
              <a:off x="646826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6363"/>
            <p:cNvSpPr/>
            <p:nvPr/>
          </p:nvSpPr>
          <p:spPr>
            <a:xfrm>
              <a:off x="657484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6364"/>
            <p:cNvSpPr/>
            <p:nvPr/>
          </p:nvSpPr>
          <p:spPr>
            <a:xfrm>
              <a:off x="6681419"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6365"/>
            <p:cNvSpPr/>
            <p:nvPr/>
          </p:nvSpPr>
          <p:spPr>
            <a:xfrm>
              <a:off x="678801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6366"/>
            <p:cNvSpPr/>
            <p:nvPr/>
          </p:nvSpPr>
          <p:spPr>
            <a:xfrm>
              <a:off x="689458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6367"/>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6368"/>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6369"/>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6370"/>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6371"/>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6372"/>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6373"/>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6374"/>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6375"/>
            <p:cNvSpPr/>
            <p:nvPr/>
          </p:nvSpPr>
          <p:spPr>
            <a:xfrm>
              <a:off x="6148501"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6376"/>
            <p:cNvSpPr/>
            <p:nvPr/>
          </p:nvSpPr>
          <p:spPr>
            <a:xfrm>
              <a:off x="62550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6377"/>
            <p:cNvSpPr/>
            <p:nvPr/>
          </p:nvSpPr>
          <p:spPr>
            <a:xfrm>
              <a:off x="6361671"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6378"/>
            <p:cNvSpPr/>
            <p:nvPr/>
          </p:nvSpPr>
          <p:spPr>
            <a:xfrm>
              <a:off x="646826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6379"/>
            <p:cNvSpPr/>
            <p:nvPr/>
          </p:nvSpPr>
          <p:spPr>
            <a:xfrm>
              <a:off x="657484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6380"/>
            <p:cNvSpPr/>
            <p:nvPr/>
          </p:nvSpPr>
          <p:spPr>
            <a:xfrm>
              <a:off x="6681419"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6381"/>
            <p:cNvSpPr/>
            <p:nvPr/>
          </p:nvSpPr>
          <p:spPr>
            <a:xfrm>
              <a:off x="678801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6382"/>
            <p:cNvSpPr/>
            <p:nvPr/>
          </p:nvSpPr>
          <p:spPr>
            <a:xfrm>
              <a:off x="689458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6383"/>
            <p:cNvSpPr/>
            <p:nvPr/>
          </p:nvSpPr>
          <p:spPr>
            <a:xfrm>
              <a:off x="6148501"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6384"/>
            <p:cNvSpPr/>
            <p:nvPr/>
          </p:nvSpPr>
          <p:spPr>
            <a:xfrm>
              <a:off x="62550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6385"/>
            <p:cNvSpPr/>
            <p:nvPr/>
          </p:nvSpPr>
          <p:spPr>
            <a:xfrm>
              <a:off x="6361671"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6386"/>
            <p:cNvSpPr/>
            <p:nvPr/>
          </p:nvSpPr>
          <p:spPr>
            <a:xfrm>
              <a:off x="646826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6387"/>
            <p:cNvSpPr/>
            <p:nvPr/>
          </p:nvSpPr>
          <p:spPr>
            <a:xfrm>
              <a:off x="657484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6388"/>
            <p:cNvSpPr/>
            <p:nvPr/>
          </p:nvSpPr>
          <p:spPr>
            <a:xfrm>
              <a:off x="6681419"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6389"/>
            <p:cNvSpPr/>
            <p:nvPr/>
          </p:nvSpPr>
          <p:spPr>
            <a:xfrm>
              <a:off x="678801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6390"/>
            <p:cNvSpPr/>
            <p:nvPr/>
          </p:nvSpPr>
          <p:spPr>
            <a:xfrm>
              <a:off x="689458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6391"/>
            <p:cNvSpPr/>
            <p:nvPr/>
          </p:nvSpPr>
          <p:spPr>
            <a:xfrm>
              <a:off x="6148501"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6392"/>
            <p:cNvSpPr/>
            <p:nvPr/>
          </p:nvSpPr>
          <p:spPr>
            <a:xfrm>
              <a:off x="62550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6393"/>
            <p:cNvSpPr/>
            <p:nvPr/>
          </p:nvSpPr>
          <p:spPr>
            <a:xfrm>
              <a:off x="6361671"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6394"/>
            <p:cNvSpPr/>
            <p:nvPr/>
          </p:nvSpPr>
          <p:spPr>
            <a:xfrm>
              <a:off x="646826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6395"/>
            <p:cNvSpPr/>
            <p:nvPr/>
          </p:nvSpPr>
          <p:spPr>
            <a:xfrm>
              <a:off x="657484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6396"/>
            <p:cNvSpPr/>
            <p:nvPr/>
          </p:nvSpPr>
          <p:spPr>
            <a:xfrm>
              <a:off x="6681419"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6397"/>
            <p:cNvSpPr/>
            <p:nvPr/>
          </p:nvSpPr>
          <p:spPr>
            <a:xfrm>
              <a:off x="678801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6398"/>
            <p:cNvSpPr/>
            <p:nvPr/>
          </p:nvSpPr>
          <p:spPr>
            <a:xfrm>
              <a:off x="689458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6399"/>
            <p:cNvSpPr/>
            <p:nvPr/>
          </p:nvSpPr>
          <p:spPr>
            <a:xfrm>
              <a:off x="6148501"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6400"/>
            <p:cNvSpPr/>
            <p:nvPr/>
          </p:nvSpPr>
          <p:spPr>
            <a:xfrm>
              <a:off x="62550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6401"/>
            <p:cNvSpPr/>
            <p:nvPr/>
          </p:nvSpPr>
          <p:spPr>
            <a:xfrm>
              <a:off x="6361671"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6402"/>
            <p:cNvSpPr/>
            <p:nvPr/>
          </p:nvSpPr>
          <p:spPr>
            <a:xfrm>
              <a:off x="646826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6403"/>
            <p:cNvSpPr/>
            <p:nvPr/>
          </p:nvSpPr>
          <p:spPr>
            <a:xfrm>
              <a:off x="657484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6404"/>
            <p:cNvSpPr/>
            <p:nvPr/>
          </p:nvSpPr>
          <p:spPr>
            <a:xfrm>
              <a:off x="6681419"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6405"/>
            <p:cNvSpPr/>
            <p:nvPr/>
          </p:nvSpPr>
          <p:spPr>
            <a:xfrm>
              <a:off x="678801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6406"/>
            <p:cNvSpPr/>
            <p:nvPr/>
          </p:nvSpPr>
          <p:spPr>
            <a:xfrm>
              <a:off x="689458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6407"/>
            <p:cNvSpPr/>
            <p:nvPr/>
          </p:nvSpPr>
          <p:spPr>
            <a:xfrm>
              <a:off x="6148501"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6408"/>
            <p:cNvSpPr/>
            <p:nvPr/>
          </p:nvSpPr>
          <p:spPr>
            <a:xfrm>
              <a:off x="62550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6409"/>
            <p:cNvSpPr/>
            <p:nvPr/>
          </p:nvSpPr>
          <p:spPr>
            <a:xfrm>
              <a:off x="6361671"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6410"/>
            <p:cNvSpPr/>
            <p:nvPr/>
          </p:nvSpPr>
          <p:spPr>
            <a:xfrm>
              <a:off x="646826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6411"/>
            <p:cNvSpPr/>
            <p:nvPr/>
          </p:nvSpPr>
          <p:spPr>
            <a:xfrm>
              <a:off x="657484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6412"/>
            <p:cNvSpPr/>
            <p:nvPr/>
          </p:nvSpPr>
          <p:spPr>
            <a:xfrm>
              <a:off x="6681419"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6413"/>
            <p:cNvSpPr/>
            <p:nvPr/>
          </p:nvSpPr>
          <p:spPr>
            <a:xfrm>
              <a:off x="678801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6414"/>
            <p:cNvSpPr/>
            <p:nvPr/>
          </p:nvSpPr>
          <p:spPr>
            <a:xfrm>
              <a:off x="689458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6415"/>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6416"/>
            <p:cNvSpPr/>
            <p:nvPr/>
          </p:nvSpPr>
          <p:spPr>
            <a:xfrm>
              <a:off x="7107770"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6417"/>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6418"/>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6419"/>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6420"/>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6421"/>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6422"/>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6423"/>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6424"/>
            <p:cNvSpPr/>
            <p:nvPr/>
          </p:nvSpPr>
          <p:spPr>
            <a:xfrm>
              <a:off x="7107770"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6425"/>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6426"/>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6427"/>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6428"/>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6429"/>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6430"/>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6431"/>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6432"/>
            <p:cNvSpPr/>
            <p:nvPr/>
          </p:nvSpPr>
          <p:spPr>
            <a:xfrm>
              <a:off x="7107770"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6433"/>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6434"/>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6435"/>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6436"/>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6437"/>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6438"/>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6439"/>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6440"/>
            <p:cNvSpPr/>
            <p:nvPr/>
          </p:nvSpPr>
          <p:spPr>
            <a:xfrm>
              <a:off x="7107770"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6441"/>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6442"/>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6443"/>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6444"/>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6445"/>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6446"/>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6447"/>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6448"/>
            <p:cNvSpPr/>
            <p:nvPr/>
          </p:nvSpPr>
          <p:spPr>
            <a:xfrm>
              <a:off x="7107770"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6449"/>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6450"/>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6451"/>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6452"/>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6453"/>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6454"/>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6455"/>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6456"/>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6457"/>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6458"/>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6459"/>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6460"/>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6461"/>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6462"/>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6463"/>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6464"/>
            <p:cNvSpPr/>
            <p:nvPr/>
          </p:nvSpPr>
          <p:spPr>
            <a:xfrm>
              <a:off x="7107770"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6465"/>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6466"/>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6467"/>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6468"/>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6469"/>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6470"/>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6471"/>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6472"/>
            <p:cNvSpPr/>
            <p:nvPr/>
          </p:nvSpPr>
          <p:spPr>
            <a:xfrm>
              <a:off x="7107770"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6473"/>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6474"/>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6475"/>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6476"/>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6477"/>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6478"/>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6479"/>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6480"/>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6481"/>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6482"/>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6483"/>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6484"/>
            <p:cNvSpPr/>
            <p:nvPr/>
          </p:nvSpPr>
          <p:spPr>
            <a:xfrm>
              <a:off x="762000" y="1676400"/>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6485"/>
            <p:cNvSpPr/>
            <p:nvPr/>
          </p:nvSpPr>
          <p:spPr>
            <a:xfrm>
              <a:off x="1491132" y="1894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6486"/>
            <p:cNvSpPr/>
            <p:nvPr/>
          </p:nvSpPr>
          <p:spPr>
            <a:xfrm>
              <a:off x="914400" y="1905000"/>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6487"/>
            <p:cNvSpPr/>
            <p:nvPr/>
          </p:nvSpPr>
          <p:spPr>
            <a:xfrm>
              <a:off x="914400" y="2667000"/>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6488"/>
            <p:cNvSpPr/>
            <p:nvPr/>
          </p:nvSpPr>
          <p:spPr>
            <a:xfrm>
              <a:off x="3810457" y="39624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6489"/>
            <p:cNvSpPr/>
            <p:nvPr/>
          </p:nvSpPr>
          <p:spPr>
            <a:xfrm>
              <a:off x="5796660"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6490"/>
            <p:cNvSpPr/>
            <p:nvPr/>
          </p:nvSpPr>
          <p:spPr>
            <a:xfrm>
              <a:off x="444315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6491"/>
            <p:cNvSpPr/>
            <p:nvPr/>
          </p:nvSpPr>
          <p:spPr>
            <a:xfrm>
              <a:off x="454973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6492"/>
            <p:cNvSpPr/>
            <p:nvPr/>
          </p:nvSpPr>
          <p:spPr>
            <a:xfrm>
              <a:off x="4656328"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6493"/>
            <p:cNvSpPr/>
            <p:nvPr/>
          </p:nvSpPr>
          <p:spPr>
            <a:xfrm>
              <a:off x="4762906"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6494"/>
            <p:cNvSpPr/>
            <p:nvPr/>
          </p:nvSpPr>
          <p:spPr>
            <a:xfrm>
              <a:off x="486949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6495"/>
            <p:cNvSpPr/>
            <p:nvPr/>
          </p:nvSpPr>
          <p:spPr>
            <a:xfrm>
              <a:off x="4976075"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6496"/>
            <p:cNvSpPr/>
            <p:nvPr/>
          </p:nvSpPr>
          <p:spPr>
            <a:xfrm>
              <a:off x="5082666"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6497"/>
            <p:cNvSpPr/>
            <p:nvPr/>
          </p:nvSpPr>
          <p:spPr>
            <a:xfrm>
              <a:off x="5189245"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6498"/>
            <p:cNvSpPr/>
            <p:nvPr/>
          </p:nvSpPr>
          <p:spPr>
            <a:xfrm>
              <a:off x="4443158"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6499"/>
            <p:cNvSpPr/>
            <p:nvPr/>
          </p:nvSpPr>
          <p:spPr>
            <a:xfrm>
              <a:off x="4549737"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6500"/>
            <p:cNvSpPr/>
            <p:nvPr/>
          </p:nvSpPr>
          <p:spPr>
            <a:xfrm>
              <a:off x="4656328"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6501"/>
            <p:cNvSpPr/>
            <p:nvPr/>
          </p:nvSpPr>
          <p:spPr>
            <a:xfrm>
              <a:off x="4762906"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6502"/>
            <p:cNvSpPr/>
            <p:nvPr/>
          </p:nvSpPr>
          <p:spPr>
            <a:xfrm>
              <a:off x="4869497"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6503"/>
            <p:cNvSpPr/>
            <p:nvPr/>
          </p:nvSpPr>
          <p:spPr>
            <a:xfrm>
              <a:off x="4976075"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6504"/>
            <p:cNvSpPr/>
            <p:nvPr/>
          </p:nvSpPr>
          <p:spPr>
            <a:xfrm>
              <a:off x="5082666"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6505"/>
            <p:cNvSpPr/>
            <p:nvPr/>
          </p:nvSpPr>
          <p:spPr>
            <a:xfrm>
              <a:off x="5189245"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6506"/>
            <p:cNvSpPr/>
            <p:nvPr/>
          </p:nvSpPr>
          <p:spPr>
            <a:xfrm>
              <a:off x="444315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6507"/>
            <p:cNvSpPr/>
            <p:nvPr/>
          </p:nvSpPr>
          <p:spPr>
            <a:xfrm>
              <a:off x="454973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6508"/>
            <p:cNvSpPr/>
            <p:nvPr/>
          </p:nvSpPr>
          <p:spPr>
            <a:xfrm>
              <a:off x="4656328"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6509"/>
            <p:cNvSpPr/>
            <p:nvPr/>
          </p:nvSpPr>
          <p:spPr>
            <a:xfrm>
              <a:off x="4762906"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6510"/>
            <p:cNvSpPr/>
            <p:nvPr/>
          </p:nvSpPr>
          <p:spPr>
            <a:xfrm>
              <a:off x="486949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6511"/>
            <p:cNvSpPr/>
            <p:nvPr/>
          </p:nvSpPr>
          <p:spPr>
            <a:xfrm>
              <a:off x="4976075"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6512"/>
            <p:cNvSpPr/>
            <p:nvPr/>
          </p:nvSpPr>
          <p:spPr>
            <a:xfrm>
              <a:off x="5082666"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6513"/>
            <p:cNvSpPr/>
            <p:nvPr/>
          </p:nvSpPr>
          <p:spPr>
            <a:xfrm>
              <a:off x="5189245"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6514"/>
            <p:cNvSpPr/>
            <p:nvPr/>
          </p:nvSpPr>
          <p:spPr>
            <a:xfrm>
              <a:off x="4443158"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6515"/>
            <p:cNvSpPr/>
            <p:nvPr/>
          </p:nvSpPr>
          <p:spPr>
            <a:xfrm>
              <a:off x="4549737"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6516"/>
            <p:cNvSpPr/>
            <p:nvPr/>
          </p:nvSpPr>
          <p:spPr>
            <a:xfrm>
              <a:off x="4656328"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6517"/>
            <p:cNvSpPr/>
            <p:nvPr/>
          </p:nvSpPr>
          <p:spPr>
            <a:xfrm>
              <a:off x="4762906"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6518"/>
            <p:cNvSpPr/>
            <p:nvPr/>
          </p:nvSpPr>
          <p:spPr>
            <a:xfrm>
              <a:off x="4869497"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6519"/>
            <p:cNvSpPr/>
            <p:nvPr/>
          </p:nvSpPr>
          <p:spPr>
            <a:xfrm>
              <a:off x="4976075"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6520"/>
            <p:cNvSpPr/>
            <p:nvPr/>
          </p:nvSpPr>
          <p:spPr>
            <a:xfrm>
              <a:off x="5082666"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6521"/>
            <p:cNvSpPr/>
            <p:nvPr/>
          </p:nvSpPr>
          <p:spPr>
            <a:xfrm>
              <a:off x="5189245"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6522"/>
            <p:cNvSpPr/>
            <p:nvPr/>
          </p:nvSpPr>
          <p:spPr>
            <a:xfrm>
              <a:off x="4443158"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6523"/>
            <p:cNvSpPr/>
            <p:nvPr/>
          </p:nvSpPr>
          <p:spPr>
            <a:xfrm>
              <a:off x="4549737"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6524"/>
            <p:cNvSpPr/>
            <p:nvPr/>
          </p:nvSpPr>
          <p:spPr>
            <a:xfrm>
              <a:off x="4656328"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6525"/>
            <p:cNvSpPr/>
            <p:nvPr/>
          </p:nvSpPr>
          <p:spPr>
            <a:xfrm>
              <a:off x="4762906"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6526"/>
            <p:cNvSpPr/>
            <p:nvPr/>
          </p:nvSpPr>
          <p:spPr>
            <a:xfrm>
              <a:off x="4869497"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6527"/>
            <p:cNvSpPr/>
            <p:nvPr/>
          </p:nvSpPr>
          <p:spPr>
            <a:xfrm>
              <a:off x="4976075"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6528"/>
            <p:cNvSpPr/>
            <p:nvPr/>
          </p:nvSpPr>
          <p:spPr>
            <a:xfrm>
              <a:off x="5082666"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6529"/>
            <p:cNvSpPr/>
            <p:nvPr/>
          </p:nvSpPr>
          <p:spPr>
            <a:xfrm>
              <a:off x="5189245"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6530"/>
            <p:cNvSpPr/>
            <p:nvPr/>
          </p:nvSpPr>
          <p:spPr>
            <a:xfrm>
              <a:off x="4443158"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6531"/>
            <p:cNvSpPr/>
            <p:nvPr/>
          </p:nvSpPr>
          <p:spPr>
            <a:xfrm>
              <a:off x="4549737"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6532"/>
            <p:cNvSpPr/>
            <p:nvPr/>
          </p:nvSpPr>
          <p:spPr>
            <a:xfrm>
              <a:off x="4656328"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6533"/>
            <p:cNvSpPr/>
            <p:nvPr/>
          </p:nvSpPr>
          <p:spPr>
            <a:xfrm>
              <a:off x="4762906"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6534"/>
            <p:cNvSpPr/>
            <p:nvPr/>
          </p:nvSpPr>
          <p:spPr>
            <a:xfrm>
              <a:off x="4869497"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6535"/>
            <p:cNvSpPr/>
            <p:nvPr/>
          </p:nvSpPr>
          <p:spPr>
            <a:xfrm>
              <a:off x="4976075"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6536"/>
            <p:cNvSpPr/>
            <p:nvPr/>
          </p:nvSpPr>
          <p:spPr>
            <a:xfrm>
              <a:off x="5082666"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6537"/>
            <p:cNvSpPr/>
            <p:nvPr/>
          </p:nvSpPr>
          <p:spPr>
            <a:xfrm>
              <a:off x="5189245"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6538"/>
            <p:cNvSpPr/>
            <p:nvPr/>
          </p:nvSpPr>
          <p:spPr>
            <a:xfrm>
              <a:off x="4443158"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6539"/>
            <p:cNvSpPr/>
            <p:nvPr/>
          </p:nvSpPr>
          <p:spPr>
            <a:xfrm>
              <a:off x="4549737"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6540"/>
            <p:cNvSpPr/>
            <p:nvPr/>
          </p:nvSpPr>
          <p:spPr>
            <a:xfrm>
              <a:off x="4656328"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6541"/>
            <p:cNvSpPr/>
            <p:nvPr/>
          </p:nvSpPr>
          <p:spPr>
            <a:xfrm>
              <a:off x="4762906"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6542"/>
            <p:cNvSpPr/>
            <p:nvPr/>
          </p:nvSpPr>
          <p:spPr>
            <a:xfrm>
              <a:off x="4869497"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6543"/>
            <p:cNvSpPr/>
            <p:nvPr/>
          </p:nvSpPr>
          <p:spPr>
            <a:xfrm>
              <a:off x="4976075"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6544"/>
            <p:cNvSpPr/>
            <p:nvPr/>
          </p:nvSpPr>
          <p:spPr>
            <a:xfrm>
              <a:off x="5082666"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6545"/>
            <p:cNvSpPr/>
            <p:nvPr/>
          </p:nvSpPr>
          <p:spPr>
            <a:xfrm>
              <a:off x="5189245"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6546"/>
            <p:cNvSpPr/>
            <p:nvPr/>
          </p:nvSpPr>
          <p:spPr>
            <a:xfrm>
              <a:off x="4443158"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6547"/>
            <p:cNvSpPr/>
            <p:nvPr/>
          </p:nvSpPr>
          <p:spPr>
            <a:xfrm>
              <a:off x="4549737"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6548"/>
            <p:cNvSpPr/>
            <p:nvPr/>
          </p:nvSpPr>
          <p:spPr>
            <a:xfrm>
              <a:off x="4656328"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6549"/>
            <p:cNvSpPr/>
            <p:nvPr/>
          </p:nvSpPr>
          <p:spPr>
            <a:xfrm>
              <a:off x="4762906"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6550"/>
            <p:cNvSpPr/>
            <p:nvPr/>
          </p:nvSpPr>
          <p:spPr>
            <a:xfrm>
              <a:off x="4869497"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6551"/>
            <p:cNvSpPr/>
            <p:nvPr/>
          </p:nvSpPr>
          <p:spPr>
            <a:xfrm>
              <a:off x="4976075"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6552"/>
            <p:cNvSpPr/>
            <p:nvPr/>
          </p:nvSpPr>
          <p:spPr>
            <a:xfrm>
              <a:off x="5082666"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6553"/>
            <p:cNvSpPr/>
            <p:nvPr/>
          </p:nvSpPr>
          <p:spPr>
            <a:xfrm>
              <a:off x="5189245"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6554"/>
            <p:cNvSpPr/>
            <p:nvPr/>
          </p:nvSpPr>
          <p:spPr>
            <a:xfrm>
              <a:off x="5295823"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6555"/>
            <p:cNvSpPr/>
            <p:nvPr/>
          </p:nvSpPr>
          <p:spPr>
            <a:xfrm>
              <a:off x="5402414"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6556"/>
            <p:cNvSpPr/>
            <p:nvPr/>
          </p:nvSpPr>
          <p:spPr>
            <a:xfrm>
              <a:off x="550899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6557"/>
            <p:cNvSpPr/>
            <p:nvPr/>
          </p:nvSpPr>
          <p:spPr>
            <a:xfrm>
              <a:off x="5615584"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6558"/>
            <p:cNvSpPr/>
            <p:nvPr/>
          </p:nvSpPr>
          <p:spPr>
            <a:xfrm>
              <a:off x="5722162"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6559"/>
            <p:cNvSpPr/>
            <p:nvPr/>
          </p:nvSpPr>
          <p:spPr>
            <a:xfrm>
              <a:off x="5828753"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6560"/>
            <p:cNvSpPr/>
            <p:nvPr/>
          </p:nvSpPr>
          <p:spPr>
            <a:xfrm>
              <a:off x="5935332"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6561"/>
            <p:cNvSpPr/>
            <p:nvPr/>
          </p:nvSpPr>
          <p:spPr>
            <a:xfrm>
              <a:off x="604192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6562"/>
            <p:cNvSpPr/>
            <p:nvPr/>
          </p:nvSpPr>
          <p:spPr>
            <a:xfrm>
              <a:off x="5295823"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6563"/>
            <p:cNvSpPr/>
            <p:nvPr/>
          </p:nvSpPr>
          <p:spPr>
            <a:xfrm>
              <a:off x="5402414"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6564"/>
            <p:cNvSpPr/>
            <p:nvPr/>
          </p:nvSpPr>
          <p:spPr>
            <a:xfrm>
              <a:off x="550899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6565"/>
            <p:cNvSpPr/>
            <p:nvPr/>
          </p:nvSpPr>
          <p:spPr>
            <a:xfrm>
              <a:off x="5615584"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6566"/>
            <p:cNvSpPr/>
            <p:nvPr/>
          </p:nvSpPr>
          <p:spPr>
            <a:xfrm>
              <a:off x="5722162"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6567"/>
            <p:cNvSpPr/>
            <p:nvPr/>
          </p:nvSpPr>
          <p:spPr>
            <a:xfrm>
              <a:off x="5828753"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6568"/>
            <p:cNvSpPr/>
            <p:nvPr/>
          </p:nvSpPr>
          <p:spPr>
            <a:xfrm>
              <a:off x="5935332"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6569"/>
            <p:cNvSpPr/>
            <p:nvPr/>
          </p:nvSpPr>
          <p:spPr>
            <a:xfrm>
              <a:off x="604192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6570"/>
            <p:cNvSpPr/>
            <p:nvPr/>
          </p:nvSpPr>
          <p:spPr>
            <a:xfrm>
              <a:off x="5295823"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6571"/>
            <p:cNvSpPr/>
            <p:nvPr/>
          </p:nvSpPr>
          <p:spPr>
            <a:xfrm>
              <a:off x="5402414"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6572"/>
            <p:cNvSpPr/>
            <p:nvPr/>
          </p:nvSpPr>
          <p:spPr>
            <a:xfrm>
              <a:off x="550899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6573"/>
            <p:cNvSpPr/>
            <p:nvPr/>
          </p:nvSpPr>
          <p:spPr>
            <a:xfrm>
              <a:off x="5615584"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6574"/>
            <p:cNvSpPr/>
            <p:nvPr/>
          </p:nvSpPr>
          <p:spPr>
            <a:xfrm>
              <a:off x="5722162"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6575"/>
            <p:cNvSpPr/>
            <p:nvPr/>
          </p:nvSpPr>
          <p:spPr>
            <a:xfrm>
              <a:off x="5828753"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6576"/>
            <p:cNvSpPr/>
            <p:nvPr/>
          </p:nvSpPr>
          <p:spPr>
            <a:xfrm>
              <a:off x="5935332"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6577"/>
            <p:cNvSpPr/>
            <p:nvPr/>
          </p:nvSpPr>
          <p:spPr>
            <a:xfrm>
              <a:off x="604192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6578"/>
            <p:cNvSpPr/>
            <p:nvPr/>
          </p:nvSpPr>
          <p:spPr>
            <a:xfrm>
              <a:off x="5295823"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6579"/>
            <p:cNvSpPr/>
            <p:nvPr/>
          </p:nvSpPr>
          <p:spPr>
            <a:xfrm>
              <a:off x="5402414"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6580"/>
            <p:cNvSpPr/>
            <p:nvPr/>
          </p:nvSpPr>
          <p:spPr>
            <a:xfrm>
              <a:off x="550899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6581"/>
            <p:cNvSpPr/>
            <p:nvPr/>
          </p:nvSpPr>
          <p:spPr>
            <a:xfrm>
              <a:off x="5615584"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6582"/>
            <p:cNvSpPr/>
            <p:nvPr/>
          </p:nvSpPr>
          <p:spPr>
            <a:xfrm>
              <a:off x="5722162"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6583"/>
            <p:cNvSpPr/>
            <p:nvPr/>
          </p:nvSpPr>
          <p:spPr>
            <a:xfrm>
              <a:off x="5828753"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6584"/>
            <p:cNvSpPr/>
            <p:nvPr/>
          </p:nvSpPr>
          <p:spPr>
            <a:xfrm>
              <a:off x="5935332"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6585"/>
            <p:cNvSpPr/>
            <p:nvPr/>
          </p:nvSpPr>
          <p:spPr>
            <a:xfrm>
              <a:off x="604192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6586"/>
            <p:cNvSpPr/>
            <p:nvPr/>
          </p:nvSpPr>
          <p:spPr>
            <a:xfrm>
              <a:off x="5295823"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6587"/>
            <p:cNvSpPr/>
            <p:nvPr/>
          </p:nvSpPr>
          <p:spPr>
            <a:xfrm>
              <a:off x="5402414"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6588"/>
            <p:cNvSpPr/>
            <p:nvPr/>
          </p:nvSpPr>
          <p:spPr>
            <a:xfrm>
              <a:off x="5508993"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6589"/>
            <p:cNvSpPr/>
            <p:nvPr/>
          </p:nvSpPr>
          <p:spPr>
            <a:xfrm>
              <a:off x="5615584"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6590"/>
            <p:cNvSpPr/>
            <p:nvPr/>
          </p:nvSpPr>
          <p:spPr>
            <a:xfrm>
              <a:off x="5722162"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6591"/>
            <p:cNvSpPr/>
            <p:nvPr/>
          </p:nvSpPr>
          <p:spPr>
            <a:xfrm>
              <a:off x="5828753"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6592"/>
            <p:cNvSpPr/>
            <p:nvPr/>
          </p:nvSpPr>
          <p:spPr>
            <a:xfrm>
              <a:off x="5935332"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6593"/>
            <p:cNvSpPr/>
            <p:nvPr/>
          </p:nvSpPr>
          <p:spPr>
            <a:xfrm>
              <a:off x="6041923"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6594"/>
            <p:cNvSpPr/>
            <p:nvPr/>
          </p:nvSpPr>
          <p:spPr>
            <a:xfrm>
              <a:off x="5295823"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6595"/>
            <p:cNvSpPr/>
            <p:nvPr/>
          </p:nvSpPr>
          <p:spPr>
            <a:xfrm>
              <a:off x="5402414"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6596"/>
            <p:cNvSpPr/>
            <p:nvPr/>
          </p:nvSpPr>
          <p:spPr>
            <a:xfrm>
              <a:off x="550899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6597"/>
            <p:cNvSpPr/>
            <p:nvPr/>
          </p:nvSpPr>
          <p:spPr>
            <a:xfrm>
              <a:off x="5615584"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6598"/>
            <p:cNvSpPr/>
            <p:nvPr/>
          </p:nvSpPr>
          <p:spPr>
            <a:xfrm>
              <a:off x="5722162"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6599"/>
            <p:cNvSpPr/>
            <p:nvPr/>
          </p:nvSpPr>
          <p:spPr>
            <a:xfrm>
              <a:off x="5828753"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6600"/>
            <p:cNvSpPr/>
            <p:nvPr/>
          </p:nvSpPr>
          <p:spPr>
            <a:xfrm>
              <a:off x="5935332"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6601"/>
            <p:cNvSpPr/>
            <p:nvPr/>
          </p:nvSpPr>
          <p:spPr>
            <a:xfrm>
              <a:off x="604192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6602"/>
            <p:cNvSpPr/>
            <p:nvPr/>
          </p:nvSpPr>
          <p:spPr>
            <a:xfrm>
              <a:off x="5295823"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6603"/>
            <p:cNvSpPr/>
            <p:nvPr/>
          </p:nvSpPr>
          <p:spPr>
            <a:xfrm>
              <a:off x="5402414"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6604"/>
            <p:cNvSpPr/>
            <p:nvPr/>
          </p:nvSpPr>
          <p:spPr>
            <a:xfrm>
              <a:off x="5508993"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6605"/>
            <p:cNvSpPr/>
            <p:nvPr/>
          </p:nvSpPr>
          <p:spPr>
            <a:xfrm>
              <a:off x="5615584"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6606"/>
            <p:cNvSpPr/>
            <p:nvPr/>
          </p:nvSpPr>
          <p:spPr>
            <a:xfrm>
              <a:off x="5722162"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6607"/>
            <p:cNvSpPr/>
            <p:nvPr/>
          </p:nvSpPr>
          <p:spPr>
            <a:xfrm>
              <a:off x="5828753"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6608"/>
            <p:cNvSpPr/>
            <p:nvPr/>
          </p:nvSpPr>
          <p:spPr>
            <a:xfrm>
              <a:off x="5935332"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6609"/>
            <p:cNvSpPr/>
            <p:nvPr/>
          </p:nvSpPr>
          <p:spPr>
            <a:xfrm>
              <a:off x="6041923"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6610"/>
            <p:cNvSpPr/>
            <p:nvPr/>
          </p:nvSpPr>
          <p:spPr>
            <a:xfrm>
              <a:off x="5295823"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6611"/>
            <p:cNvSpPr/>
            <p:nvPr/>
          </p:nvSpPr>
          <p:spPr>
            <a:xfrm>
              <a:off x="5402414"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6612"/>
            <p:cNvSpPr/>
            <p:nvPr/>
          </p:nvSpPr>
          <p:spPr>
            <a:xfrm>
              <a:off x="550899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6613"/>
            <p:cNvSpPr/>
            <p:nvPr/>
          </p:nvSpPr>
          <p:spPr>
            <a:xfrm>
              <a:off x="5615584"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6614"/>
            <p:cNvSpPr/>
            <p:nvPr/>
          </p:nvSpPr>
          <p:spPr>
            <a:xfrm>
              <a:off x="5722162"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6615"/>
            <p:cNvSpPr/>
            <p:nvPr/>
          </p:nvSpPr>
          <p:spPr>
            <a:xfrm>
              <a:off x="5828753"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6616"/>
            <p:cNvSpPr/>
            <p:nvPr/>
          </p:nvSpPr>
          <p:spPr>
            <a:xfrm>
              <a:off x="5935332"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6617"/>
            <p:cNvSpPr/>
            <p:nvPr/>
          </p:nvSpPr>
          <p:spPr>
            <a:xfrm>
              <a:off x="604192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6618"/>
            <p:cNvSpPr/>
            <p:nvPr/>
          </p:nvSpPr>
          <p:spPr>
            <a:xfrm>
              <a:off x="6148501"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6619"/>
            <p:cNvSpPr/>
            <p:nvPr/>
          </p:nvSpPr>
          <p:spPr>
            <a:xfrm>
              <a:off x="625509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6620"/>
            <p:cNvSpPr/>
            <p:nvPr/>
          </p:nvSpPr>
          <p:spPr>
            <a:xfrm>
              <a:off x="6361671"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6621"/>
            <p:cNvSpPr/>
            <p:nvPr/>
          </p:nvSpPr>
          <p:spPr>
            <a:xfrm>
              <a:off x="6468262"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6622"/>
            <p:cNvSpPr/>
            <p:nvPr/>
          </p:nvSpPr>
          <p:spPr>
            <a:xfrm>
              <a:off x="6574840"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6623"/>
            <p:cNvSpPr/>
            <p:nvPr/>
          </p:nvSpPr>
          <p:spPr>
            <a:xfrm>
              <a:off x="6681419"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6624"/>
            <p:cNvSpPr/>
            <p:nvPr/>
          </p:nvSpPr>
          <p:spPr>
            <a:xfrm>
              <a:off x="6788010"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6625"/>
            <p:cNvSpPr/>
            <p:nvPr/>
          </p:nvSpPr>
          <p:spPr>
            <a:xfrm>
              <a:off x="6894588"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6626"/>
            <p:cNvSpPr/>
            <p:nvPr/>
          </p:nvSpPr>
          <p:spPr>
            <a:xfrm>
              <a:off x="6148501"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6627"/>
            <p:cNvSpPr/>
            <p:nvPr/>
          </p:nvSpPr>
          <p:spPr>
            <a:xfrm>
              <a:off x="625509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6628"/>
            <p:cNvSpPr/>
            <p:nvPr/>
          </p:nvSpPr>
          <p:spPr>
            <a:xfrm>
              <a:off x="6361671"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6629"/>
            <p:cNvSpPr/>
            <p:nvPr/>
          </p:nvSpPr>
          <p:spPr>
            <a:xfrm>
              <a:off x="6468262"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6630"/>
            <p:cNvSpPr/>
            <p:nvPr/>
          </p:nvSpPr>
          <p:spPr>
            <a:xfrm>
              <a:off x="6574840"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6631"/>
            <p:cNvSpPr/>
            <p:nvPr/>
          </p:nvSpPr>
          <p:spPr>
            <a:xfrm>
              <a:off x="6681419"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6632"/>
            <p:cNvSpPr/>
            <p:nvPr/>
          </p:nvSpPr>
          <p:spPr>
            <a:xfrm>
              <a:off x="6788010"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6633"/>
            <p:cNvSpPr/>
            <p:nvPr/>
          </p:nvSpPr>
          <p:spPr>
            <a:xfrm>
              <a:off x="6894588"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6634"/>
            <p:cNvSpPr/>
            <p:nvPr/>
          </p:nvSpPr>
          <p:spPr>
            <a:xfrm>
              <a:off x="6148501"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6635"/>
            <p:cNvSpPr/>
            <p:nvPr/>
          </p:nvSpPr>
          <p:spPr>
            <a:xfrm>
              <a:off x="625509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6636"/>
            <p:cNvSpPr/>
            <p:nvPr/>
          </p:nvSpPr>
          <p:spPr>
            <a:xfrm>
              <a:off x="6361671"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6637"/>
            <p:cNvSpPr/>
            <p:nvPr/>
          </p:nvSpPr>
          <p:spPr>
            <a:xfrm>
              <a:off x="6468262"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6638"/>
            <p:cNvSpPr/>
            <p:nvPr/>
          </p:nvSpPr>
          <p:spPr>
            <a:xfrm>
              <a:off x="6574840"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6639"/>
            <p:cNvSpPr/>
            <p:nvPr/>
          </p:nvSpPr>
          <p:spPr>
            <a:xfrm>
              <a:off x="6681419"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6640"/>
            <p:cNvSpPr/>
            <p:nvPr/>
          </p:nvSpPr>
          <p:spPr>
            <a:xfrm>
              <a:off x="6788010"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6641"/>
            <p:cNvSpPr/>
            <p:nvPr/>
          </p:nvSpPr>
          <p:spPr>
            <a:xfrm>
              <a:off x="6894588"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6642"/>
            <p:cNvSpPr/>
            <p:nvPr/>
          </p:nvSpPr>
          <p:spPr>
            <a:xfrm>
              <a:off x="6148501"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6643"/>
            <p:cNvSpPr/>
            <p:nvPr/>
          </p:nvSpPr>
          <p:spPr>
            <a:xfrm>
              <a:off x="625509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6644"/>
            <p:cNvSpPr/>
            <p:nvPr/>
          </p:nvSpPr>
          <p:spPr>
            <a:xfrm>
              <a:off x="6361671"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6645"/>
            <p:cNvSpPr/>
            <p:nvPr/>
          </p:nvSpPr>
          <p:spPr>
            <a:xfrm>
              <a:off x="6468262"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6646"/>
            <p:cNvSpPr/>
            <p:nvPr/>
          </p:nvSpPr>
          <p:spPr>
            <a:xfrm>
              <a:off x="6574840"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6647"/>
            <p:cNvSpPr/>
            <p:nvPr/>
          </p:nvSpPr>
          <p:spPr>
            <a:xfrm>
              <a:off x="6681419"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6648"/>
            <p:cNvSpPr/>
            <p:nvPr/>
          </p:nvSpPr>
          <p:spPr>
            <a:xfrm>
              <a:off x="6788010"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6649"/>
            <p:cNvSpPr/>
            <p:nvPr/>
          </p:nvSpPr>
          <p:spPr>
            <a:xfrm>
              <a:off x="6894588"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6650"/>
            <p:cNvSpPr/>
            <p:nvPr/>
          </p:nvSpPr>
          <p:spPr>
            <a:xfrm>
              <a:off x="6148501"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6651"/>
            <p:cNvSpPr/>
            <p:nvPr/>
          </p:nvSpPr>
          <p:spPr>
            <a:xfrm>
              <a:off x="6255093"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6652"/>
            <p:cNvSpPr/>
            <p:nvPr/>
          </p:nvSpPr>
          <p:spPr>
            <a:xfrm>
              <a:off x="6361671"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6653"/>
            <p:cNvSpPr/>
            <p:nvPr/>
          </p:nvSpPr>
          <p:spPr>
            <a:xfrm>
              <a:off x="6468262"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6654"/>
            <p:cNvSpPr/>
            <p:nvPr/>
          </p:nvSpPr>
          <p:spPr>
            <a:xfrm>
              <a:off x="6574840"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6655"/>
            <p:cNvSpPr/>
            <p:nvPr/>
          </p:nvSpPr>
          <p:spPr>
            <a:xfrm>
              <a:off x="6681419"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6656"/>
            <p:cNvSpPr/>
            <p:nvPr/>
          </p:nvSpPr>
          <p:spPr>
            <a:xfrm>
              <a:off x="6788010"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6657"/>
            <p:cNvSpPr/>
            <p:nvPr/>
          </p:nvSpPr>
          <p:spPr>
            <a:xfrm>
              <a:off x="6894588"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6658"/>
            <p:cNvSpPr/>
            <p:nvPr/>
          </p:nvSpPr>
          <p:spPr>
            <a:xfrm>
              <a:off x="6148501"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6659"/>
            <p:cNvSpPr/>
            <p:nvPr/>
          </p:nvSpPr>
          <p:spPr>
            <a:xfrm>
              <a:off x="625509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6660"/>
            <p:cNvSpPr/>
            <p:nvPr/>
          </p:nvSpPr>
          <p:spPr>
            <a:xfrm>
              <a:off x="6361671"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6661"/>
            <p:cNvSpPr/>
            <p:nvPr/>
          </p:nvSpPr>
          <p:spPr>
            <a:xfrm>
              <a:off x="6468262"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6662"/>
            <p:cNvSpPr/>
            <p:nvPr/>
          </p:nvSpPr>
          <p:spPr>
            <a:xfrm>
              <a:off x="6574840"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6663"/>
            <p:cNvSpPr/>
            <p:nvPr/>
          </p:nvSpPr>
          <p:spPr>
            <a:xfrm>
              <a:off x="6681419"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6664"/>
            <p:cNvSpPr/>
            <p:nvPr/>
          </p:nvSpPr>
          <p:spPr>
            <a:xfrm>
              <a:off x="6788010"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6665"/>
            <p:cNvSpPr/>
            <p:nvPr/>
          </p:nvSpPr>
          <p:spPr>
            <a:xfrm>
              <a:off x="6894588"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6666"/>
            <p:cNvSpPr/>
            <p:nvPr/>
          </p:nvSpPr>
          <p:spPr>
            <a:xfrm>
              <a:off x="6148501"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6667"/>
            <p:cNvSpPr/>
            <p:nvPr/>
          </p:nvSpPr>
          <p:spPr>
            <a:xfrm>
              <a:off x="6255093"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6668"/>
            <p:cNvSpPr/>
            <p:nvPr/>
          </p:nvSpPr>
          <p:spPr>
            <a:xfrm>
              <a:off x="6361671"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6669"/>
            <p:cNvSpPr/>
            <p:nvPr/>
          </p:nvSpPr>
          <p:spPr>
            <a:xfrm>
              <a:off x="6468262"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6670"/>
            <p:cNvSpPr/>
            <p:nvPr/>
          </p:nvSpPr>
          <p:spPr>
            <a:xfrm>
              <a:off x="6574840"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6671"/>
            <p:cNvSpPr/>
            <p:nvPr/>
          </p:nvSpPr>
          <p:spPr>
            <a:xfrm>
              <a:off x="6681419"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6672"/>
            <p:cNvSpPr/>
            <p:nvPr/>
          </p:nvSpPr>
          <p:spPr>
            <a:xfrm>
              <a:off x="6788010"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6673"/>
            <p:cNvSpPr/>
            <p:nvPr/>
          </p:nvSpPr>
          <p:spPr>
            <a:xfrm>
              <a:off x="6894588"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6674"/>
            <p:cNvSpPr/>
            <p:nvPr/>
          </p:nvSpPr>
          <p:spPr>
            <a:xfrm>
              <a:off x="6148501"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6675"/>
            <p:cNvSpPr/>
            <p:nvPr/>
          </p:nvSpPr>
          <p:spPr>
            <a:xfrm>
              <a:off x="625509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6676"/>
            <p:cNvSpPr/>
            <p:nvPr/>
          </p:nvSpPr>
          <p:spPr>
            <a:xfrm>
              <a:off x="6361671"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6677"/>
            <p:cNvSpPr/>
            <p:nvPr/>
          </p:nvSpPr>
          <p:spPr>
            <a:xfrm>
              <a:off x="6468262"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6678"/>
            <p:cNvSpPr/>
            <p:nvPr/>
          </p:nvSpPr>
          <p:spPr>
            <a:xfrm>
              <a:off x="6574840"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6679"/>
            <p:cNvSpPr/>
            <p:nvPr/>
          </p:nvSpPr>
          <p:spPr>
            <a:xfrm>
              <a:off x="6681419"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6680"/>
            <p:cNvSpPr/>
            <p:nvPr/>
          </p:nvSpPr>
          <p:spPr>
            <a:xfrm>
              <a:off x="6788010"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6681"/>
            <p:cNvSpPr/>
            <p:nvPr/>
          </p:nvSpPr>
          <p:spPr>
            <a:xfrm>
              <a:off x="6894588"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6682"/>
            <p:cNvSpPr/>
            <p:nvPr/>
          </p:nvSpPr>
          <p:spPr>
            <a:xfrm>
              <a:off x="7001179"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6683"/>
            <p:cNvSpPr/>
            <p:nvPr/>
          </p:nvSpPr>
          <p:spPr>
            <a:xfrm>
              <a:off x="7107770"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6684"/>
            <p:cNvSpPr/>
            <p:nvPr/>
          </p:nvSpPr>
          <p:spPr>
            <a:xfrm>
              <a:off x="7214349"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6685"/>
            <p:cNvSpPr/>
            <p:nvPr/>
          </p:nvSpPr>
          <p:spPr>
            <a:xfrm>
              <a:off x="732092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6686"/>
            <p:cNvSpPr/>
            <p:nvPr/>
          </p:nvSpPr>
          <p:spPr>
            <a:xfrm>
              <a:off x="742751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6687"/>
            <p:cNvSpPr/>
            <p:nvPr/>
          </p:nvSpPr>
          <p:spPr>
            <a:xfrm>
              <a:off x="753409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6688"/>
            <p:cNvSpPr/>
            <p:nvPr/>
          </p:nvSpPr>
          <p:spPr>
            <a:xfrm>
              <a:off x="764068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6689"/>
            <p:cNvSpPr/>
            <p:nvPr/>
          </p:nvSpPr>
          <p:spPr>
            <a:xfrm>
              <a:off x="7747266"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6690"/>
            <p:cNvSpPr/>
            <p:nvPr/>
          </p:nvSpPr>
          <p:spPr>
            <a:xfrm>
              <a:off x="7001179"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6691"/>
            <p:cNvSpPr/>
            <p:nvPr/>
          </p:nvSpPr>
          <p:spPr>
            <a:xfrm>
              <a:off x="7107770"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6692"/>
            <p:cNvSpPr/>
            <p:nvPr/>
          </p:nvSpPr>
          <p:spPr>
            <a:xfrm>
              <a:off x="7214349"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6693"/>
            <p:cNvSpPr/>
            <p:nvPr/>
          </p:nvSpPr>
          <p:spPr>
            <a:xfrm>
              <a:off x="7320927"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6694"/>
            <p:cNvSpPr/>
            <p:nvPr/>
          </p:nvSpPr>
          <p:spPr>
            <a:xfrm>
              <a:off x="7427518"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6695"/>
            <p:cNvSpPr/>
            <p:nvPr/>
          </p:nvSpPr>
          <p:spPr>
            <a:xfrm>
              <a:off x="7534097"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6696"/>
            <p:cNvSpPr/>
            <p:nvPr/>
          </p:nvSpPr>
          <p:spPr>
            <a:xfrm>
              <a:off x="7640688"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6697"/>
            <p:cNvSpPr/>
            <p:nvPr/>
          </p:nvSpPr>
          <p:spPr>
            <a:xfrm>
              <a:off x="7747266"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6698"/>
            <p:cNvSpPr/>
            <p:nvPr/>
          </p:nvSpPr>
          <p:spPr>
            <a:xfrm>
              <a:off x="7001179"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6699"/>
            <p:cNvSpPr/>
            <p:nvPr/>
          </p:nvSpPr>
          <p:spPr>
            <a:xfrm>
              <a:off x="7107770"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6700"/>
            <p:cNvSpPr/>
            <p:nvPr/>
          </p:nvSpPr>
          <p:spPr>
            <a:xfrm>
              <a:off x="7214349"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6701"/>
            <p:cNvSpPr/>
            <p:nvPr/>
          </p:nvSpPr>
          <p:spPr>
            <a:xfrm>
              <a:off x="732092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6702"/>
            <p:cNvSpPr/>
            <p:nvPr/>
          </p:nvSpPr>
          <p:spPr>
            <a:xfrm>
              <a:off x="742751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6703"/>
            <p:cNvSpPr/>
            <p:nvPr/>
          </p:nvSpPr>
          <p:spPr>
            <a:xfrm>
              <a:off x="753409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6704"/>
            <p:cNvSpPr/>
            <p:nvPr/>
          </p:nvSpPr>
          <p:spPr>
            <a:xfrm>
              <a:off x="764068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6705"/>
            <p:cNvSpPr/>
            <p:nvPr/>
          </p:nvSpPr>
          <p:spPr>
            <a:xfrm>
              <a:off x="7747266"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6706"/>
            <p:cNvSpPr/>
            <p:nvPr/>
          </p:nvSpPr>
          <p:spPr>
            <a:xfrm>
              <a:off x="7001179"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6707"/>
            <p:cNvSpPr/>
            <p:nvPr/>
          </p:nvSpPr>
          <p:spPr>
            <a:xfrm>
              <a:off x="7107770"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6708"/>
            <p:cNvSpPr/>
            <p:nvPr/>
          </p:nvSpPr>
          <p:spPr>
            <a:xfrm>
              <a:off x="7214349"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6709"/>
            <p:cNvSpPr/>
            <p:nvPr/>
          </p:nvSpPr>
          <p:spPr>
            <a:xfrm>
              <a:off x="7320927"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6710"/>
            <p:cNvSpPr/>
            <p:nvPr/>
          </p:nvSpPr>
          <p:spPr>
            <a:xfrm>
              <a:off x="7427518"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6711"/>
            <p:cNvSpPr/>
            <p:nvPr/>
          </p:nvSpPr>
          <p:spPr>
            <a:xfrm>
              <a:off x="7534097"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6712"/>
            <p:cNvSpPr/>
            <p:nvPr/>
          </p:nvSpPr>
          <p:spPr>
            <a:xfrm>
              <a:off x="7640688"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6713"/>
            <p:cNvSpPr/>
            <p:nvPr/>
          </p:nvSpPr>
          <p:spPr>
            <a:xfrm>
              <a:off x="7747266"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6714"/>
            <p:cNvSpPr/>
            <p:nvPr/>
          </p:nvSpPr>
          <p:spPr>
            <a:xfrm>
              <a:off x="7001179"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6715"/>
            <p:cNvSpPr/>
            <p:nvPr/>
          </p:nvSpPr>
          <p:spPr>
            <a:xfrm>
              <a:off x="7107770"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6716"/>
            <p:cNvSpPr/>
            <p:nvPr/>
          </p:nvSpPr>
          <p:spPr>
            <a:xfrm>
              <a:off x="7214349"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6717"/>
            <p:cNvSpPr/>
            <p:nvPr/>
          </p:nvSpPr>
          <p:spPr>
            <a:xfrm>
              <a:off x="732092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6718"/>
            <p:cNvSpPr/>
            <p:nvPr/>
          </p:nvSpPr>
          <p:spPr>
            <a:xfrm>
              <a:off x="7427518"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6719"/>
            <p:cNvSpPr/>
            <p:nvPr/>
          </p:nvSpPr>
          <p:spPr>
            <a:xfrm>
              <a:off x="753409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6720"/>
            <p:cNvSpPr/>
            <p:nvPr/>
          </p:nvSpPr>
          <p:spPr>
            <a:xfrm>
              <a:off x="7640688"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6721"/>
            <p:cNvSpPr/>
            <p:nvPr/>
          </p:nvSpPr>
          <p:spPr>
            <a:xfrm>
              <a:off x="7747266"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6722"/>
            <p:cNvSpPr/>
            <p:nvPr/>
          </p:nvSpPr>
          <p:spPr>
            <a:xfrm>
              <a:off x="7001179"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6723"/>
            <p:cNvSpPr/>
            <p:nvPr/>
          </p:nvSpPr>
          <p:spPr>
            <a:xfrm>
              <a:off x="7107758"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6724"/>
            <p:cNvSpPr/>
            <p:nvPr/>
          </p:nvSpPr>
          <p:spPr>
            <a:xfrm>
              <a:off x="7214349"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6725"/>
            <p:cNvSpPr/>
            <p:nvPr/>
          </p:nvSpPr>
          <p:spPr>
            <a:xfrm>
              <a:off x="7320927"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6726"/>
            <p:cNvSpPr/>
            <p:nvPr/>
          </p:nvSpPr>
          <p:spPr>
            <a:xfrm>
              <a:off x="7427518"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6727"/>
            <p:cNvSpPr/>
            <p:nvPr/>
          </p:nvSpPr>
          <p:spPr>
            <a:xfrm>
              <a:off x="7534097"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6728"/>
            <p:cNvSpPr/>
            <p:nvPr/>
          </p:nvSpPr>
          <p:spPr>
            <a:xfrm>
              <a:off x="7640688"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000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6729"/>
            <p:cNvSpPr/>
            <p:nvPr/>
          </p:nvSpPr>
          <p:spPr>
            <a:xfrm>
              <a:off x="7747266"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6730"/>
            <p:cNvSpPr/>
            <p:nvPr/>
          </p:nvSpPr>
          <p:spPr>
            <a:xfrm>
              <a:off x="7001179"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6731"/>
            <p:cNvSpPr/>
            <p:nvPr/>
          </p:nvSpPr>
          <p:spPr>
            <a:xfrm>
              <a:off x="7107770"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6732"/>
            <p:cNvSpPr/>
            <p:nvPr/>
          </p:nvSpPr>
          <p:spPr>
            <a:xfrm>
              <a:off x="7214349"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6733"/>
            <p:cNvSpPr/>
            <p:nvPr/>
          </p:nvSpPr>
          <p:spPr>
            <a:xfrm>
              <a:off x="732092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6734"/>
            <p:cNvSpPr/>
            <p:nvPr/>
          </p:nvSpPr>
          <p:spPr>
            <a:xfrm>
              <a:off x="7427518"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6735"/>
            <p:cNvSpPr/>
            <p:nvPr/>
          </p:nvSpPr>
          <p:spPr>
            <a:xfrm>
              <a:off x="753409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6736"/>
            <p:cNvSpPr/>
            <p:nvPr/>
          </p:nvSpPr>
          <p:spPr>
            <a:xfrm>
              <a:off x="7640688"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6737"/>
            <p:cNvSpPr/>
            <p:nvPr/>
          </p:nvSpPr>
          <p:spPr>
            <a:xfrm>
              <a:off x="7747266"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6738"/>
            <p:cNvSpPr/>
            <p:nvPr/>
          </p:nvSpPr>
          <p:spPr>
            <a:xfrm>
              <a:off x="7001179"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6739"/>
            <p:cNvSpPr/>
            <p:nvPr/>
          </p:nvSpPr>
          <p:spPr>
            <a:xfrm>
              <a:off x="7107770"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6740"/>
            <p:cNvSpPr/>
            <p:nvPr/>
          </p:nvSpPr>
          <p:spPr>
            <a:xfrm>
              <a:off x="7214349"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6741"/>
            <p:cNvSpPr/>
            <p:nvPr/>
          </p:nvSpPr>
          <p:spPr>
            <a:xfrm>
              <a:off x="7320927"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6742"/>
            <p:cNvSpPr/>
            <p:nvPr/>
          </p:nvSpPr>
          <p:spPr>
            <a:xfrm>
              <a:off x="7427518"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6743"/>
            <p:cNvSpPr/>
            <p:nvPr/>
          </p:nvSpPr>
          <p:spPr>
            <a:xfrm>
              <a:off x="7534097"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6744"/>
            <p:cNvSpPr/>
            <p:nvPr/>
          </p:nvSpPr>
          <p:spPr>
            <a:xfrm>
              <a:off x="7640688"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6745"/>
            <p:cNvSpPr/>
            <p:nvPr/>
          </p:nvSpPr>
          <p:spPr>
            <a:xfrm>
              <a:off x="7747266"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6746"/>
            <p:cNvSpPr/>
            <p:nvPr/>
          </p:nvSpPr>
          <p:spPr>
            <a:xfrm>
              <a:off x="5295828"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6747"/>
            <p:cNvSpPr/>
            <p:nvPr/>
          </p:nvSpPr>
          <p:spPr>
            <a:xfrm>
              <a:off x="4443155"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6748"/>
            <p:cNvSpPr/>
            <p:nvPr/>
          </p:nvSpPr>
          <p:spPr>
            <a:xfrm>
              <a:off x="7001177"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6749"/>
            <p:cNvSpPr/>
            <p:nvPr/>
          </p:nvSpPr>
          <p:spPr>
            <a:xfrm>
              <a:off x="6148504"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6750"/>
            <p:cNvSpPr/>
            <p:nvPr/>
          </p:nvSpPr>
          <p:spPr>
            <a:xfrm>
              <a:off x="7853852"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6751"/>
            <p:cNvSpPr/>
            <p:nvPr/>
          </p:nvSpPr>
          <p:spPr>
            <a:xfrm>
              <a:off x="1217613" y="3029967"/>
              <a:ext cx="3022" cy="1086421"/>
            </a:xfrm>
            <a:custGeom>
              <a:avLst/>
              <a:gdLst/>
              <a:ahLst/>
              <a:cxnLst/>
              <a:rect l="0" t="0" r="0" b="0"/>
              <a:pathLst>
                <a:path w="3022" h="1086421">
                  <a:moveTo>
                    <a:pt x="0" y="1086421"/>
                  </a:moveTo>
                  <a:lnTo>
                    <a:pt x="3022" y="0"/>
                  </a:lnTo>
                </a:path>
              </a:pathLst>
            </a:custGeom>
            <a:noFill/>
            <a:ln w="5715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8" name="Freeform 16752"/>
            <p:cNvSpPr/>
            <p:nvPr/>
          </p:nvSpPr>
          <p:spPr>
            <a:xfrm>
              <a:off x="1120132" y="3029963"/>
              <a:ext cx="200025" cy="171728"/>
            </a:xfrm>
            <a:custGeom>
              <a:avLst/>
              <a:gdLst/>
              <a:ahLst/>
              <a:cxnLst/>
              <a:rect l="0" t="0" r="0" b="0"/>
              <a:pathLst>
                <a:path w="200025" h="171728">
                  <a:moveTo>
                    <a:pt x="0" y="171170"/>
                  </a:moveTo>
                  <a:lnTo>
                    <a:pt x="100495" y="0"/>
                  </a:lnTo>
                  <a:lnTo>
                    <a:pt x="200025" y="171728"/>
                  </a:lnTo>
                </a:path>
              </a:pathLst>
            </a:custGeom>
            <a:noFill/>
            <a:ln w="57150" cap="rnd" cmpd="sng">
              <a:solidFill>
                <a:srgbClr val="FF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39" name="Freeform 16753"/>
            <p:cNvSpPr/>
            <p:nvPr/>
          </p:nvSpPr>
          <p:spPr>
            <a:xfrm>
              <a:off x="5830887" y="2760663"/>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0" name="Freeform 16754"/>
            <p:cNvSpPr/>
            <p:nvPr/>
          </p:nvSpPr>
          <p:spPr>
            <a:xfrm>
              <a:off x="5699125" y="2592389"/>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1" name="Freeform 16755"/>
            <p:cNvSpPr/>
            <p:nvPr/>
          </p:nvSpPr>
          <p:spPr>
            <a:xfrm>
              <a:off x="5818975" y="288843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16756"/>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3" name="Freeform 16757"/>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4" name="Freeform 16758"/>
            <p:cNvSpPr/>
            <p:nvPr/>
          </p:nvSpPr>
          <p:spPr>
            <a:xfrm>
              <a:off x="2209800" y="2857500"/>
              <a:ext cx="989291" cy="706640"/>
            </a:xfrm>
            <a:custGeom>
              <a:avLst/>
              <a:gdLst/>
              <a:ahLst/>
              <a:cxnLst/>
              <a:rect l="0" t="0" r="0" b="0"/>
              <a:pathLst>
                <a:path w="989291" h="706640">
                  <a:moveTo>
                    <a:pt x="0" y="0"/>
                  </a:moveTo>
                  <a:lnTo>
                    <a:pt x="989291" y="70664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5" name="Freeform 16759"/>
            <p:cNvSpPr/>
            <p:nvPr/>
          </p:nvSpPr>
          <p:spPr>
            <a:xfrm>
              <a:off x="3150379" y="3506557"/>
              <a:ext cx="126224" cy="112941"/>
            </a:xfrm>
            <a:custGeom>
              <a:avLst/>
              <a:gdLst/>
              <a:ahLst/>
              <a:cxnLst/>
              <a:rect l="0" t="0" r="0" b="0"/>
              <a:pathLst>
                <a:path w="126224" h="112941">
                  <a:moveTo>
                    <a:pt x="66433" y="0"/>
                  </a:moveTo>
                  <a:lnTo>
                    <a:pt x="126224" y="112941"/>
                  </a:lnTo>
                  <a:lnTo>
                    <a:pt x="0" y="93002"/>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6" name="Freeform 16760"/>
            <p:cNvSpPr/>
            <p:nvPr/>
          </p:nvSpPr>
          <p:spPr>
            <a:xfrm>
              <a:off x="5934075" y="2905125"/>
              <a:ext cx="646112" cy="2681808"/>
            </a:xfrm>
            <a:custGeom>
              <a:avLst/>
              <a:gdLst/>
              <a:ahLst/>
              <a:cxnLst/>
              <a:rect l="0" t="0" r="0" b="0"/>
              <a:pathLst>
                <a:path w="646112" h="2681808">
                  <a:moveTo>
                    <a:pt x="0" y="0"/>
                  </a:moveTo>
                  <a:cubicBezTo>
                    <a:pt x="180975" y="294424"/>
                    <a:pt x="361950" y="588860"/>
                    <a:pt x="457200" y="919441"/>
                  </a:cubicBezTo>
                  <a:cubicBezTo>
                    <a:pt x="552450" y="1250035"/>
                    <a:pt x="646112" y="1685658"/>
                    <a:pt x="571500" y="1983524"/>
                  </a:cubicBezTo>
                  <a:cubicBezTo>
                    <a:pt x="499795" y="2269782"/>
                    <a:pt x="271957" y="2477325"/>
                    <a:pt x="38023" y="2681808"/>
                  </a:cubicBezTo>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7" name="Freeform 16761"/>
            <p:cNvSpPr/>
            <p:nvPr/>
          </p:nvSpPr>
          <p:spPr>
            <a:xfrm>
              <a:off x="5972016" y="5461605"/>
              <a:ext cx="129946" cy="125399"/>
            </a:xfrm>
            <a:custGeom>
              <a:avLst/>
              <a:gdLst/>
              <a:ahLst/>
              <a:cxnLst/>
              <a:rect l="0" t="0" r="0" b="0"/>
              <a:pathLst>
                <a:path w="129946" h="125399">
                  <a:moveTo>
                    <a:pt x="129946" y="100444"/>
                  </a:moveTo>
                  <a:lnTo>
                    <a:pt x="0" y="125399"/>
                  </a:lnTo>
                  <a:lnTo>
                    <a:pt x="42240" y="0"/>
                  </a:lnTo>
                </a:path>
              </a:pathLst>
            </a:custGeom>
            <a:noFill/>
            <a:ln w="38100" cap="rnd" cmpd="sng">
              <a:solidFill>
                <a:srgbClr val="0070C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48" name="Freeform 16762"/>
            <p:cNvSpPr/>
            <p:nvPr/>
          </p:nvSpPr>
          <p:spPr>
            <a:xfrm>
              <a:off x="6186042" y="312305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9" name="Freeform 16763"/>
            <p:cNvSpPr/>
            <p:nvPr/>
          </p:nvSpPr>
          <p:spPr>
            <a:xfrm>
              <a:off x="1531937" y="3106167"/>
              <a:ext cx="3060" cy="1589658"/>
            </a:xfrm>
            <a:custGeom>
              <a:avLst/>
              <a:gdLst/>
              <a:ahLst/>
              <a:cxnLst/>
              <a:rect l="0" t="0" r="0" b="0"/>
              <a:pathLst>
                <a:path w="3060" h="1589658">
                  <a:moveTo>
                    <a:pt x="0" y="1589658"/>
                  </a:moveTo>
                  <a:lnTo>
                    <a:pt x="3060" y="0"/>
                  </a:lnTo>
                </a:path>
              </a:pathLst>
            </a:custGeom>
            <a:noFill/>
            <a:ln w="5715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0" name="Freeform 16764"/>
            <p:cNvSpPr/>
            <p:nvPr/>
          </p:nvSpPr>
          <p:spPr>
            <a:xfrm>
              <a:off x="1434650" y="3106173"/>
              <a:ext cx="200025" cy="171639"/>
            </a:xfrm>
            <a:custGeom>
              <a:avLst/>
              <a:gdLst/>
              <a:ahLst/>
              <a:cxnLst/>
              <a:rect l="0" t="0" r="0" b="0"/>
              <a:pathLst>
                <a:path w="200025" h="171639">
                  <a:moveTo>
                    <a:pt x="0" y="171246"/>
                  </a:moveTo>
                  <a:lnTo>
                    <a:pt x="100355" y="0"/>
                  </a:lnTo>
                  <a:lnTo>
                    <a:pt x="200025" y="171639"/>
                  </a:lnTo>
                </a:path>
              </a:pathLst>
            </a:custGeom>
            <a:noFill/>
            <a:ln w="57150" cap="rnd" cmpd="sng">
              <a:solidFill>
                <a:srgbClr val="0070C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1" name="Freeform 16765"/>
            <p:cNvSpPr/>
            <p:nvPr/>
          </p:nvSpPr>
          <p:spPr>
            <a:xfrm>
              <a:off x="1552575" y="2436813"/>
              <a:ext cx="4243108" cy="611187"/>
            </a:xfrm>
            <a:custGeom>
              <a:avLst/>
              <a:gdLst/>
              <a:ahLst/>
              <a:cxnLst/>
              <a:rect l="0" t="0" r="0" b="0"/>
              <a:pathLst>
                <a:path w="4243108" h="611187">
                  <a:moveTo>
                    <a:pt x="0" y="611187"/>
                  </a:moveTo>
                  <a:cubicBezTo>
                    <a:pt x="398462" y="488950"/>
                    <a:pt x="796925" y="366712"/>
                    <a:pt x="1323975" y="268287"/>
                  </a:cubicBezTo>
                  <a:cubicBezTo>
                    <a:pt x="1851025" y="169862"/>
                    <a:pt x="2670175" y="0"/>
                    <a:pt x="3162300" y="20637"/>
                  </a:cubicBezTo>
                  <a:cubicBezTo>
                    <a:pt x="3636708" y="40538"/>
                    <a:pt x="3942943" y="204267"/>
                    <a:pt x="4243108" y="373177"/>
                  </a:cubicBezTo>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2" name="Freeform 16766"/>
            <p:cNvSpPr/>
            <p:nvPr/>
          </p:nvSpPr>
          <p:spPr>
            <a:xfrm>
              <a:off x="5664122" y="2696211"/>
              <a:ext cx="132320" cy="116179"/>
            </a:xfrm>
            <a:custGeom>
              <a:avLst/>
              <a:gdLst/>
              <a:ahLst/>
              <a:cxnLst/>
              <a:rect l="0" t="0" r="0" b="0"/>
              <a:pathLst>
                <a:path w="132320" h="116179">
                  <a:moveTo>
                    <a:pt x="65468" y="0"/>
                  </a:moveTo>
                  <a:lnTo>
                    <a:pt x="132320" y="114198"/>
                  </a:lnTo>
                  <a:lnTo>
                    <a:pt x="0" y="116179"/>
                  </a:lnTo>
                </a:path>
              </a:pathLst>
            </a:custGeom>
            <a:noFill/>
            <a:ln w="38100" cap="rnd" cmpd="sng">
              <a:solidFill>
                <a:srgbClr val="0070C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3" name="Freeform 16767"/>
            <p:cNvSpPr/>
            <p:nvPr/>
          </p:nvSpPr>
          <p:spPr>
            <a:xfrm>
              <a:off x="3619779" y="2654745"/>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4" name="Freeform 16768"/>
            <p:cNvSpPr/>
            <p:nvPr/>
          </p:nvSpPr>
          <p:spPr>
            <a:xfrm>
              <a:off x="5699125" y="5337175"/>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5" name="Freeform 16769"/>
            <p:cNvSpPr/>
            <p:nvPr/>
          </p:nvSpPr>
          <p:spPr>
            <a:xfrm>
              <a:off x="5818987" y="5633225"/>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6773"/>
            <p:cNvSpPr/>
            <p:nvPr/>
          </p:nvSpPr>
          <p:spPr>
            <a:xfrm>
              <a:off x="4076435" y="807024"/>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57" name="Rectangle 16779"/>
            <p:cNvSpPr/>
            <p:nvPr/>
          </p:nvSpPr>
          <p:spPr>
            <a:xfrm>
              <a:off x="1140020" y="1940991"/>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58" name="Rectangle 16780"/>
            <p:cNvSpPr/>
            <p:nvPr/>
          </p:nvSpPr>
          <p:spPr>
            <a:xfrm>
              <a:off x="1101889" y="2741091"/>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9" name="Rectangle 16781"/>
            <p:cNvSpPr/>
            <p:nvPr/>
          </p:nvSpPr>
          <p:spPr>
            <a:xfrm>
              <a:off x="4453844" y="3550223"/>
              <a:ext cx="3019545" cy="308418"/>
            </a:xfrm>
            <a:prstGeom prst="rect">
              <a:avLst/>
            </a:prstGeom>
          </p:spPr>
          <p:txBody>
            <a:bodyPr wrap="none" lIns="0" tIns="0" rIns="0" bIns="0">
              <a:spAutoFit/>
            </a:bodyPr>
            <a:lstStyle/>
            <a:p>
              <a:pPr marL="69915"/>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560" name="Rectangle 16787"/>
            <p:cNvSpPr/>
            <p:nvPr/>
          </p:nvSpPr>
          <p:spPr>
            <a:xfrm>
              <a:off x="5587365" y="3257859"/>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61" name="Rectangle 16788"/>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FF0000"/>
                  </a:solidFill>
                </a:rPr>
                <a:t>Bit</a:t>
              </a:r>
              <a:r>
                <a:rPr lang="en-US" sz="1403" b="1" i="0" spc="-30" baseline="0" dirty="0">
                  <a:solidFill>
                    <a:srgbClr val="FF0000"/>
                  </a:solidFill>
                </a:rPr>
                <a:t> </a:t>
              </a:r>
              <a:r>
                <a:rPr lang="en-US" sz="1403" b="1" i="0" spc="0" baseline="0" dirty="0">
                  <a:solidFill>
                    <a:srgbClr val="FF0000"/>
                  </a:solidFill>
                </a:rPr>
                <a:t>161</a:t>
              </a:r>
            </a:p>
          </p:txBody>
        </p:sp>
        <p:sp>
          <p:nvSpPr>
            <p:cNvPr id="562" name="Rectangle 16789"/>
            <p:cNvSpPr/>
            <p:nvPr/>
          </p:nvSpPr>
          <p:spPr>
            <a:xfrm>
              <a:off x="5587365" y="5991534"/>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63" name="Rectangle 16790"/>
            <p:cNvSpPr/>
            <p:nvPr/>
          </p:nvSpPr>
          <p:spPr>
            <a:xfrm>
              <a:off x="432054" y="4139291"/>
              <a:ext cx="980012" cy="402674"/>
            </a:xfrm>
            <a:prstGeom prst="rect">
              <a:avLst/>
            </a:prstGeom>
          </p:spPr>
          <p:txBody>
            <a:bodyPr wrap="none" lIns="0" tIns="0" rIns="0" bIns="0">
              <a:spAutoFit/>
            </a:bodyPr>
            <a:lstStyle/>
            <a:p>
              <a:pPr marL="237744"/>
              <a:r>
                <a:rPr lang="en-US" sz="1200" b="1" i="0" spc="-56" baseline="0" dirty="0">
                  <a:solidFill>
                    <a:srgbClr val="0070C0"/>
                  </a:solidFill>
                </a:rPr>
                <a:t>V</a:t>
              </a:r>
              <a:r>
                <a:rPr lang="en-US" sz="1200" b="1" i="0" spc="0" baseline="0" dirty="0">
                  <a:solidFill>
                    <a:srgbClr val="0070C0"/>
                  </a:solidFill>
                </a:rPr>
                <a:t>ector</a:t>
              </a:r>
              <a:r>
                <a:rPr lang="en-US" sz="1200" b="1" i="0" spc="-33" baseline="0" dirty="0">
                  <a:solidFill>
                    <a:srgbClr val="0070C0"/>
                  </a:solidFill>
                </a:rPr>
                <a:t> </a:t>
              </a:r>
              <a:r>
                <a:rPr lang="en-US" sz="1200" b="1" i="0" spc="0" baseline="0" dirty="0">
                  <a:solidFill>
                    <a:srgbClr val="0070C0"/>
                  </a:solidFill>
                </a:rPr>
                <a:t> D2</a:t>
              </a:r>
            </a:p>
            <a:p>
              <a:pPr marL="0">
                <a:lnSpc>
                  <a:spcPts val="1727"/>
                </a:lnSpc>
              </a:pPr>
              <a:r>
                <a:rPr lang="en-US" sz="1200" b="1" i="0" spc="0" baseline="0" dirty="0">
                  <a:solidFill>
                    <a:srgbClr val="0070C0"/>
                  </a:solidFill>
                </a:rPr>
                <a:t>(210</a:t>
              </a:r>
              <a:r>
                <a:rPr lang="en-US" sz="1200" b="1" i="0" spc="-33" baseline="0" dirty="0">
                  <a:solidFill>
                    <a:srgbClr val="0070C0"/>
                  </a:solidFill>
                </a:rPr>
                <a:t> </a:t>
              </a:r>
              <a:r>
                <a:rPr lang="en-US" sz="1200" b="1" i="0" spc="0" baseline="0" dirty="0">
                  <a:solidFill>
                    <a:srgbClr val="0070C0"/>
                  </a:solidFill>
                </a:rPr>
                <a:t>Decimal)</a:t>
              </a:r>
            </a:p>
          </p:txBody>
        </p:sp>
        <p:sp>
          <p:nvSpPr>
            <p:cNvPr id="564" name="Rectangle 16791"/>
            <p:cNvSpPr/>
            <p:nvPr/>
          </p:nvSpPr>
          <p:spPr>
            <a:xfrm>
              <a:off x="108204" y="3558190"/>
              <a:ext cx="980012" cy="402674"/>
            </a:xfrm>
            <a:prstGeom prst="rect">
              <a:avLst/>
            </a:prstGeom>
          </p:spPr>
          <p:txBody>
            <a:bodyPr wrap="none" lIns="0" tIns="0" rIns="0" bIns="0">
              <a:spAutoFit/>
            </a:bodyPr>
            <a:lstStyle/>
            <a:p>
              <a:pPr marL="248411"/>
              <a:r>
                <a:rPr lang="en-US" sz="1200" b="1" i="0" spc="-56" baseline="0" dirty="0">
                  <a:solidFill>
                    <a:srgbClr val="FF0000"/>
                  </a:solidFill>
                </a:rPr>
                <a:t>V</a:t>
              </a:r>
              <a:r>
                <a:rPr lang="en-US" sz="1200" b="1" i="0" spc="0" baseline="0" dirty="0">
                  <a:solidFill>
                    <a:srgbClr val="FF0000"/>
                  </a:solidFill>
                </a:rPr>
                <a:t>ector</a:t>
              </a:r>
              <a:r>
                <a:rPr lang="en-US" sz="1200" b="1" i="0" spc="-33" baseline="0" dirty="0">
                  <a:solidFill>
                    <a:srgbClr val="FF0000"/>
                  </a:solidFill>
                </a:rPr>
                <a:t> </a:t>
              </a:r>
              <a:r>
                <a:rPr lang="en-US" sz="1200" b="1" i="0" spc="-45" baseline="0" dirty="0">
                  <a:solidFill>
                    <a:srgbClr val="FF0000"/>
                  </a:solidFill>
                </a:rPr>
                <a:t> </a:t>
              </a:r>
              <a:r>
                <a:rPr lang="en-US" sz="1200" b="1" i="0" spc="-38" baseline="0" dirty="0">
                  <a:solidFill>
                    <a:srgbClr val="FF0000"/>
                  </a:solidFill>
                </a:rPr>
                <a:t>A</a:t>
              </a:r>
              <a:r>
                <a:rPr lang="en-US" sz="1200" b="1" i="0" spc="0" baseline="0" dirty="0">
                  <a:solidFill>
                    <a:srgbClr val="FF0000"/>
                  </a:solidFill>
                </a:rPr>
                <a:t>1</a:t>
              </a:r>
            </a:p>
            <a:p>
              <a:pPr marL="0">
                <a:lnSpc>
                  <a:spcPts val="1728"/>
                </a:lnSpc>
              </a:pPr>
              <a:r>
                <a:rPr lang="en-US" sz="1200" b="1" i="0" spc="0" baseline="0" dirty="0">
                  <a:solidFill>
                    <a:srgbClr val="FF0000"/>
                  </a:solidFill>
                </a:rPr>
                <a:t>(161</a:t>
              </a:r>
              <a:r>
                <a:rPr lang="en-US" sz="1200" b="1" i="0" spc="-33" baseline="0" dirty="0">
                  <a:solidFill>
                    <a:srgbClr val="FF0000"/>
                  </a:solidFill>
                </a:rPr>
                <a:t> </a:t>
              </a:r>
              <a:r>
                <a:rPr lang="en-US" sz="1200" b="1" i="0" spc="0" baseline="0" dirty="0">
                  <a:solidFill>
                    <a:srgbClr val="FF0000"/>
                  </a:solidFill>
                </a:rPr>
                <a:t>Decimal)</a:t>
              </a:r>
            </a:p>
          </p:txBody>
        </p:sp>
        <p:sp>
          <p:nvSpPr>
            <p:cNvPr id="565" name="Rectangle 564"/>
            <p:cNvSpPr/>
            <p:nvPr/>
          </p:nvSpPr>
          <p:spPr>
            <a:xfrm>
              <a:off x="4292578" y="1195817"/>
              <a:ext cx="3634328" cy="276999"/>
            </a:xfrm>
            <a:prstGeom prst="rect">
              <a:avLst/>
            </a:prstGeom>
          </p:spPr>
          <p:txBody>
            <a:bodyPr wrap="none">
              <a:spAutoFit/>
            </a:bodyPr>
            <a:lstStyle/>
            <a:p>
              <a:pPr algn="r"/>
              <a:r>
                <a:rPr lang="en-US" sz="1200" dirty="0"/>
                <a:t>31           24                16                  8                  0</a:t>
              </a:r>
            </a:p>
          </p:txBody>
        </p:sp>
        <p:sp>
          <p:nvSpPr>
            <p:cNvPr id="566" name="Rectangle 16211"/>
            <p:cNvSpPr/>
            <p:nvPr/>
          </p:nvSpPr>
          <p:spPr>
            <a:xfrm>
              <a:off x="3856316" y="1443683"/>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67" name="Rectangle 566"/>
            <p:cNvSpPr/>
            <p:nvPr/>
          </p:nvSpPr>
          <p:spPr>
            <a:xfrm>
              <a:off x="4300868" y="3950087"/>
              <a:ext cx="3634328" cy="276999"/>
            </a:xfrm>
            <a:prstGeom prst="rect">
              <a:avLst/>
            </a:prstGeom>
          </p:spPr>
          <p:txBody>
            <a:bodyPr wrap="none">
              <a:spAutoFit/>
            </a:bodyPr>
            <a:lstStyle/>
            <a:p>
              <a:pPr algn="r"/>
              <a:r>
                <a:rPr lang="en-US" sz="1200" dirty="0"/>
                <a:t>31           24                16                  8                  0</a:t>
              </a:r>
            </a:p>
          </p:txBody>
        </p:sp>
        <p:sp>
          <p:nvSpPr>
            <p:cNvPr id="568" name="Rectangle 16211"/>
            <p:cNvSpPr/>
            <p:nvPr/>
          </p:nvSpPr>
          <p:spPr>
            <a:xfrm>
              <a:off x="3864606" y="4197953"/>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720618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Multiple Interrupts in Process</a:t>
            </a:r>
            <a:endParaRPr lang="ko-KR" altLang="en-US" sz="3200"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108</a:t>
            </a:fld>
            <a:endParaRPr lang="en-US" dirty="0"/>
          </a:p>
        </p:txBody>
      </p:sp>
      <p:grpSp>
        <p:nvGrpSpPr>
          <p:cNvPr id="6" name="Group 5"/>
          <p:cNvGrpSpPr/>
          <p:nvPr/>
        </p:nvGrpSpPr>
        <p:grpSpPr>
          <a:xfrm>
            <a:off x="341552" y="1076437"/>
            <a:ext cx="8460896" cy="5400403"/>
            <a:chOff x="108204" y="807024"/>
            <a:chExt cx="8460896" cy="5400403"/>
          </a:xfrm>
        </p:grpSpPr>
        <p:sp>
          <p:nvSpPr>
            <p:cNvPr id="7" name="Freeform 16795"/>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6796"/>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6797"/>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6798"/>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6799"/>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6800"/>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6801"/>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6802"/>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6803"/>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6804"/>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6805"/>
            <p:cNvSpPr/>
            <p:nvPr/>
          </p:nvSpPr>
          <p:spPr>
            <a:xfrm>
              <a:off x="4443158"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6806"/>
            <p:cNvSpPr/>
            <p:nvPr/>
          </p:nvSpPr>
          <p:spPr>
            <a:xfrm>
              <a:off x="454973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6807"/>
            <p:cNvSpPr/>
            <p:nvPr/>
          </p:nvSpPr>
          <p:spPr>
            <a:xfrm>
              <a:off x="465632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6808"/>
            <p:cNvSpPr/>
            <p:nvPr/>
          </p:nvSpPr>
          <p:spPr>
            <a:xfrm>
              <a:off x="4762906"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6809"/>
            <p:cNvSpPr/>
            <p:nvPr/>
          </p:nvSpPr>
          <p:spPr>
            <a:xfrm>
              <a:off x="486949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6810"/>
            <p:cNvSpPr/>
            <p:nvPr/>
          </p:nvSpPr>
          <p:spPr>
            <a:xfrm>
              <a:off x="4976075"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6811"/>
            <p:cNvSpPr/>
            <p:nvPr/>
          </p:nvSpPr>
          <p:spPr>
            <a:xfrm>
              <a:off x="5082666"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6812"/>
            <p:cNvSpPr/>
            <p:nvPr/>
          </p:nvSpPr>
          <p:spPr>
            <a:xfrm>
              <a:off x="5189245"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6813"/>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6814"/>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6815"/>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6816"/>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6817"/>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6818"/>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6819"/>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6820"/>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6821"/>
            <p:cNvSpPr/>
            <p:nvPr/>
          </p:nvSpPr>
          <p:spPr>
            <a:xfrm>
              <a:off x="4443158"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6822"/>
            <p:cNvSpPr/>
            <p:nvPr/>
          </p:nvSpPr>
          <p:spPr>
            <a:xfrm>
              <a:off x="454973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6823"/>
            <p:cNvSpPr/>
            <p:nvPr/>
          </p:nvSpPr>
          <p:spPr>
            <a:xfrm>
              <a:off x="465632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6824"/>
            <p:cNvSpPr/>
            <p:nvPr/>
          </p:nvSpPr>
          <p:spPr>
            <a:xfrm>
              <a:off x="4762906"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6825"/>
            <p:cNvSpPr/>
            <p:nvPr/>
          </p:nvSpPr>
          <p:spPr>
            <a:xfrm>
              <a:off x="486949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6826"/>
            <p:cNvSpPr/>
            <p:nvPr/>
          </p:nvSpPr>
          <p:spPr>
            <a:xfrm>
              <a:off x="4976075"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6827"/>
            <p:cNvSpPr/>
            <p:nvPr/>
          </p:nvSpPr>
          <p:spPr>
            <a:xfrm>
              <a:off x="5082666"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6828"/>
            <p:cNvSpPr/>
            <p:nvPr/>
          </p:nvSpPr>
          <p:spPr>
            <a:xfrm>
              <a:off x="5189245"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6829"/>
            <p:cNvSpPr/>
            <p:nvPr/>
          </p:nvSpPr>
          <p:spPr>
            <a:xfrm>
              <a:off x="4443158"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6830"/>
            <p:cNvSpPr/>
            <p:nvPr/>
          </p:nvSpPr>
          <p:spPr>
            <a:xfrm>
              <a:off x="454973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6831"/>
            <p:cNvSpPr/>
            <p:nvPr/>
          </p:nvSpPr>
          <p:spPr>
            <a:xfrm>
              <a:off x="465632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6832"/>
            <p:cNvSpPr/>
            <p:nvPr/>
          </p:nvSpPr>
          <p:spPr>
            <a:xfrm>
              <a:off x="4762906"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6833"/>
            <p:cNvSpPr/>
            <p:nvPr/>
          </p:nvSpPr>
          <p:spPr>
            <a:xfrm>
              <a:off x="486949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6834"/>
            <p:cNvSpPr/>
            <p:nvPr/>
          </p:nvSpPr>
          <p:spPr>
            <a:xfrm>
              <a:off x="4976075"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6835"/>
            <p:cNvSpPr/>
            <p:nvPr/>
          </p:nvSpPr>
          <p:spPr>
            <a:xfrm>
              <a:off x="5082666"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6836"/>
            <p:cNvSpPr/>
            <p:nvPr/>
          </p:nvSpPr>
          <p:spPr>
            <a:xfrm>
              <a:off x="5189245"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6837"/>
            <p:cNvSpPr/>
            <p:nvPr/>
          </p:nvSpPr>
          <p:spPr>
            <a:xfrm>
              <a:off x="4443158"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6838"/>
            <p:cNvSpPr/>
            <p:nvPr/>
          </p:nvSpPr>
          <p:spPr>
            <a:xfrm>
              <a:off x="454973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6839"/>
            <p:cNvSpPr/>
            <p:nvPr/>
          </p:nvSpPr>
          <p:spPr>
            <a:xfrm>
              <a:off x="465632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6840"/>
            <p:cNvSpPr/>
            <p:nvPr/>
          </p:nvSpPr>
          <p:spPr>
            <a:xfrm>
              <a:off x="4762906"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6841"/>
            <p:cNvSpPr/>
            <p:nvPr/>
          </p:nvSpPr>
          <p:spPr>
            <a:xfrm>
              <a:off x="486949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6842"/>
            <p:cNvSpPr/>
            <p:nvPr/>
          </p:nvSpPr>
          <p:spPr>
            <a:xfrm>
              <a:off x="4976075"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6843"/>
            <p:cNvSpPr/>
            <p:nvPr/>
          </p:nvSpPr>
          <p:spPr>
            <a:xfrm>
              <a:off x="5082666"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6844"/>
            <p:cNvSpPr/>
            <p:nvPr/>
          </p:nvSpPr>
          <p:spPr>
            <a:xfrm>
              <a:off x="5189245"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6845"/>
            <p:cNvSpPr/>
            <p:nvPr/>
          </p:nvSpPr>
          <p:spPr>
            <a:xfrm>
              <a:off x="4443158"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6846"/>
            <p:cNvSpPr/>
            <p:nvPr/>
          </p:nvSpPr>
          <p:spPr>
            <a:xfrm>
              <a:off x="454973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6847"/>
            <p:cNvSpPr/>
            <p:nvPr/>
          </p:nvSpPr>
          <p:spPr>
            <a:xfrm>
              <a:off x="465632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6848"/>
            <p:cNvSpPr/>
            <p:nvPr/>
          </p:nvSpPr>
          <p:spPr>
            <a:xfrm>
              <a:off x="4762906"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6849"/>
            <p:cNvSpPr/>
            <p:nvPr/>
          </p:nvSpPr>
          <p:spPr>
            <a:xfrm>
              <a:off x="486949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6850"/>
            <p:cNvSpPr/>
            <p:nvPr/>
          </p:nvSpPr>
          <p:spPr>
            <a:xfrm>
              <a:off x="4976075"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6851"/>
            <p:cNvSpPr/>
            <p:nvPr/>
          </p:nvSpPr>
          <p:spPr>
            <a:xfrm>
              <a:off x="5082666"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6852"/>
            <p:cNvSpPr/>
            <p:nvPr/>
          </p:nvSpPr>
          <p:spPr>
            <a:xfrm>
              <a:off x="5189245"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6853"/>
            <p:cNvSpPr/>
            <p:nvPr/>
          </p:nvSpPr>
          <p:spPr>
            <a:xfrm>
              <a:off x="4443158"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6854"/>
            <p:cNvSpPr/>
            <p:nvPr/>
          </p:nvSpPr>
          <p:spPr>
            <a:xfrm>
              <a:off x="454973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6855"/>
            <p:cNvSpPr/>
            <p:nvPr/>
          </p:nvSpPr>
          <p:spPr>
            <a:xfrm>
              <a:off x="465632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6856"/>
            <p:cNvSpPr/>
            <p:nvPr/>
          </p:nvSpPr>
          <p:spPr>
            <a:xfrm>
              <a:off x="4762906"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6857"/>
            <p:cNvSpPr/>
            <p:nvPr/>
          </p:nvSpPr>
          <p:spPr>
            <a:xfrm>
              <a:off x="486949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6858"/>
            <p:cNvSpPr/>
            <p:nvPr/>
          </p:nvSpPr>
          <p:spPr>
            <a:xfrm>
              <a:off x="4976075"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6859"/>
            <p:cNvSpPr/>
            <p:nvPr/>
          </p:nvSpPr>
          <p:spPr>
            <a:xfrm>
              <a:off x="5082666"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6860"/>
            <p:cNvSpPr/>
            <p:nvPr/>
          </p:nvSpPr>
          <p:spPr>
            <a:xfrm>
              <a:off x="5189245"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6861"/>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6862"/>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6863"/>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6864"/>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6865"/>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6866"/>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6867"/>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6868"/>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6869"/>
            <p:cNvSpPr/>
            <p:nvPr/>
          </p:nvSpPr>
          <p:spPr>
            <a:xfrm>
              <a:off x="529582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6870"/>
            <p:cNvSpPr/>
            <p:nvPr/>
          </p:nvSpPr>
          <p:spPr>
            <a:xfrm>
              <a:off x="5402414"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6871"/>
            <p:cNvSpPr/>
            <p:nvPr/>
          </p:nvSpPr>
          <p:spPr>
            <a:xfrm>
              <a:off x="55089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6872"/>
            <p:cNvSpPr/>
            <p:nvPr/>
          </p:nvSpPr>
          <p:spPr>
            <a:xfrm>
              <a:off x="5615584"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6873"/>
            <p:cNvSpPr/>
            <p:nvPr/>
          </p:nvSpPr>
          <p:spPr>
            <a:xfrm>
              <a:off x="5722162"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6874"/>
            <p:cNvSpPr/>
            <p:nvPr/>
          </p:nvSpPr>
          <p:spPr>
            <a:xfrm>
              <a:off x="582875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6875"/>
            <p:cNvSpPr/>
            <p:nvPr/>
          </p:nvSpPr>
          <p:spPr>
            <a:xfrm>
              <a:off x="593533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6876"/>
            <p:cNvSpPr/>
            <p:nvPr/>
          </p:nvSpPr>
          <p:spPr>
            <a:xfrm>
              <a:off x="604192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6877"/>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6878"/>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6879"/>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6880"/>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6881"/>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6882"/>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6883"/>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6884"/>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6885"/>
            <p:cNvSpPr/>
            <p:nvPr/>
          </p:nvSpPr>
          <p:spPr>
            <a:xfrm>
              <a:off x="529582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6886"/>
            <p:cNvSpPr/>
            <p:nvPr/>
          </p:nvSpPr>
          <p:spPr>
            <a:xfrm>
              <a:off x="5402414"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6887"/>
            <p:cNvSpPr/>
            <p:nvPr/>
          </p:nvSpPr>
          <p:spPr>
            <a:xfrm>
              <a:off x="55089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6888"/>
            <p:cNvSpPr/>
            <p:nvPr/>
          </p:nvSpPr>
          <p:spPr>
            <a:xfrm>
              <a:off x="5615584"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6889"/>
            <p:cNvSpPr/>
            <p:nvPr/>
          </p:nvSpPr>
          <p:spPr>
            <a:xfrm>
              <a:off x="5722162"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6890"/>
            <p:cNvSpPr/>
            <p:nvPr/>
          </p:nvSpPr>
          <p:spPr>
            <a:xfrm>
              <a:off x="582875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6891"/>
            <p:cNvSpPr/>
            <p:nvPr/>
          </p:nvSpPr>
          <p:spPr>
            <a:xfrm>
              <a:off x="593533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6892"/>
            <p:cNvSpPr/>
            <p:nvPr/>
          </p:nvSpPr>
          <p:spPr>
            <a:xfrm>
              <a:off x="604192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6893"/>
            <p:cNvSpPr/>
            <p:nvPr/>
          </p:nvSpPr>
          <p:spPr>
            <a:xfrm>
              <a:off x="529582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6894"/>
            <p:cNvSpPr/>
            <p:nvPr/>
          </p:nvSpPr>
          <p:spPr>
            <a:xfrm>
              <a:off x="5402414"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6895"/>
            <p:cNvSpPr/>
            <p:nvPr/>
          </p:nvSpPr>
          <p:spPr>
            <a:xfrm>
              <a:off x="55089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6896"/>
            <p:cNvSpPr/>
            <p:nvPr/>
          </p:nvSpPr>
          <p:spPr>
            <a:xfrm>
              <a:off x="5615584"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6897"/>
            <p:cNvSpPr/>
            <p:nvPr/>
          </p:nvSpPr>
          <p:spPr>
            <a:xfrm>
              <a:off x="5722162"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6898"/>
            <p:cNvSpPr/>
            <p:nvPr/>
          </p:nvSpPr>
          <p:spPr>
            <a:xfrm>
              <a:off x="582875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6899"/>
            <p:cNvSpPr/>
            <p:nvPr/>
          </p:nvSpPr>
          <p:spPr>
            <a:xfrm>
              <a:off x="593533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6900"/>
            <p:cNvSpPr/>
            <p:nvPr/>
          </p:nvSpPr>
          <p:spPr>
            <a:xfrm>
              <a:off x="604192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6901"/>
            <p:cNvSpPr/>
            <p:nvPr/>
          </p:nvSpPr>
          <p:spPr>
            <a:xfrm>
              <a:off x="529582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6902"/>
            <p:cNvSpPr/>
            <p:nvPr/>
          </p:nvSpPr>
          <p:spPr>
            <a:xfrm>
              <a:off x="5402414"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6903"/>
            <p:cNvSpPr/>
            <p:nvPr/>
          </p:nvSpPr>
          <p:spPr>
            <a:xfrm>
              <a:off x="55089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6904"/>
            <p:cNvSpPr/>
            <p:nvPr/>
          </p:nvSpPr>
          <p:spPr>
            <a:xfrm>
              <a:off x="5615584"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6905"/>
            <p:cNvSpPr/>
            <p:nvPr/>
          </p:nvSpPr>
          <p:spPr>
            <a:xfrm>
              <a:off x="5722162"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6906"/>
            <p:cNvSpPr/>
            <p:nvPr/>
          </p:nvSpPr>
          <p:spPr>
            <a:xfrm>
              <a:off x="582875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6907"/>
            <p:cNvSpPr/>
            <p:nvPr/>
          </p:nvSpPr>
          <p:spPr>
            <a:xfrm>
              <a:off x="593533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6908"/>
            <p:cNvSpPr/>
            <p:nvPr/>
          </p:nvSpPr>
          <p:spPr>
            <a:xfrm>
              <a:off x="604192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6909"/>
            <p:cNvSpPr/>
            <p:nvPr/>
          </p:nvSpPr>
          <p:spPr>
            <a:xfrm>
              <a:off x="529582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6910"/>
            <p:cNvSpPr/>
            <p:nvPr/>
          </p:nvSpPr>
          <p:spPr>
            <a:xfrm>
              <a:off x="5402414"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6911"/>
            <p:cNvSpPr/>
            <p:nvPr/>
          </p:nvSpPr>
          <p:spPr>
            <a:xfrm>
              <a:off x="55089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6912"/>
            <p:cNvSpPr/>
            <p:nvPr/>
          </p:nvSpPr>
          <p:spPr>
            <a:xfrm>
              <a:off x="5615584"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6913"/>
            <p:cNvSpPr/>
            <p:nvPr/>
          </p:nvSpPr>
          <p:spPr>
            <a:xfrm>
              <a:off x="5722162"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6914"/>
            <p:cNvSpPr/>
            <p:nvPr/>
          </p:nvSpPr>
          <p:spPr>
            <a:xfrm>
              <a:off x="582875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6915"/>
            <p:cNvSpPr/>
            <p:nvPr/>
          </p:nvSpPr>
          <p:spPr>
            <a:xfrm>
              <a:off x="593533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6916"/>
            <p:cNvSpPr/>
            <p:nvPr/>
          </p:nvSpPr>
          <p:spPr>
            <a:xfrm>
              <a:off x="604192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6917"/>
            <p:cNvSpPr/>
            <p:nvPr/>
          </p:nvSpPr>
          <p:spPr>
            <a:xfrm>
              <a:off x="529582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6918"/>
            <p:cNvSpPr/>
            <p:nvPr/>
          </p:nvSpPr>
          <p:spPr>
            <a:xfrm>
              <a:off x="5402414"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6919"/>
            <p:cNvSpPr/>
            <p:nvPr/>
          </p:nvSpPr>
          <p:spPr>
            <a:xfrm>
              <a:off x="55089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6920"/>
            <p:cNvSpPr/>
            <p:nvPr/>
          </p:nvSpPr>
          <p:spPr>
            <a:xfrm>
              <a:off x="5615584"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6921"/>
            <p:cNvSpPr/>
            <p:nvPr/>
          </p:nvSpPr>
          <p:spPr>
            <a:xfrm>
              <a:off x="5722162"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6922"/>
            <p:cNvSpPr/>
            <p:nvPr/>
          </p:nvSpPr>
          <p:spPr>
            <a:xfrm>
              <a:off x="582875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6923"/>
            <p:cNvSpPr/>
            <p:nvPr/>
          </p:nvSpPr>
          <p:spPr>
            <a:xfrm>
              <a:off x="593533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6924"/>
            <p:cNvSpPr/>
            <p:nvPr/>
          </p:nvSpPr>
          <p:spPr>
            <a:xfrm>
              <a:off x="604192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6925"/>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6926"/>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6927"/>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6928"/>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6929"/>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6930"/>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6931"/>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6932"/>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6933"/>
            <p:cNvSpPr/>
            <p:nvPr/>
          </p:nvSpPr>
          <p:spPr>
            <a:xfrm>
              <a:off x="6148501"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6934"/>
            <p:cNvSpPr/>
            <p:nvPr/>
          </p:nvSpPr>
          <p:spPr>
            <a:xfrm>
              <a:off x="62550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6935"/>
            <p:cNvSpPr/>
            <p:nvPr/>
          </p:nvSpPr>
          <p:spPr>
            <a:xfrm>
              <a:off x="6361671"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6936"/>
            <p:cNvSpPr/>
            <p:nvPr/>
          </p:nvSpPr>
          <p:spPr>
            <a:xfrm>
              <a:off x="646826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6937"/>
            <p:cNvSpPr/>
            <p:nvPr/>
          </p:nvSpPr>
          <p:spPr>
            <a:xfrm>
              <a:off x="657484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6938"/>
            <p:cNvSpPr/>
            <p:nvPr/>
          </p:nvSpPr>
          <p:spPr>
            <a:xfrm>
              <a:off x="6681419"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6939"/>
            <p:cNvSpPr/>
            <p:nvPr/>
          </p:nvSpPr>
          <p:spPr>
            <a:xfrm>
              <a:off x="678801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6940"/>
            <p:cNvSpPr/>
            <p:nvPr/>
          </p:nvSpPr>
          <p:spPr>
            <a:xfrm>
              <a:off x="689458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6941"/>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6942"/>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6943"/>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6944"/>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6945"/>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6946"/>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6947"/>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6948"/>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6949"/>
            <p:cNvSpPr/>
            <p:nvPr/>
          </p:nvSpPr>
          <p:spPr>
            <a:xfrm>
              <a:off x="6148501"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6950"/>
            <p:cNvSpPr/>
            <p:nvPr/>
          </p:nvSpPr>
          <p:spPr>
            <a:xfrm>
              <a:off x="62550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6951"/>
            <p:cNvSpPr/>
            <p:nvPr/>
          </p:nvSpPr>
          <p:spPr>
            <a:xfrm>
              <a:off x="6361671"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6952"/>
            <p:cNvSpPr/>
            <p:nvPr/>
          </p:nvSpPr>
          <p:spPr>
            <a:xfrm>
              <a:off x="646826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6953"/>
            <p:cNvSpPr/>
            <p:nvPr/>
          </p:nvSpPr>
          <p:spPr>
            <a:xfrm>
              <a:off x="657484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6954"/>
            <p:cNvSpPr/>
            <p:nvPr/>
          </p:nvSpPr>
          <p:spPr>
            <a:xfrm>
              <a:off x="6681419"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6955"/>
            <p:cNvSpPr/>
            <p:nvPr/>
          </p:nvSpPr>
          <p:spPr>
            <a:xfrm>
              <a:off x="678801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6956"/>
            <p:cNvSpPr/>
            <p:nvPr/>
          </p:nvSpPr>
          <p:spPr>
            <a:xfrm>
              <a:off x="689458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6957"/>
            <p:cNvSpPr/>
            <p:nvPr/>
          </p:nvSpPr>
          <p:spPr>
            <a:xfrm>
              <a:off x="6148501"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6958"/>
            <p:cNvSpPr/>
            <p:nvPr/>
          </p:nvSpPr>
          <p:spPr>
            <a:xfrm>
              <a:off x="62550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6959"/>
            <p:cNvSpPr/>
            <p:nvPr/>
          </p:nvSpPr>
          <p:spPr>
            <a:xfrm>
              <a:off x="6361671"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6960"/>
            <p:cNvSpPr/>
            <p:nvPr/>
          </p:nvSpPr>
          <p:spPr>
            <a:xfrm>
              <a:off x="646826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6961"/>
            <p:cNvSpPr/>
            <p:nvPr/>
          </p:nvSpPr>
          <p:spPr>
            <a:xfrm>
              <a:off x="657484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6962"/>
            <p:cNvSpPr/>
            <p:nvPr/>
          </p:nvSpPr>
          <p:spPr>
            <a:xfrm>
              <a:off x="6681419"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6963"/>
            <p:cNvSpPr/>
            <p:nvPr/>
          </p:nvSpPr>
          <p:spPr>
            <a:xfrm>
              <a:off x="678801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6964"/>
            <p:cNvSpPr/>
            <p:nvPr/>
          </p:nvSpPr>
          <p:spPr>
            <a:xfrm>
              <a:off x="689458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6965"/>
            <p:cNvSpPr/>
            <p:nvPr/>
          </p:nvSpPr>
          <p:spPr>
            <a:xfrm>
              <a:off x="6148501"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6966"/>
            <p:cNvSpPr/>
            <p:nvPr/>
          </p:nvSpPr>
          <p:spPr>
            <a:xfrm>
              <a:off x="62550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6967"/>
            <p:cNvSpPr/>
            <p:nvPr/>
          </p:nvSpPr>
          <p:spPr>
            <a:xfrm>
              <a:off x="6361671"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6968"/>
            <p:cNvSpPr/>
            <p:nvPr/>
          </p:nvSpPr>
          <p:spPr>
            <a:xfrm>
              <a:off x="646826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6969"/>
            <p:cNvSpPr/>
            <p:nvPr/>
          </p:nvSpPr>
          <p:spPr>
            <a:xfrm>
              <a:off x="657484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6970"/>
            <p:cNvSpPr/>
            <p:nvPr/>
          </p:nvSpPr>
          <p:spPr>
            <a:xfrm>
              <a:off x="6681419"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6971"/>
            <p:cNvSpPr/>
            <p:nvPr/>
          </p:nvSpPr>
          <p:spPr>
            <a:xfrm>
              <a:off x="678801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6972"/>
            <p:cNvSpPr/>
            <p:nvPr/>
          </p:nvSpPr>
          <p:spPr>
            <a:xfrm>
              <a:off x="689458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6973"/>
            <p:cNvSpPr/>
            <p:nvPr/>
          </p:nvSpPr>
          <p:spPr>
            <a:xfrm>
              <a:off x="6148501"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6974"/>
            <p:cNvSpPr/>
            <p:nvPr/>
          </p:nvSpPr>
          <p:spPr>
            <a:xfrm>
              <a:off x="62550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6975"/>
            <p:cNvSpPr/>
            <p:nvPr/>
          </p:nvSpPr>
          <p:spPr>
            <a:xfrm>
              <a:off x="6361671"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6976"/>
            <p:cNvSpPr/>
            <p:nvPr/>
          </p:nvSpPr>
          <p:spPr>
            <a:xfrm>
              <a:off x="646826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6977"/>
            <p:cNvSpPr/>
            <p:nvPr/>
          </p:nvSpPr>
          <p:spPr>
            <a:xfrm>
              <a:off x="657484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6978"/>
            <p:cNvSpPr/>
            <p:nvPr/>
          </p:nvSpPr>
          <p:spPr>
            <a:xfrm>
              <a:off x="6681419"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6979"/>
            <p:cNvSpPr/>
            <p:nvPr/>
          </p:nvSpPr>
          <p:spPr>
            <a:xfrm>
              <a:off x="678801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6980"/>
            <p:cNvSpPr/>
            <p:nvPr/>
          </p:nvSpPr>
          <p:spPr>
            <a:xfrm>
              <a:off x="689458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6981"/>
            <p:cNvSpPr/>
            <p:nvPr/>
          </p:nvSpPr>
          <p:spPr>
            <a:xfrm>
              <a:off x="6148501"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6982"/>
            <p:cNvSpPr/>
            <p:nvPr/>
          </p:nvSpPr>
          <p:spPr>
            <a:xfrm>
              <a:off x="62550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6983"/>
            <p:cNvSpPr/>
            <p:nvPr/>
          </p:nvSpPr>
          <p:spPr>
            <a:xfrm>
              <a:off x="6361671"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6984"/>
            <p:cNvSpPr/>
            <p:nvPr/>
          </p:nvSpPr>
          <p:spPr>
            <a:xfrm>
              <a:off x="646826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6985"/>
            <p:cNvSpPr/>
            <p:nvPr/>
          </p:nvSpPr>
          <p:spPr>
            <a:xfrm>
              <a:off x="657484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6986"/>
            <p:cNvSpPr/>
            <p:nvPr/>
          </p:nvSpPr>
          <p:spPr>
            <a:xfrm>
              <a:off x="6681419"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6987"/>
            <p:cNvSpPr/>
            <p:nvPr/>
          </p:nvSpPr>
          <p:spPr>
            <a:xfrm>
              <a:off x="678801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6988"/>
            <p:cNvSpPr/>
            <p:nvPr/>
          </p:nvSpPr>
          <p:spPr>
            <a:xfrm>
              <a:off x="689458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6989"/>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6990"/>
            <p:cNvSpPr/>
            <p:nvPr/>
          </p:nvSpPr>
          <p:spPr>
            <a:xfrm>
              <a:off x="7107770"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6991"/>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6992"/>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6993"/>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6994"/>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6995"/>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6996"/>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6997"/>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6998"/>
            <p:cNvSpPr/>
            <p:nvPr/>
          </p:nvSpPr>
          <p:spPr>
            <a:xfrm>
              <a:off x="7107770"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6999"/>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7000"/>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7001"/>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7002"/>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7003"/>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7004"/>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7005"/>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7006"/>
            <p:cNvSpPr/>
            <p:nvPr/>
          </p:nvSpPr>
          <p:spPr>
            <a:xfrm>
              <a:off x="7107770"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7007"/>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7008"/>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7009"/>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7010"/>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7011"/>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7012"/>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7013"/>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7014"/>
            <p:cNvSpPr/>
            <p:nvPr/>
          </p:nvSpPr>
          <p:spPr>
            <a:xfrm>
              <a:off x="7107770"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7015"/>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7016"/>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7017"/>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7018"/>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7019"/>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7020"/>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7021"/>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7022"/>
            <p:cNvSpPr/>
            <p:nvPr/>
          </p:nvSpPr>
          <p:spPr>
            <a:xfrm>
              <a:off x="7107770"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7023"/>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7024"/>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7025"/>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7026"/>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7027"/>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7028"/>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7029"/>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7030"/>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7031"/>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7032"/>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7033"/>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7034"/>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7035"/>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7036"/>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7037"/>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7038"/>
            <p:cNvSpPr/>
            <p:nvPr/>
          </p:nvSpPr>
          <p:spPr>
            <a:xfrm>
              <a:off x="7107770"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7039"/>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7040"/>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7041"/>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7042"/>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7043"/>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7044"/>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7045"/>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7046"/>
            <p:cNvSpPr/>
            <p:nvPr/>
          </p:nvSpPr>
          <p:spPr>
            <a:xfrm>
              <a:off x="7107770"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7047"/>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7048"/>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7049"/>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7050"/>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7051"/>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7052"/>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7053"/>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7054"/>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7055"/>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7056"/>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7057"/>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7058"/>
            <p:cNvSpPr/>
            <p:nvPr/>
          </p:nvSpPr>
          <p:spPr>
            <a:xfrm>
              <a:off x="762000" y="1676400"/>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7059"/>
            <p:cNvSpPr/>
            <p:nvPr/>
          </p:nvSpPr>
          <p:spPr>
            <a:xfrm>
              <a:off x="1491132" y="1894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7060"/>
            <p:cNvSpPr/>
            <p:nvPr/>
          </p:nvSpPr>
          <p:spPr>
            <a:xfrm>
              <a:off x="914400" y="1905000"/>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7061"/>
            <p:cNvSpPr/>
            <p:nvPr/>
          </p:nvSpPr>
          <p:spPr>
            <a:xfrm>
              <a:off x="914400" y="2667000"/>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7062"/>
            <p:cNvSpPr/>
            <p:nvPr/>
          </p:nvSpPr>
          <p:spPr>
            <a:xfrm>
              <a:off x="3810000" y="3962400"/>
              <a:ext cx="4114800" cy="2057400"/>
            </a:xfrm>
            <a:custGeom>
              <a:avLst/>
              <a:gdLst/>
              <a:ahLst/>
              <a:cxnLst/>
              <a:rect l="0" t="0" r="0" b="0"/>
              <a:pathLst>
                <a:path w="4114800" h="2057400">
                  <a:moveTo>
                    <a:pt x="0" y="0"/>
                  </a:moveTo>
                  <a:lnTo>
                    <a:pt x="4114800" y="0"/>
                  </a:lnTo>
                  <a:lnTo>
                    <a:pt x="4114800"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7063"/>
            <p:cNvSpPr/>
            <p:nvPr/>
          </p:nvSpPr>
          <p:spPr>
            <a:xfrm>
              <a:off x="5796432"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7064"/>
            <p:cNvSpPr/>
            <p:nvPr/>
          </p:nvSpPr>
          <p:spPr>
            <a:xfrm>
              <a:off x="444341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7065"/>
            <p:cNvSpPr/>
            <p:nvPr/>
          </p:nvSpPr>
          <p:spPr>
            <a:xfrm>
              <a:off x="4549978"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7066"/>
            <p:cNvSpPr/>
            <p:nvPr/>
          </p:nvSpPr>
          <p:spPr>
            <a:xfrm>
              <a:off x="465653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7067"/>
            <p:cNvSpPr/>
            <p:nvPr/>
          </p:nvSpPr>
          <p:spPr>
            <a:xfrm>
              <a:off x="4763096"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7068"/>
            <p:cNvSpPr/>
            <p:nvPr/>
          </p:nvSpPr>
          <p:spPr>
            <a:xfrm>
              <a:off x="486966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7069"/>
            <p:cNvSpPr/>
            <p:nvPr/>
          </p:nvSpPr>
          <p:spPr>
            <a:xfrm>
              <a:off x="4976215"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7070"/>
            <p:cNvSpPr/>
            <p:nvPr/>
          </p:nvSpPr>
          <p:spPr>
            <a:xfrm>
              <a:off x="508278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7071"/>
            <p:cNvSpPr/>
            <p:nvPr/>
          </p:nvSpPr>
          <p:spPr>
            <a:xfrm>
              <a:off x="5189334"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7072"/>
            <p:cNvSpPr/>
            <p:nvPr/>
          </p:nvSpPr>
          <p:spPr>
            <a:xfrm>
              <a:off x="444341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7073"/>
            <p:cNvSpPr/>
            <p:nvPr/>
          </p:nvSpPr>
          <p:spPr>
            <a:xfrm>
              <a:off x="4549978"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7074"/>
            <p:cNvSpPr/>
            <p:nvPr/>
          </p:nvSpPr>
          <p:spPr>
            <a:xfrm>
              <a:off x="465653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7075"/>
            <p:cNvSpPr/>
            <p:nvPr/>
          </p:nvSpPr>
          <p:spPr>
            <a:xfrm>
              <a:off x="4763096"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7076"/>
            <p:cNvSpPr/>
            <p:nvPr/>
          </p:nvSpPr>
          <p:spPr>
            <a:xfrm>
              <a:off x="486966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7077"/>
            <p:cNvSpPr/>
            <p:nvPr/>
          </p:nvSpPr>
          <p:spPr>
            <a:xfrm>
              <a:off x="4976215"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7078"/>
            <p:cNvSpPr/>
            <p:nvPr/>
          </p:nvSpPr>
          <p:spPr>
            <a:xfrm>
              <a:off x="508278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7079"/>
            <p:cNvSpPr/>
            <p:nvPr/>
          </p:nvSpPr>
          <p:spPr>
            <a:xfrm>
              <a:off x="5189334"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7080"/>
            <p:cNvSpPr/>
            <p:nvPr/>
          </p:nvSpPr>
          <p:spPr>
            <a:xfrm>
              <a:off x="444341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7081"/>
            <p:cNvSpPr/>
            <p:nvPr/>
          </p:nvSpPr>
          <p:spPr>
            <a:xfrm>
              <a:off x="4549978"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7082"/>
            <p:cNvSpPr/>
            <p:nvPr/>
          </p:nvSpPr>
          <p:spPr>
            <a:xfrm>
              <a:off x="465653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7083"/>
            <p:cNvSpPr/>
            <p:nvPr/>
          </p:nvSpPr>
          <p:spPr>
            <a:xfrm>
              <a:off x="4763096"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7084"/>
            <p:cNvSpPr/>
            <p:nvPr/>
          </p:nvSpPr>
          <p:spPr>
            <a:xfrm>
              <a:off x="486966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7085"/>
            <p:cNvSpPr/>
            <p:nvPr/>
          </p:nvSpPr>
          <p:spPr>
            <a:xfrm>
              <a:off x="4976215"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7086"/>
            <p:cNvSpPr/>
            <p:nvPr/>
          </p:nvSpPr>
          <p:spPr>
            <a:xfrm>
              <a:off x="508278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7087"/>
            <p:cNvSpPr/>
            <p:nvPr/>
          </p:nvSpPr>
          <p:spPr>
            <a:xfrm>
              <a:off x="5189334"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7088"/>
            <p:cNvSpPr/>
            <p:nvPr/>
          </p:nvSpPr>
          <p:spPr>
            <a:xfrm>
              <a:off x="444341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7089"/>
            <p:cNvSpPr/>
            <p:nvPr/>
          </p:nvSpPr>
          <p:spPr>
            <a:xfrm>
              <a:off x="4549978"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7090"/>
            <p:cNvSpPr/>
            <p:nvPr/>
          </p:nvSpPr>
          <p:spPr>
            <a:xfrm>
              <a:off x="465653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7091"/>
            <p:cNvSpPr/>
            <p:nvPr/>
          </p:nvSpPr>
          <p:spPr>
            <a:xfrm>
              <a:off x="4763096"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7092"/>
            <p:cNvSpPr/>
            <p:nvPr/>
          </p:nvSpPr>
          <p:spPr>
            <a:xfrm>
              <a:off x="486966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7093"/>
            <p:cNvSpPr/>
            <p:nvPr/>
          </p:nvSpPr>
          <p:spPr>
            <a:xfrm>
              <a:off x="4976215"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7094"/>
            <p:cNvSpPr/>
            <p:nvPr/>
          </p:nvSpPr>
          <p:spPr>
            <a:xfrm>
              <a:off x="508278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7095"/>
            <p:cNvSpPr/>
            <p:nvPr/>
          </p:nvSpPr>
          <p:spPr>
            <a:xfrm>
              <a:off x="5189334"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7096"/>
            <p:cNvSpPr/>
            <p:nvPr/>
          </p:nvSpPr>
          <p:spPr>
            <a:xfrm>
              <a:off x="444341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7097"/>
            <p:cNvSpPr/>
            <p:nvPr/>
          </p:nvSpPr>
          <p:spPr>
            <a:xfrm>
              <a:off x="4549978"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7098"/>
            <p:cNvSpPr/>
            <p:nvPr/>
          </p:nvSpPr>
          <p:spPr>
            <a:xfrm>
              <a:off x="465653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7099"/>
            <p:cNvSpPr/>
            <p:nvPr/>
          </p:nvSpPr>
          <p:spPr>
            <a:xfrm>
              <a:off x="4763096"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7100"/>
            <p:cNvSpPr/>
            <p:nvPr/>
          </p:nvSpPr>
          <p:spPr>
            <a:xfrm>
              <a:off x="486966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7101"/>
            <p:cNvSpPr/>
            <p:nvPr/>
          </p:nvSpPr>
          <p:spPr>
            <a:xfrm>
              <a:off x="4976215"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7102"/>
            <p:cNvSpPr/>
            <p:nvPr/>
          </p:nvSpPr>
          <p:spPr>
            <a:xfrm>
              <a:off x="508278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7103"/>
            <p:cNvSpPr/>
            <p:nvPr/>
          </p:nvSpPr>
          <p:spPr>
            <a:xfrm>
              <a:off x="5189334"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7104"/>
            <p:cNvSpPr/>
            <p:nvPr/>
          </p:nvSpPr>
          <p:spPr>
            <a:xfrm>
              <a:off x="444341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7105"/>
            <p:cNvSpPr/>
            <p:nvPr/>
          </p:nvSpPr>
          <p:spPr>
            <a:xfrm>
              <a:off x="4549978"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7106"/>
            <p:cNvSpPr/>
            <p:nvPr/>
          </p:nvSpPr>
          <p:spPr>
            <a:xfrm>
              <a:off x="465653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7107"/>
            <p:cNvSpPr/>
            <p:nvPr/>
          </p:nvSpPr>
          <p:spPr>
            <a:xfrm>
              <a:off x="4763096"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7108"/>
            <p:cNvSpPr/>
            <p:nvPr/>
          </p:nvSpPr>
          <p:spPr>
            <a:xfrm>
              <a:off x="486966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7109"/>
            <p:cNvSpPr/>
            <p:nvPr/>
          </p:nvSpPr>
          <p:spPr>
            <a:xfrm>
              <a:off x="4976215"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7110"/>
            <p:cNvSpPr/>
            <p:nvPr/>
          </p:nvSpPr>
          <p:spPr>
            <a:xfrm>
              <a:off x="508278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7111"/>
            <p:cNvSpPr/>
            <p:nvPr/>
          </p:nvSpPr>
          <p:spPr>
            <a:xfrm>
              <a:off x="5189334"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7112"/>
            <p:cNvSpPr/>
            <p:nvPr/>
          </p:nvSpPr>
          <p:spPr>
            <a:xfrm>
              <a:off x="444341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7113"/>
            <p:cNvSpPr/>
            <p:nvPr/>
          </p:nvSpPr>
          <p:spPr>
            <a:xfrm>
              <a:off x="4549978"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7114"/>
            <p:cNvSpPr/>
            <p:nvPr/>
          </p:nvSpPr>
          <p:spPr>
            <a:xfrm>
              <a:off x="465653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7115"/>
            <p:cNvSpPr/>
            <p:nvPr/>
          </p:nvSpPr>
          <p:spPr>
            <a:xfrm>
              <a:off x="4763096"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7116"/>
            <p:cNvSpPr/>
            <p:nvPr/>
          </p:nvSpPr>
          <p:spPr>
            <a:xfrm>
              <a:off x="486966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7117"/>
            <p:cNvSpPr/>
            <p:nvPr/>
          </p:nvSpPr>
          <p:spPr>
            <a:xfrm>
              <a:off x="4976215"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7118"/>
            <p:cNvSpPr/>
            <p:nvPr/>
          </p:nvSpPr>
          <p:spPr>
            <a:xfrm>
              <a:off x="508278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7119"/>
            <p:cNvSpPr/>
            <p:nvPr/>
          </p:nvSpPr>
          <p:spPr>
            <a:xfrm>
              <a:off x="5189334"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7120"/>
            <p:cNvSpPr/>
            <p:nvPr/>
          </p:nvSpPr>
          <p:spPr>
            <a:xfrm>
              <a:off x="444341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7121"/>
            <p:cNvSpPr/>
            <p:nvPr/>
          </p:nvSpPr>
          <p:spPr>
            <a:xfrm>
              <a:off x="4549978"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7122"/>
            <p:cNvSpPr/>
            <p:nvPr/>
          </p:nvSpPr>
          <p:spPr>
            <a:xfrm>
              <a:off x="465653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7123"/>
            <p:cNvSpPr/>
            <p:nvPr/>
          </p:nvSpPr>
          <p:spPr>
            <a:xfrm>
              <a:off x="4763096"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7124"/>
            <p:cNvSpPr/>
            <p:nvPr/>
          </p:nvSpPr>
          <p:spPr>
            <a:xfrm>
              <a:off x="486966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7125"/>
            <p:cNvSpPr/>
            <p:nvPr/>
          </p:nvSpPr>
          <p:spPr>
            <a:xfrm>
              <a:off x="4976215"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7126"/>
            <p:cNvSpPr/>
            <p:nvPr/>
          </p:nvSpPr>
          <p:spPr>
            <a:xfrm>
              <a:off x="508278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7127"/>
            <p:cNvSpPr/>
            <p:nvPr/>
          </p:nvSpPr>
          <p:spPr>
            <a:xfrm>
              <a:off x="5189334"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7128"/>
            <p:cNvSpPr/>
            <p:nvPr/>
          </p:nvSpPr>
          <p:spPr>
            <a:xfrm>
              <a:off x="5295900"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7129"/>
            <p:cNvSpPr/>
            <p:nvPr/>
          </p:nvSpPr>
          <p:spPr>
            <a:xfrm>
              <a:off x="5402465"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7130"/>
            <p:cNvSpPr/>
            <p:nvPr/>
          </p:nvSpPr>
          <p:spPr>
            <a:xfrm>
              <a:off x="550901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7131"/>
            <p:cNvSpPr/>
            <p:nvPr/>
          </p:nvSpPr>
          <p:spPr>
            <a:xfrm>
              <a:off x="561558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7132"/>
            <p:cNvSpPr/>
            <p:nvPr/>
          </p:nvSpPr>
          <p:spPr>
            <a:xfrm>
              <a:off x="572214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7133"/>
            <p:cNvSpPr/>
            <p:nvPr/>
          </p:nvSpPr>
          <p:spPr>
            <a:xfrm>
              <a:off x="5828703"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7134"/>
            <p:cNvSpPr/>
            <p:nvPr/>
          </p:nvSpPr>
          <p:spPr>
            <a:xfrm>
              <a:off x="593526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7135"/>
            <p:cNvSpPr/>
            <p:nvPr/>
          </p:nvSpPr>
          <p:spPr>
            <a:xfrm>
              <a:off x="6041821"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7136"/>
            <p:cNvSpPr/>
            <p:nvPr/>
          </p:nvSpPr>
          <p:spPr>
            <a:xfrm>
              <a:off x="5295900"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7137"/>
            <p:cNvSpPr/>
            <p:nvPr/>
          </p:nvSpPr>
          <p:spPr>
            <a:xfrm>
              <a:off x="5402465"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7138"/>
            <p:cNvSpPr/>
            <p:nvPr/>
          </p:nvSpPr>
          <p:spPr>
            <a:xfrm>
              <a:off x="550901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7139"/>
            <p:cNvSpPr/>
            <p:nvPr/>
          </p:nvSpPr>
          <p:spPr>
            <a:xfrm>
              <a:off x="561558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7140"/>
            <p:cNvSpPr/>
            <p:nvPr/>
          </p:nvSpPr>
          <p:spPr>
            <a:xfrm>
              <a:off x="572214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7141"/>
            <p:cNvSpPr/>
            <p:nvPr/>
          </p:nvSpPr>
          <p:spPr>
            <a:xfrm>
              <a:off x="5828703"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7142"/>
            <p:cNvSpPr/>
            <p:nvPr/>
          </p:nvSpPr>
          <p:spPr>
            <a:xfrm>
              <a:off x="593526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7143"/>
            <p:cNvSpPr/>
            <p:nvPr/>
          </p:nvSpPr>
          <p:spPr>
            <a:xfrm>
              <a:off x="6041821"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7144"/>
            <p:cNvSpPr/>
            <p:nvPr/>
          </p:nvSpPr>
          <p:spPr>
            <a:xfrm>
              <a:off x="5295900"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7145"/>
            <p:cNvSpPr/>
            <p:nvPr/>
          </p:nvSpPr>
          <p:spPr>
            <a:xfrm>
              <a:off x="5402465"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7146"/>
            <p:cNvSpPr/>
            <p:nvPr/>
          </p:nvSpPr>
          <p:spPr>
            <a:xfrm>
              <a:off x="550901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7147"/>
            <p:cNvSpPr/>
            <p:nvPr/>
          </p:nvSpPr>
          <p:spPr>
            <a:xfrm>
              <a:off x="561558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7148"/>
            <p:cNvSpPr/>
            <p:nvPr/>
          </p:nvSpPr>
          <p:spPr>
            <a:xfrm>
              <a:off x="572214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7149"/>
            <p:cNvSpPr/>
            <p:nvPr/>
          </p:nvSpPr>
          <p:spPr>
            <a:xfrm>
              <a:off x="5828703"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7150"/>
            <p:cNvSpPr/>
            <p:nvPr/>
          </p:nvSpPr>
          <p:spPr>
            <a:xfrm>
              <a:off x="593526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7151"/>
            <p:cNvSpPr/>
            <p:nvPr/>
          </p:nvSpPr>
          <p:spPr>
            <a:xfrm>
              <a:off x="6041821"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7152"/>
            <p:cNvSpPr/>
            <p:nvPr/>
          </p:nvSpPr>
          <p:spPr>
            <a:xfrm>
              <a:off x="5295900"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7153"/>
            <p:cNvSpPr/>
            <p:nvPr/>
          </p:nvSpPr>
          <p:spPr>
            <a:xfrm>
              <a:off x="5402465"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7154"/>
            <p:cNvSpPr/>
            <p:nvPr/>
          </p:nvSpPr>
          <p:spPr>
            <a:xfrm>
              <a:off x="550901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7155"/>
            <p:cNvSpPr/>
            <p:nvPr/>
          </p:nvSpPr>
          <p:spPr>
            <a:xfrm>
              <a:off x="561558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7156"/>
            <p:cNvSpPr/>
            <p:nvPr/>
          </p:nvSpPr>
          <p:spPr>
            <a:xfrm>
              <a:off x="572214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7157"/>
            <p:cNvSpPr/>
            <p:nvPr/>
          </p:nvSpPr>
          <p:spPr>
            <a:xfrm>
              <a:off x="5828703"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7158"/>
            <p:cNvSpPr/>
            <p:nvPr/>
          </p:nvSpPr>
          <p:spPr>
            <a:xfrm>
              <a:off x="593526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7159"/>
            <p:cNvSpPr/>
            <p:nvPr/>
          </p:nvSpPr>
          <p:spPr>
            <a:xfrm>
              <a:off x="6041821"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7160"/>
            <p:cNvSpPr/>
            <p:nvPr/>
          </p:nvSpPr>
          <p:spPr>
            <a:xfrm>
              <a:off x="5295900"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7161"/>
            <p:cNvSpPr/>
            <p:nvPr/>
          </p:nvSpPr>
          <p:spPr>
            <a:xfrm>
              <a:off x="5402465"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7162"/>
            <p:cNvSpPr/>
            <p:nvPr/>
          </p:nvSpPr>
          <p:spPr>
            <a:xfrm>
              <a:off x="550901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7163"/>
            <p:cNvSpPr/>
            <p:nvPr/>
          </p:nvSpPr>
          <p:spPr>
            <a:xfrm>
              <a:off x="561558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7164"/>
            <p:cNvSpPr/>
            <p:nvPr/>
          </p:nvSpPr>
          <p:spPr>
            <a:xfrm>
              <a:off x="572214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7165"/>
            <p:cNvSpPr/>
            <p:nvPr/>
          </p:nvSpPr>
          <p:spPr>
            <a:xfrm>
              <a:off x="5828703"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7166"/>
            <p:cNvSpPr/>
            <p:nvPr/>
          </p:nvSpPr>
          <p:spPr>
            <a:xfrm>
              <a:off x="593526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7167"/>
            <p:cNvSpPr/>
            <p:nvPr/>
          </p:nvSpPr>
          <p:spPr>
            <a:xfrm>
              <a:off x="6041821"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7168"/>
            <p:cNvSpPr/>
            <p:nvPr/>
          </p:nvSpPr>
          <p:spPr>
            <a:xfrm>
              <a:off x="5295900"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7169"/>
            <p:cNvSpPr/>
            <p:nvPr/>
          </p:nvSpPr>
          <p:spPr>
            <a:xfrm>
              <a:off x="5402465"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7170"/>
            <p:cNvSpPr/>
            <p:nvPr/>
          </p:nvSpPr>
          <p:spPr>
            <a:xfrm>
              <a:off x="550901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7171"/>
            <p:cNvSpPr/>
            <p:nvPr/>
          </p:nvSpPr>
          <p:spPr>
            <a:xfrm>
              <a:off x="5615584"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7172"/>
            <p:cNvSpPr/>
            <p:nvPr/>
          </p:nvSpPr>
          <p:spPr>
            <a:xfrm>
              <a:off x="5722149"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7173"/>
            <p:cNvSpPr/>
            <p:nvPr/>
          </p:nvSpPr>
          <p:spPr>
            <a:xfrm>
              <a:off x="5828703"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7174"/>
            <p:cNvSpPr/>
            <p:nvPr/>
          </p:nvSpPr>
          <p:spPr>
            <a:xfrm>
              <a:off x="593526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7175"/>
            <p:cNvSpPr/>
            <p:nvPr/>
          </p:nvSpPr>
          <p:spPr>
            <a:xfrm>
              <a:off x="6041821"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7176"/>
            <p:cNvSpPr/>
            <p:nvPr/>
          </p:nvSpPr>
          <p:spPr>
            <a:xfrm>
              <a:off x="52959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7177"/>
            <p:cNvSpPr/>
            <p:nvPr/>
          </p:nvSpPr>
          <p:spPr>
            <a:xfrm>
              <a:off x="54022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7178"/>
            <p:cNvSpPr/>
            <p:nvPr/>
          </p:nvSpPr>
          <p:spPr>
            <a:xfrm>
              <a:off x="55086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7179"/>
            <p:cNvSpPr/>
            <p:nvPr/>
          </p:nvSpPr>
          <p:spPr>
            <a:xfrm>
              <a:off x="5614987"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7180"/>
            <p:cNvSpPr/>
            <p:nvPr/>
          </p:nvSpPr>
          <p:spPr>
            <a:xfrm>
              <a:off x="5721350" y="5503863"/>
              <a:ext cx="107950" cy="220662"/>
            </a:xfrm>
            <a:custGeom>
              <a:avLst/>
              <a:gdLst/>
              <a:ahLst/>
              <a:cxnLst/>
              <a:rect l="0" t="0" r="0" b="0"/>
              <a:pathLst>
                <a:path w="107950" h="220662">
                  <a:moveTo>
                    <a:pt x="0" y="0"/>
                  </a:moveTo>
                  <a:lnTo>
                    <a:pt x="107950" y="0"/>
                  </a:lnTo>
                  <a:lnTo>
                    <a:pt x="107950"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7181"/>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7182"/>
            <p:cNvSpPr/>
            <p:nvPr/>
          </p:nvSpPr>
          <p:spPr>
            <a:xfrm>
              <a:off x="59356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7183"/>
            <p:cNvSpPr/>
            <p:nvPr/>
          </p:nvSpPr>
          <p:spPr>
            <a:xfrm>
              <a:off x="60420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7184"/>
            <p:cNvSpPr/>
            <p:nvPr/>
          </p:nvSpPr>
          <p:spPr>
            <a:xfrm>
              <a:off x="5295900"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7185"/>
            <p:cNvSpPr/>
            <p:nvPr/>
          </p:nvSpPr>
          <p:spPr>
            <a:xfrm>
              <a:off x="5402465"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7186"/>
            <p:cNvSpPr/>
            <p:nvPr/>
          </p:nvSpPr>
          <p:spPr>
            <a:xfrm>
              <a:off x="550901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7187"/>
            <p:cNvSpPr/>
            <p:nvPr/>
          </p:nvSpPr>
          <p:spPr>
            <a:xfrm>
              <a:off x="561558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7188"/>
            <p:cNvSpPr/>
            <p:nvPr/>
          </p:nvSpPr>
          <p:spPr>
            <a:xfrm>
              <a:off x="572214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7189"/>
            <p:cNvSpPr/>
            <p:nvPr/>
          </p:nvSpPr>
          <p:spPr>
            <a:xfrm>
              <a:off x="5828703"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7190"/>
            <p:cNvSpPr/>
            <p:nvPr/>
          </p:nvSpPr>
          <p:spPr>
            <a:xfrm>
              <a:off x="593526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7191"/>
            <p:cNvSpPr/>
            <p:nvPr/>
          </p:nvSpPr>
          <p:spPr>
            <a:xfrm>
              <a:off x="6041821"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7192"/>
            <p:cNvSpPr/>
            <p:nvPr/>
          </p:nvSpPr>
          <p:spPr>
            <a:xfrm>
              <a:off x="614838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7193"/>
            <p:cNvSpPr/>
            <p:nvPr/>
          </p:nvSpPr>
          <p:spPr>
            <a:xfrm>
              <a:off x="6254953"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7194"/>
            <p:cNvSpPr/>
            <p:nvPr/>
          </p:nvSpPr>
          <p:spPr>
            <a:xfrm>
              <a:off x="636150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7195"/>
            <p:cNvSpPr/>
            <p:nvPr/>
          </p:nvSpPr>
          <p:spPr>
            <a:xfrm>
              <a:off x="6468071"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7196"/>
            <p:cNvSpPr/>
            <p:nvPr/>
          </p:nvSpPr>
          <p:spPr>
            <a:xfrm>
              <a:off x="657463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7197"/>
            <p:cNvSpPr/>
            <p:nvPr/>
          </p:nvSpPr>
          <p:spPr>
            <a:xfrm>
              <a:off x="6681190"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7198"/>
            <p:cNvSpPr/>
            <p:nvPr/>
          </p:nvSpPr>
          <p:spPr>
            <a:xfrm>
              <a:off x="678775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7199"/>
            <p:cNvSpPr/>
            <p:nvPr/>
          </p:nvSpPr>
          <p:spPr>
            <a:xfrm>
              <a:off x="6894309"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7200"/>
            <p:cNvSpPr/>
            <p:nvPr/>
          </p:nvSpPr>
          <p:spPr>
            <a:xfrm>
              <a:off x="614838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7201"/>
            <p:cNvSpPr/>
            <p:nvPr/>
          </p:nvSpPr>
          <p:spPr>
            <a:xfrm>
              <a:off x="6254953"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7202"/>
            <p:cNvSpPr/>
            <p:nvPr/>
          </p:nvSpPr>
          <p:spPr>
            <a:xfrm>
              <a:off x="636150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7203"/>
            <p:cNvSpPr/>
            <p:nvPr/>
          </p:nvSpPr>
          <p:spPr>
            <a:xfrm>
              <a:off x="6468071"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7204"/>
            <p:cNvSpPr/>
            <p:nvPr/>
          </p:nvSpPr>
          <p:spPr>
            <a:xfrm>
              <a:off x="657463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7205"/>
            <p:cNvSpPr/>
            <p:nvPr/>
          </p:nvSpPr>
          <p:spPr>
            <a:xfrm>
              <a:off x="6681190"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7206"/>
            <p:cNvSpPr/>
            <p:nvPr/>
          </p:nvSpPr>
          <p:spPr>
            <a:xfrm>
              <a:off x="678775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7207"/>
            <p:cNvSpPr/>
            <p:nvPr/>
          </p:nvSpPr>
          <p:spPr>
            <a:xfrm>
              <a:off x="6894309"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7208"/>
            <p:cNvSpPr/>
            <p:nvPr/>
          </p:nvSpPr>
          <p:spPr>
            <a:xfrm>
              <a:off x="614838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7209"/>
            <p:cNvSpPr/>
            <p:nvPr/>
          </p:nvSpPr>
          <p:spPr>
            <a:xfrm>
              <a:off x="6254953"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7210"/>
            <p:cNvSpPr/>
            <p:nvPr/>
          </p:nvSpPr>
          <p:spPr>
            <a:xfrm>
              <a:off x="636150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7211"/>
            <p:cNvSpPr/>
            <p:nvPr/>
          </p:nvSpPr>
          <p:spPr>
            <a:xfrm>
              <a:off x="6468071"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7212"/>
            <p:cNvSpPr/>
            <p:nvPr/>
          </p:nvSpPr>
          <p:spPr>
            <a:xfrm>
              <a:off x="657463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7213"/>
            <p:cNvSpPr/>
            <p:nvPr/>
          </p:nvSpPr>
          <p:spPr>
            <a:xfrm>
              <a:off x="6681190"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7214"/>
            <p:cNvSpPr/>
            <p:nvPr/>
          </p:nvSpPr>
          <p:spPr>
            <a:xfrm>
              <a:off x="678775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7215"/>
            <p:cNvSpPr/>
            <p:nvPr/>
          </p:nvSpPr>
          <p:spPr>
            <a:xfrm>
              <a:off x="6894309"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7216"/>
            <p:cNvSpPr/>
            <p:nvPr/>
          </p:nvSpPr>
          <p:spPr>
            <a:xfrm>
              <a:off x="614838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7217"/>
            <p:cNvSpPr/>
            <p:nvPr/>
          </p:nvSpPr>
          <p:spPr>
            <a:xfrm>
              <a:off x="6254953"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7218"/>
            <p:cNvSpPr/>
            <p:nvPr/>
          </p:nvSpPr>
          <p:spPr>
            <a:xfrm>
              <a:off x="636150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7219"/>
            <p:cNvSpPr/>
            <p:nvPr/>
          </p:nvSpPr>
          <p:spPr>
            <a:xfrm>
              <a:off x="6468071"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7220"/>
            <p:cNvSpPr/>
            <p:nvPr/>
          </p:nvSpPr>
          <p:spPr>
            <a:xfrm>
              <a:off x="657463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7221"/>
            <p:cNvSpPr/>
            <p:nvPr/>
          </p:nvSpPr>
          <p:spPr>
            <a:xfrm>
              <a:off x="6681190"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7222"/>
            <p:cNvSpPr/>
            <p:nvPr/>
          </p:nvSpPr>
          <p:spPr>
            <a:xfrm>
              <a:off x="678775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7223"/>
            <p:cNvSpPr/>
            <p:nvPr/>
          </p:nvSpPr>
          <p:spPr>
            <a:xfrm>
              <a:off x="6894309"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7224"/>
            <p:cNvSpPr/>
            <p:nvPr/>
          </p:nvSpPr>
          <p:spPr>
            <a:xfrm>
              <a:off x="614838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7225"/>
            <p:cNvSpPr/>
            <p:nvPr/>
          </p:nvSpPr>
          <p:spPr>
            <a:xfrm>
              <a:off x="6254953"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7226"/>
            <p:cNvSpPr/>
            <p:nvPr/>
          </p:nvSpPr>
          <p:spPr>
            <a:xfrm>
              <a:off x="636150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7227"/>
            <p:cNvSpPr/>
            <p:nvPr/>
          </p:nvSpPr>
          <p:spPr>
            <a:xfrm>
              <a:off x="6468071"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7228"/>
            <p:cNvSpPr/>
            <p:nvPr/>
          </p:nvSpPr>
          <p:spPr>
            <a:xfrm>
              <a:off x="657463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7229"/>
            <p:cNvSpPr/>
            <p:nvPr/>
          </p:nvSpPr>
          <p:spPr>
            <a:xfrm>
              <a:off x="6681190"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7230"/>
            <p:cNvSpPr/>
            <p:nvPr/>
          </p:nvSpPr>
          <p:spPr>
            <a:xfrm>
              <a:off x="678775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7231"/>
            <p:cNvSpPr/>
            <p:nvPr/>
          </p:nvSpPr>
          <p:spPr>
            <a:xfrm>
              <a:off x="6894309"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7232"/>
            <p:cNvSpPr/>
            <p:nvPr/>
          </p:nvSpPr>
          <p:spPr>
            <a:xfrm>
              <a:off x="614838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7233"/>
            <p:cNvSpPr/>
            <p:nvPr/>
          </p:nvSpPr>
          <p:spPr>
            <a:xfrm>
              <a:off x="6254953"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7234"/>
            <p:cNvSpPr/>
            <p:nvPr/>
          </p:nvSpPr>
          <p:spPr>
            <a:xfrm>
              <a:off x="636150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7235"/>
            <p:cNvSpPr/>
            <p:nvPr/>
          </p:nvSpPr>
          <p:spPr>
            <a:xfrm>
              <a:off x="6468071"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7236"/>
            <p:cNvSpPr/>
            <p:nvPr/>
          </p:nvSpPr>
          <p:spPr>
            <a:xfrm>
              <a:off x="657463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7237"/>
            <p:cNvSpPr/>
            <p:nvPr/>
          </p:nvSpPr>
          <p:spPr>
            <a:xfrm>
              <a:off x="6681190"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7238"/>
            <p:cNvSpPr/>
            <p:nvPr/>
          </p:nvSpPr>
          <p:spPr>
            <a:xfrm>
              <a:off x="678775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7239"/>
            <p:cNvSpPr/>
            <p:nvPr/>
          </p:nvSpPr>
          <p:spPr>
            <a:xfrm>
              <a:off x="6894309"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7240"/>
            <p:cNvSpPr/>
            <p:nvPr/>
          </p:nvSpPr>
          <p:spPr>
            <a:xfrm>
              <a:off x="614838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7241"/>
            <p:cNvSpPr/>
            <p:nvPr/>
          </p:nvSpPr>
          <p:spPr>
            <a:xfrm>
              <a:off x="6254953"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7242"/>
            <p:cNvSpPr/>
            <p:nvPr/>
          </p:nvSpPr>
          <p:spPr>
            <a:xfrm>
              <a:off x="636150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7243"/>
            <p:cNvSpPr/>
            <p:nvPr/>
          </p:nvSpPr>
          <p:spPr>
            <a:xfrm>
              <a:off x="6468071"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7244"/>
            <p:cNvSpPr/>
            <p:nvPr/>
          </p:nvSpPr>
          <p:spPr>
            <a:xfrm>
              <a:off x="657463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7245"/>
            <p:cNvSpPr/>
            <p:nvPr/>
          </p:nvSpPr>
          <p:spPr>
            <a:xfrm>
              <a:off x="6681190"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7246"/>
            <p:cNvSpPr/>
            <p:nvPr/>
          </p:nvSpPr>
          <p:spPr>
            <a:xfrm>
              <a:off x="678775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7247"/>
            <p:cNvSpPr/>
            <p:nvPr/>
          </p:nvSpPr>
          <p:spPr>
            <a:xfrm>
              <a:off x="6894309"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7248"/>
            <p:cNvSpPr/>
            <p:nvPr/>
          </p:nvSpPr>
          <p:spPr>
            <a:xfrm>
              <a:off x="614838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7249"/>
            <p:cNvSpPr/>
            <p:nvPr/>
          </p:nvSpPr>
          <p:spPr>
            <a:xfrm>
              <a:off x="6254953"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7250"/>
            <p:cNvSpPr/>
            <p:nvPr/>
          </p:nvSpPr>
          <p:spPr>
            <a:xfrm>
              <a:off x="636150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7251"/>
            <p:cNvSpPr/>
            <p:nvPr/>
          </p:nvSpPr>
          <p:spPr>
            <a:xfrm>
              <a:off x="6468071"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7252"/>
            <p:cNvSpPr/>
            <p:nvPr/>
          </p:nvSpPr>
          <p:spPr>
            <a:xfrm>
              <a:off x="657463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7253"/>
            <p:cNvSpPr/>
            <p:nvPr/>
          </p:nvSpPr>
          <p:spPr>
            <a:xfrm>
              <a:off x="6681190"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7254"/>
            <p:cNvSpPr/>
            <p:nvPr/>
          </p:nvSpPr>
          <p:spPr>
            <a:xfrm>
              <a:off x="678775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7255"/>
            <p:cNvSpPr/>
            <p:nvPr/>
          </p:nvSpPr>
          <p:spPr>
            <a:xfrm>
              <a:off x="6894309"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7256"/>
            <p:cNvSpPr/>
            <p:nvPr/>
          </p:nvSpPr>
          <p:spPr>
            <a:xfrm>
              <a:off x="7000875"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7257"/>
            <p:cNvSpPr/>
            <p:nvPr/>
          </p:nvSpPr>
          <p:spPr>
            <a:xfrm>
              <a:off x="7107440"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7258"/>
            <p:cNvSpPr/>
            <p:nvPr/>
          </p:nvSpPr>
          <p:spPr>
            <a:xfrm>
              <a:off x="721399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7259"/>
            <p:cNvSpPr/>
            <p:nvPr/>
          </p:nvSpPr>
          <p:spPr>
            <a:xfrm>
              <a:off x="732055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7260"/>
            <p:cNvSpPr/>
            <p:nvPr/>
          </p:nvSpPr>
          <p:spPr>
            <a:xfrm>
              <a:off x="742712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7261"/>
            <p:cNvSpPr/>
            <p:nvPr/>
          </p:nvSpPr>
          <p:spPr>
            <a:xfrm>
              <a:off x="7533678"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7262"/>
            <p:cNvSpPr/>
            <p:nvPr/>
          </p:nvSpPr>
          <p:spPr>
            <a:xfrm>
              <a:off x="764024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7263"/>
            <p:cNvSpPr/>
            <p:nvPr/>
          </p:nvSpPr>
          <p:spPr>
            <a:xfrm>
              <a:off x="7746796"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7264"/>
            <p:cNvSpPr/>
            <p:nvPr/>
          </p:nvSpPr>
          <p:spPr>
            <a:xfrm>
              <a:off x="7000875"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7265"/>
            <p:cNvSpPr/>
            <p:nvPr/>
          </p:nvSpPr>
          <p:spPr>
            <a:xfrm>
              <a:off x="7107440"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7266"/>
            <p:cNvSpPr/>
            <p:nvPr/>
          </p:nvSpPr>
          <p:spPr>
            <a:xfrm>
              <a:off x="721399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7267"/>
            <p:cNvSpPr/>
            <p:nvPr/>
          </p:nvSpPr>
          <p:spPr>
            <a:xfrm>
              <a:off x="732055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7268"/>
            <p:cNvSpPr/>
            <p:nvPr/>
          </p:nvSpPr>
          <p:spPr>
            <a:xfrm>
              <a:off x="742712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7269"/>
            <p:cNvSpPr/>
            <p:nvPr/>
          </p:nvSpPr>
          <p:spPr>
            <a:xfrm>
              <a:off x="7533678"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7270"/>
            <p:cNvSpPr/>
            <p:nvPr/>
          </p:nvSpPr>
          <p:spPr>
            <a:xfrm>
              <a:off x="764024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7271"/>
            <p:cNvSpPr/>
            <p:nvPr/>
          </p:nvSpPr>
          <p:spPr>
            <a:xfrm>
              <a:off x="7746796"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7272"/>
            <p:cNvSpPr/>
            <p:nvPr/>
          </p:nvSpPr>
          <p:spPr>
            <a:xfrm>
              <a:off x="7000875"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7273"/>
            <p:cNvSpPr/>
            <p:nvPr/>
          </p:nvSpPr>
          <p:spPr>
            <a:xfrm>
              <a:off x="7107440"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7274"/>
            <p:cNvSpPr/>
            <p:nvPr/>
          </p:nvSpPr>
          <p:spPr>
            <a:xfrm>
              <a:off x="721399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7275"/>
            <p:cNvSpPr/>
            <p:nvPr/>
          </p:nvSpPr>
          <p:spPr>
            <a:xfrm>
              <a:off x="732055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7276"/>
            <p:cNvSpPr/>
            <p:nvPr/>
          </p:nvSpPr>
          <p:spPr>
            <a:xfrm>
              <a:off x="742712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7277"/>
            <p:cNvSpPr/>
            <p:nvPr/>
          </p:nvSpPr>
          <p:spPr>
            <a:xfrm>
              <a:off x="7533678"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7278"/>
            <p:cNvSpPr/>
            <p:nvPr/>
          </p:nvSpPr>
          <p:spPr>
            <a:xfrm>
              <a:off x="764024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7279"/>
            <p:cNvSpPr/>
            <p:nvPr/>
          </p:nvSpPr>
          <p:spPr>
            <a:xfrm>
              <a:off x="7746796"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7280"/>
            <p:cNvSpPr/>
            <p:nvPr/>
          </p:nvSpPr>
          <p:spPr>
            <a:xfrm>
              <a:off x="7000875"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7281"/>
            <p:cNvSpPr/>
            <p:nvPr/>
          </p:nvSpPr>
          <p:spPr>
            <a:xfrm>
              <a:off x="7107440"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7282"/>
            <p:cNvSpPr/>
            <p:nvPr/>
          </p:nvSpPr>
          <p:spPr>
            <a:xfrm>
              <a:off x="721399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7283"/>
            <p:cNvSpPr/>
            <p:nvPr/>
          </p:nvSpPr>
          <p:spPr>
            <a:xfrm>
              <a:off x="732055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7284"/>
            <p:cNvSpPr/>
            <p:nvPr/>
          </p:nvSpPr>
          <p:spPr>
            <a:xfrm>
              <a:off x="742712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7285"/>
            <p:cNvSpPr/>
            <p:nvPr/>
          </p:nvSpPr>
          <p:spPr>
            <a:xfrm>
              <a:off x="7533678"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7286"/>
            <p:cNvSpPr/>
            <p:nvPr/>
          </p:nvSpPr>
          <p:spPr>
            <a:xfrm>
              <a:off x="764024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7287"/>
            <p:cNvSpPr/>
            <p:nvPr/>
          </p:nvSpPr>
          <p:spPr>
            <a:xfrm>
              <a:off x="7746796"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7288"/>
            <p:cNvSpPr/>
            <p:nvPr/>
          </p:nvSpPr>
          <p:spPr>
            <a:xfrm>
              <a:off x="7000875"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7289"/>
            <p:cNvSpPr/>
            <p:nvPr/>
          </p:nvSpPr>
          <p:spPr>
            <a:xfrm>
              <a:off x="7107440"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7290"/>
            <p:cNvSpPr/>
            <p:nvPr/>
          </p:nvSpPr>
          <p:spPr>
            <a:xfrm>
              <a:off x="721399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7291"/>
            <p:cNvSpPr/>
            <p:nvPr/>
          </p:nvSpPr>
          <p:spPr>
            <a:xfrm>
              <a:off x="732055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7292"/>
            <p:cNvSpPr/>
            <p:nvPr/>
          </p:nvSpPr>
          <p:spPr>
            <a:xfrm>
              <a:off x="742712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7293"/>
            <p:cNvSpPr/>
            <p:nvPr/>
          </p:nvSpPr>
          <p:spPr>
            <a:xfrm>
              <a:off x="7533678"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7294"/>
            <p:cNvSpPr/>
            <p:nvPr/>
          </p:nvSpPr>
          <p:spPr>
            <a:xfrm>
              <a:off x="764024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7295"/>
            <p:cNvSpPr/>
            <p:nvPr/>
          </p:nvSpPr>
          <p:spPr>
            <a:xfrm>
              <a:off x="7746796"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7296"/>
            <p:cNvSpPr/>
            <p:nvPr/>
          </p:nvSpPr>
          <p:spPr>
            <a:xfrm>
              <a:off x="70008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7297"/>
            <p:cNvSpPr/>
            <p:nvPr/>
          </p:nvSpPr>
          <p:spPr>
            <a:xfrm>
              <a:off x="71072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7298"/>
            <p:cNvSpPr/>
            <p:nvPr/>
          </p:nvSpPr>
          <p:spPr>
            <a:xfrm>
              <a:off x="7213600" y="5284788"/>
              <a:ext cx="107950" cy="219075"/>
            </a:xfrm>
            <a:custGeom>
              <a:avLst/>
              <a:gdLst/>
              <a:ahLst/>
              <a:cxnLst/>
              <a:rect l="0" t="0" r="0" b="0"/>
              <a:pathLst>
                <a:path w="107950" h="219075">
                  <a:moveTo>
                    <a:pt x="0" y="0"/>
                  </a:moveTo>
                  <a:lnTo>
                    <a:pt x="107950" y="0"/>
                  </a:lnTo>
                  <a:lnTo>
                    <a:pt x="107950"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7299"/>
            <p:cNvSpPr/>
            <p:nvPr/>
          </p:nvSpPr>
          <p:spPr>
            <a:xfrm>
              <a:off x="732155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7300"/>
            <p:cNvSpPr/>
            <p:nvPr/>
          </p:nvSpPr>
          <p:spPr>
            <a:xfrm>
              <a:off x="7427912"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7301"/>
            <p:cNvSpPr/>
            <p:nvPr/>
          </p:nvSpPr>
          <p:spPr>
            <a:xfrm>
              <a:off x="75342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7302"/>
            <p:cNvSpPr/>
            <p:nvPr/>
          </p:nvSpPr>
          <p:spPr>
            <a:xfrm>
              <a:off x="76406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000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7303"/>
            <p:cNvSpPr/>
            <p:nvPr/>
          </p:nvSpPr>
          <p:spPr>
            <a:xfrm>
              <a:off x="774700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7304"/>
            <p:cNvSpPr/>
            <p:nvPr/>
          </p:nvSpPr>
          <p:spPr>
            <a:xfrm>
              <a:off x="7000875"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7305"/>
            <p:cNvSpPr/>
            <p:nvPr/>
          </p:nvSpPr>
          <p:spPr>
            <a:xfrm>
              <a:off x="7107440"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7306"/>
            <p:cNvSpPr/>
            <p:nvPr/>
          </p:nvSpPr>
          <p:spPr>
            <a:xfrm>
              <a:off x="721399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7307"/>
            <p:cNvSpPr/>
            <p:nvPr/>
          </p:nvSpPr>
          <p:spPr>
            <a:xfrm>
              <a:off x="7320559"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7308"/>
            <p:cNvSpPr/>
            <p:nvPr/>
          </p:nvSpPr>
          <p:spPr>
            <a:xfrm>
              <a:off x="7427124"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7309"/>
            <p:cNvSpPr/>
            <p:nvPr/>
          </p:nvSpPr>
          <p:spPr>
            <a:xfrm>
              <a:off x="7533678"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7310"/>
            <p:cNvSpPr/>
            <p:nvPr/>
          </p:nvSpPr>
          <p:spPr>
            <a:xfrm>
              <a:off x="764024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7311"/>
            <p:cNvSpPr/>
            <p:nvPr/>
          </p:nvSpPr>
          <p:spPr>
            <a:xfrm>
              <a:off x="7746796"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7312"/>
            <p:cNvSpPr/>
            <p:nvPr/>
          </p:nvSpPr>
          <p:spPr>
            <a:xfrm>
              <a:off x="7000875"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7313"/>
            <p:cNvSpPr/>
            <p:nvPr/>
          </p:nvSpPr>
          <p:spPr>
            <a:xfrm>
              <a:off x="7107440"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7314"/>
            <p:cNvSpPr/>
            <p:nvPr/>
          </p:nvSpPr>
          <p:spPr>
            <a:xfrm>
              <a:off x="721399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7315"/>
            <p:cNvSpPr/>
            <p:nvPr/>
          </p:nvSpPr>
          <p:spPr>
            <a:xfrm>
              <a:off x="732055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7316"/>
            <p:cNvSpPr/>
            <p:nvPr/>
          </p:nvSpPr>
          <p:spPr>
            <a:xfrm>
              <a:off x="742712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7317"/>
            <p:cNvSpPr/>
            <p:nvPr/>
          </p:nvSpPr>
          <p:spPr>
            <a:xfrm>
              <a:off x="7533678"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7318"/>
            <p:cNvSpPr/>
            <p:nvPr/>
          </p:nvSpPr>
          <p:spPr>
            <a:xfrm>
              <a:off x="764024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7319"/>
            <p:cNvSpPr/>
            <p:nvPr/>
          </p:nvSpPr>
          <p:spPr>
            <a:xfrm>
              <a:off x="7746796"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7320"/>
            <p:cNvSpPr/>
            <p:nvPr/>
          </p:nvSpPr>
          <p:spPr>
            <a:xfrm>
              <a:off x="5295900"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7321"/>
            <p:cNvSpPr/>
            <p:nvPr/>
          </p:nvSpPr>
          <p:spPr>
            <a:xfrm>
              <a:off x="4443412"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7322"/>
            <p:cNvSpPr/>
            <p:nvPr/>
          </p:nvSpPr>
          <p:spPr>
            <a:xfrm>
              <a:off x="7000875"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7323"/>
            <p:cNvSpPr/>
            <p:nvPr/>
          </p:nvSpPr>
          <p:spPr>
            <a:xfrm>
              <a:off x="6148388"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7324"/>
            <p:cNvSpPr/>
            <p:nvPr/>
          </p:nvSpPr>
          <p:spPr>
            <a:xfrm>
              <a:off x="7853364"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7325"/>
            <p:cNvSpPr/>
            <p:nvPr/>
          </p:nvSpPr>
          <p:spPr>
            <a:xfrm>
              <a:off x="1217613" y="3029967"/>
              <a:ext cx="3022" cy="1086421"/>
            </a:xfrm>
            <a:custGeom>
              <a:avLst/>
              <a:gdLst/>
              <a:ahLst/>
              <a:cxnLst/>
              <a:rect l="0" t="0" r="0" b="0"/>
              <a:pathLst>
                <a:path w="3022" h="1086421">
                  <a:moveTo>
                    <a:pt x="0" y="1086421"/>
                  </a:moveTo>
                  <a:lnTo>
                    <a:pt x="3022" y="0"/>
                  </a:lnTo>
                </a:path>
              </a:pathLst>
            </a:custGeom>
            <a:noFill/>
            <a:ln w="5715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8" name="Freeform 17326"/>
            <p:cNvSpPr/>
            <p:nvPr/>
          </p:nvSpPr>
          <p:spPr>
            <a:xfrm>
              <a:off x="1120132" y="3029963"/>
              <a:ext cx="200025" cy="171728"/>
            </a:xfrm>
            <a:custGeom>
              <a:avLst/>
              <a:gdLst/>
              <a:ahLst/>
              <a:cxnLst/>
              <a:rect l="0" t="0" r="0" b="0"/>
              <a:pathLst>
                <a:path w="200025" h="171728">
                  <a:moveTo>
                    <a:pt x="0" y="171170"/>
                  </a:moveTo>
                  <a:lnTo>
                    <a:pt x="100495" y="0"/>
                  </a:lnTo>
                  <a:lnTo>
                    <a:pt x="200025" y="171728"/>
                  </a:lnTo>
                </a:path>
              </a:pathLst>
            </a:custGeom>
            <a:noFill/>
            <a:ln w="57150" cap="rnd" cmpd="sng">
              <a:solidFill>
                <a:srgbClr val="FF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39" name="Freeform 17327"/>
            <p:cNvSpPr/>
            <p:nvPr/>
          </p:nvSpPr>
          <p:spPr>
            <a:xfrm>
              <a:off x="4659312" y="1884363"/>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00B05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0" name="Freeform 17328"/>
            <p:cNvSpPr/>
            <p:nvPr/>
          </p:nvSpPr>
          <p:spPr>
            <a:xfrm>
              <a:off x="4527550" y="1725614"/>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00B05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1" name="Freeform 17329"/>
            <p:cNvSpPr/>
            <p:nvPr/>
          </p:nvSpPr>
          <p:spPr>
            <a:xfrm>
              <a:off x="4647400" y="202166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17330"/>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3" name="Freeform 17331"/>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4" name="Freeform 17332"/>
            <p:cNvSpPr/>
            <p:nvPr/>
          </p:nvSpPr>
          <p:spPr>
            <a:xfrm>
              <a:off x="2209800" y="2857500"/>
              <a:ext cx="989291" cy="706640"/>
            </a:xfrm>
            <a:custGeom>
              <a:avLst/>
              <a:gdLst/>
              <a:ahLst/>
              <a:cxnLst/>
              <a:rect l="0" t="0" r="0" b="0"/>
              <a:pathLst>
                <a:path w="989291" h="706640">
                  <a:moveTo>
                    <a:pt x="0" y="0"/>
                  </a:moveTo>
                  <a:lnTo>
                    <a:pt x="989291" y="70664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5" name="Freeform 17333"/>
            <p:cNvSpPr/>
            <p:nvPr/>
          </p:nvSpPr>
          <p:spPr>
            <a:xfrm>
              <a:off x="3150379" y="3506557"/>
              <a:ext cx="126224" cy="112941"/>
            </a:xfrm>
            <a:custGeom>
              <a:avLst/>
              <a:gdLst/>
              <a:ahLst/>
              <a:cxnLst/>
              <a:rect l="0" t="0" r="0" b="0"/>
              <a:pathLst>
                <a:path w="126224" h="112941">
                  <a:moveTo>
                    <a:pt x="66433" y="0"/>
                  </a:moveTo>
                  <a:lnTo>
                    <a:pt x="126224" y="112941"/>
                  </a:lnTo>
                  <a:lnTo>
                    <a:pt x="0" y="93002"/>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6" name="Freeform 17334"/>
            <p:cNvSpPr/>
            <p:nvPr/>
          </p:nvSpPr>
          <p:spPr>
            <a:xfrm>
              <a:off x="4762500" y="2047875"/>
              <a:ext cx="646112" cy="2681808"/>
            </a:xfrm>
            <a:custGeom>
              <a:avLst/>
              <a:gdLst/>
              <a:ahLst/>
              <a:cxnLst/>
              <a:rect l="0" t="0" r="0" b="0"/>
              <a:pathLst>
                <a:path w="646112" h="2681808">
                  <a:moveTo>
                    <a:pt x="0" y="0"/>
                  </a:moveTo>
                  <a:cubicBezTo>
                    <a:pt x="180975" y="294424"/>
                    <a:pt x="361950" y="588860"/>
                    <a:pt x="457200" y="919441"/>
                  </a:cubicBezTo>
                  <a:cubicBezTo>
                    <a:pt x="552450" y="1250035"/>
                    <a:pt x="646112" y="1685658"/>
                    <a:pt x="571500" y="1983524"/>
                  </a:cubicBezTo>
                  <a:cubicBezTo>
                    <a:pt x="499795" y="2269782"/>
                    <a:pt x="271957" y="2477325"/>
                    <a:pt x="38023" y="2681808"/>
                  </a:cubicBezTo>
                </a:path>
              </a:pathLst>
            </a:custGeom>
            <a:noFill/>
            <a:ln w="38100" cap="flat" cmpd="sng">
              <a:solidFill>
                <a:srgbClr val="00B05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7" name="Freeform 17335"/>
            <p:cNvSpPr/>
            <p:nvPr/>
          </p:nvSpPr>
          <p:spPr>
            <a:xfrm>
              <a:off x="4800441" y="4604355"/>
              <a:ext cx="129946" cy="125399"/>
            </a:xfrm>
            <a:custGeom>
              <a:avLst/>
              <a:gdLst/>
              <a:ahLst/>
              <a:cxnLst/>
              <a:rect l="0" t="0" r="0" b="0"/>
              <a:pathLst>
                <a:path w="129946" h="125399">
                  <a:moveTo>
                    <a:pt x="129946" y="100444"/>
                  </a:moveTo>
                  <a:lnTo>
                    <a:pt x="0" y="125399"/>
                  </a:lnTo>
                  <a:lnTo>
                    <a:pt x="42240" y="0"/>
                  </a:lnTo>
                </a:path>
              </a:pathLst>
            </a:custGeom>
            <a:noFill/>
            <a:ln w="38100" cap="rnd" cmpd="sng">
              <a:solidFill>
                <a:srgbClr val="00B05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48" name="Freeform 17336"/>
            <p:cNvSpPr/>
            <p:nvPr/>
          </p:nvSpPr>
          <p:spPr>
            <a:xfrm>
              <a:off x="5014467" y="226580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9" name="Freeform 17337"/>
            <p:cNvSpPr/>
            <p:nvPr/>
          </p:nvSpPr>
          <p:spPr>
            <a:xfrm>
              <a:off x="1531937" y="3106167"/>
              <a:ext cx="3060" cy="1589658"/>
            </a:xfrm>
            <a:custGeom>
              <a:avLst/>
              <a:gdLst/>
              <a:ahLst/>
              <a:cxnLst/>
              <a:rect l="0" t="0" r="0" b="0"/>
              <a:pathLst>
                <a:path w="3060" h="1589658">
                  <a:moveTo>
                    <a:pt x="0" y="1589658"/>
                  </a:moveTo>
                  <a:lnTo>
                    <a:pt x="3060" y="0"/>
                  </a:lnTo>
                </a:path>
              </a:pathLst>
            </a:custGeom>
            <a:noFill/>
            <a:ln w="5715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0" name="Freeform 17338"/>
            <p:cNvSpPr/>
            <p:nvPr/>
          </p:nvSpPr>
          <p:spPr>
            <a:xfrm>
              <a:off x="1434650" y="3106173"/>
              <a:ext cx="200025" cy="171639"/>
            </a:xfrm>
            <a:custGeom>
              <a:avLst/>
              <a:gdLst/>
              <a:ahLst/>
              <a:cxnLst/>
              <a:rect l="0" t="0" r="0" b="0"/>
              <a:pathLst>
                <a:path w="200025" h="171639">
                  <a:moveTo>
                    <a:pt x="0" y="171246"/>
                  </a:moveTo>
                  <a:lnTo>
                    <a:pt x="100355" y="0"/>
                  </a:lnTo>
                  <a:lnTo>
                    <a:pt x="200025" y="171639"/>
                  </a:lnTo>
                </a:path>
              </a:pathLst>
            </a:custGeom>
            <a:noFill/>
            <a:ln w="57150" cap="rnd" cmpd="sng">
              <a:solidFill>
                <a:srgbClr val="0070C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1" name="Freeform 17339"/>
            <p:cNvSpPr/>
            <p:nvPr/>
          </p:nvSpPr>
          <p:spPr>
            <a:xfrm>
              <a:off x="1884363" y="3182367"/>
              <a:ext cx="3086" cy="2075433"/>
            </a:xfrm>
            <a:custGeom>
              <a:avLst/>
              <a:gdLst/>
              <a:ahLst/>
              <a:cxnLst/>
              <a:rect l="0" t="0" r="0" b="0"/>
              <a:pathLst>
                <a:path w="3086" h="2075433">
                  <a:moveTo>
                    <a:pt x="0" y="2075433"/>
                  </a:moveTo>
                  <a:lnTo>
                    <a:pt x="3086" y="0"/>
                  </a:lnTo>
                </a:path>
              </a:pathLst>
            </a:custGeom>
            <a:noFill/>
            <a:ln w="57150" cap="flat" cmpd="sng">
              <a:solidFill>
                <a:srgbClr val="00B05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2" name="Freeform 17340"/>
            <p:cNvSpPr/>
            <p:nvPr/>
          </p:nvSpPr>
          <p:spPr>
            <a:xfrm>
              <a:off x="1787175" y="3182365"/>
              <a:ext cx="200025" cy="171601"/>
            </a:xfrm>
            <a:custGeom>
              <a:avLst/>
              <a:gdLst/>
              <a:ahLst/>
              <a:cxnLst/>
              <a:rect l="0" t="0" r="0" b="0"/>
              <a:pathLst>
                <a:path w="200025" h="171601">
                  <a:moveTo>
                    <a:pt x="0" y="171297"/>
                  </a:moveTo>
                  <a:lnTo>
                    <a:pt x="100279" y="0"/>
                  </a:lnTo>
                  <a:lnTo>
                    <a:pt x="200025" y="171601"/>
                  </a:lnTo>
                </a:path>
              </a:pathLst>
            </a:custGeom>
            <a:noFill/>
            <a:ln w="57150" cap="rnd" cmpd="sng">
              <a:solidFill>
                <a:srgbClr val="00B05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3" name="Freeform 17341"/>
            <p:cNvSpPr/>
            <p:nvPr/>
          </p:nvSpPr>
          <p:spPr>
            <a:xfrm>
              <a:off x="1885950" y="1937576"/>
              <a:ext cx="2732925" cy="1167574"/>
            </a:xfrm>
            <a:custGeom>
              <a:avLst/>
              <a:gdLst/>
              <a:ahLst/>
              <a:cxnLst/>
              <a:rect l="0" t="0" r="0" b="0"/>
              <a:pathLst>
                <a:path w="2732925" h="1167574">
                  <a:moveTo>
                    <a:pt x="0" y="1167574"/>
                  </a:moveTo>
                  <a:cubicBezTo>
                    <a:pt x="307174" y="772287"/>
                    <a:pt x="614362" y="376999"/>
                    <a:pt x="1076325" y="186499"/>
                  </a:cubicBezTo>
                  <a:cubicBezTo>
                    <a:pt x="1528584" y="0"/>
                    <a:pt x="2129193" y="9779"/>
                    <a:pt x="2732925" y="23673"/>
                  </a:cubicBezTo>
                </a:path>
              </a:pathLst>
            </a:custGeom>
            <a:noFill/>
            <a:ln w="38100" cap="flat" cmpd="sng">
              <a:solidFill>
                <a:srgbClr val="00B05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4" name="Freeform 17342"/>
            <p:cNvSpPr/>
            <p:nvPr/>
          </p:nvSpPr>
          <p:spPr>
            <a:xfrm>
              <a:off x="4504204" y="1891973"/>
              <a:ext cx="115811" cy="133311"/>
            </a:xfrm>
            <a:custGeom>
              <a:avLst/>
              <a:gdLst/>
              <a:ahLst/>
              <a:cxnLst/>
              <a:rect l="0" t="0" r="0" b="0"/>
              <a:pathLst>
                <a:path w="115811" h="133311">
                  <a:moveTo>
                    <a:pt x="3086" y="0"/>
                  </a:moveTo>
                  <a:lnTo>
                    <a:pt x="115811" y="69303"/>
                  </a:lnTo>
                  <a:lnTo>
                    <a:pt x="0" y="133311"/>
                  </a:lnTo>
                </a:path>
              </a:pathLst>
            </a:custGeom>
            <a:noFill/>
            <a:ln w="38100" cap="rnd" cmpd="sng">
              <a:solidFill>
                <a:srgbClr val="00B05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5" name="Freeform 17343"/>
            <p:cNvSpPr/>
            <p:nvPr/>
          </p:nvSpPr>
          <p:spPr>
            <a:xfrm>
              <a:off x="3200298" y="215150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6" name="Freeform 17344"/>
            <p:cNvSpPr/>
            <p:nvPr/>
          </p:nvSpPr>
          <p:spPr>
            <a:xfrm>
              <a:off x="4527550" y="4459288"/>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00B05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7" name="Freeform 17345"/>
            <p:cNvSpPr/>
            <p:nvPr/>
          </p:nvSpPr>
          <p:spPr>
            <a:xfrm>
              <a:off x="4647400" y="475533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8" name="Freeform 17346"/>
            <p:cNvSpPr/>
            <p:nvPr/>
          </p:nvSpPr>
          <p:spPr>
            <a:xfrm>
              <a:off x="4514850" y="4486275"/>
              <a:ext cx="390525" cy="533400"/>
            </a:xfrm>
            <a:custGeom>
              <a:avLst/>
              <a:gdLst/>
              <a:ahLst/>
              <a:cxnLst/>
              <a:rect l="0" t="0" r="0" b="0"/>
              <a:pathLst>
                <a:path w="390525" h="533400">
                  <a:moveTo>
                    <a:pt x="390525" y="0"/>
                  </a:moveTo>
                  <a:lnTo>
                    <a:pt x="0" y="533400"/>
                  </a:lnTo>
                </a:path>
              </a:pathLst>
            </a:custGeom>
            <a:noFill/>
            <a:ln w="38100" cap="flat" cmpd="sng">
              <a:solidFill>
                <a:srgbClr val="FF0000">
                  <a:alpha val="70196"/>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9" name="Freeform 17347"/>
            <p:cNvSpPr/>
            <p:nvPr/>
          </p:nvSpPr>
          <p:spPr>
            <a:xfrm>
              <a:off x="4533900" y="4486277"/>
              <a:ext cx="390525" cy="533400"/>
            </a:xfrm>
            <a:custGeom>
              <a:avLst/>
              <a:gdLst/>
              <a:ahLst/>
              <a:cxnLst/>
              <a:rect l="0" t="0" r="0" b="0"/>
              <a:pathLst>
                <a:path w="390525" h="533400">
                  <a:moveTo>
                    <a:pt x="0" y="0"/>
                  </a:moveTo>
                  <a:lnTo>
                    <a:pt x="390525" y="533400"/>
                  </a:lnTo>
                </a:path>
              </a:pathLst>
            </a:custGeom>
            <a:noFill/>
            <a:ln w="38100" cap="flat" cmpd="sng">
              <a:solidFill>
                <a:srgbClr val="FF0000">
                  <a:alpha val="70196"/>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60" name="Freeform 17348"/>
            <p:cNvSpPr/>
            <p:nvPr/>
          </p:nvSpPr>
          <p:spPr>
            <a:xfrm>
              <a:off x="3028950" y="4745025"/>
              <a:ext cx="1495805" cy="931875"/>
            </a:xfrm>
            <a:custGeom>
              <a:avLst/>
              <a:gdLst/>
              <a:ahLst/>
              <a:cxnLst/>
              <a:rect l="0" t="0" r="0" b="0"/>
              <a:pathLst>
                <a:path w="1495805" h="931875">
                  <a:moveTo>
                    <a:pt x="0" y="931875"/>
                  </a:moveTo>
                  <a:cubicBezTo>
                    <a:pt x="19837" y="677075"/>
                    <a:pt x="39687" y="422288"/>
                    <a:pt x="304800" y="265125"/>
                  </a:cubicBezTo>
                  <a:cubicBezTo>
                    <a:pt x="553478" y="117704"/>
                    <a:pt x="1017955" y="56185"/>
                    <a:pt x="1495805" y="0"/>
                  </a:cubicBezTo>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61" name="Freeform 17349"/>
            <p:cNvSpPr/>
            <p:nvPr/>
          </p:nvSpPr>
          <p:spPr>
            <a:xfrm>
              <a:off x="4499462" y="4690434"/>
              <a:ext cx="120167" cy="113525"/>
            </a:xfrm>
            <a:custGeom>
              <a:avLst/>
              <a:gdLst/>
              <a:ahLst/>
              <a:cxnLst/>
              <a:rect l="0" t="0" r="0" b="0"/>
              <a:pathLst>
                <a:path w="120167" h="113525">
                  <a:moveTo>
                    <a:pt x="0" y="0"/>
                  </a:moveTo>
                  <a:lnTo>
                    <a:pt x="120167" y="43484"/>
                  </a:lnTo>
                  <a:lnTo>
                    <a:pt x="13271" y="113525"/>
                  </a:lnTo>
                  <a:close/>
                </a:path>
              </a:pathLst>
            </a:custGeom>
            <a:solidFill>
              <a:srgbClr val="FF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62" name="Freeform 17350"/>
            <p:cNvSpPr/>
            <p:nvPr/>
          </p:nvSpPr>
          <p:spPr>
            <a:xfrm>
              <a:off x="3753510" y="495185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17354"/>
            <p:cNvSpPr/>
            <p:nvPr/>
          </p:nvSpPr>
          <p:spPr>
            <a:xfrm>
              <a:off x="4076435" y="807024"/>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64" name="Rectangle 17360"/>
            <p:cNvSpPr/>
            <p:nvPr/>
          </p:nvSpPr>
          <p:spPr>
            <a:xfrm>
              <a:off x="1144102" y="1945073"/>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65" name="Rectangle 17361"/>
            <p:cNvSpPr/>
            <p:nvPr/>
          </p:nvSpPr>
          <p:spPr>
            <a:xfrm>
              <a:off x="1105971" y="2745173"/>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66" name="Rectangle 17362"/>
            <p:cNvSpPr/>
            <p:nvPr/>
          </p:nvSpPr>
          <p:spPr>
            <a:xfrm>
              <a:off x="4449895" y="3550223"/>
              <a:ext cx="3023392" cy="308418"/>
            </a:xfrm>
            <a:prstGeom prst="rect">
              <a:avLst/>
            </a:prstGeom>
          </p:spPr>
          <p:txBody>
            <a:bodyPr wrap="none" lIns="0" tIns="0" rIns="0" bIns="0">
              <a:spAutoFit/>
            </a:bodyPr>
            <a:lstStyle/>
            <a:p>
              <a:pPr marL="73969"/>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567" name="Rectangle 17368"/>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FF0000"/>
                  </a:solidFill>
                </a:rPr>
                <a:t>Bit</a:t>
              </a:r>
              <a:r>
                <a:rPr lang="en-US" sz="1403" b="1" i="0" spc="-30" baseline="0" dirty="0">
                  <a:solidFill>
                    <a:srgbClr val="FF0000"/>
                  </a:solidFill>
                </a:rPr>
                <a:t> </a:t>
              </a:r>
              <a:r>
                <a:rPr lang="en-US" sz="1403" b="1" i="0" spc="0" baseline="0" dirty="0">
                  <a:solidFill>
                    <a:srgbClr val="FF0000"/>
                  </a:solidFill>
                </a:rPr>
                <a:t>161</a:t>
              </a:r>
            </a:p>
          </p:txBody>
        </p:sp>
        <p:sp>
          <p:nvSpPr>
            <p:cNvPr id="568" name="Rectangle 17369"/>
            <p:cNvSpPr/>
            <p:nvPr/>
          </p:nvSpPr>
          <p:spPr>
            <a:xfrm>
              <a:off x="5587365" y="5991534"/>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69" name="Rectangle 17370"/>
            <p:cNvSpPr/>
            <p:nvPr/>
          </p:nvSpPr>
          <p:spPr>
            <a:xfrm>
              <a:off x="1527238" y="5591526"/>
              <a:ext cx="1687321" cy="610424"/>
            </a:xfrm>
            <a:prstGeom prst="rect">
              <a:avLst/>
            </a:prstGeom>
          </p:spPr>
          <p:txBody>
            <a:bodyPr wrap="none" lIns="0" tIns="0" rIns="0" bIns="0">
              <a:spAutoFit/>
            </a:bodyPr>
            <a:lstStyle/>
            <a:p>
              <a:pPr marL="745236"/>
              <a:r>
                <a:rPr lang="en-US" sz="1800" b="1" i="0" spc="0" baseline="0" dirty="0">
                  <a:solidFill>
                    <a:srgbClr val="FF0000"/>
                  </a:solidFill>
                </a:rPr>
                <a:t>Not high</a:t>
              </a:r>
            </a:p>
            <a:p>
              <a:pPr marL="0">
                <a:lnSpc>
                  <a:spcPts val="2592"/>
                </a:lnSpc>
              </a:pPr>
              <a:r>
                <a:rPr lang="en-US" sz="1800" b="1" i="0" spc="0" baseline="0" dirty="0">
                  <a:solidFill>
                    <a:srgbClr val="FF0000"/>
                  </a:solidFill>
                </a:rPr>
                <a:t>enough</a:t>
              </a:r>
              <a:r>
                <a:rPr lang="en-US" sz="1800" b="1" i="0" spc="-32" baseline="0" dirty="0">
                  <a:solidFill>
                    <a:srgbClr val="FF0000"/>
                  </a:solidFill>
                </a:rPr>
                <a:t> </a:t>
              </a:r>
              <a:r>
                <a:rPr lang="en-US" sz="1800" b="1" i="0" spc="0" baseline="0" dirty="0">
                  <a:solidFill>
                    <a:srgbClr val="FF0000"/>
                  </a:solidFill>
                </a:rPr>
                <a:t>priority</a:t>
              </a:r>
            </a:p>
          </p:txBody>
        </p:sp>
        <p:sp>
          <p:nvSpPr>
            <p:cNvPr id="570" name="Rectangle 17371"/>
            <p:cNvSpPr/>
            <p:nvPr/>
          </p:nvSpPr>
          <p:spPr>
            <a:xfrm>
              <a:off x="4472940" y="3267384"/>
              <a:ext cx="501099" cy="215893"/>
            </a:xfrm>
            <a:prstGeom prst="rect">
              <a:avLst/>
            </a:prstGeom>
          </p:spPr>
          <p:txBody>
            <a:bodyPr wrap="none" lIns="0" tIns="0" rIns="0" bIns="0">
              <a:spAutoFit/>
            </a:bodyPr>
            <a:lstStyle/>
            <a:p>
              <a:pPr marL="0"/>
              <a:r>
                <a:rPr lang="en-US" sz="1403" b="1" i="0" spc="0" baseline="0" dirty="0">
                  <a:solidFill>
                    <a:srgbClr val="00B050"/>
                  </a:solidFill>
                </a:rPr>
                <a:t>Bit</a:t>
              </a:r>
              <a:r>
                <a:rPr lang="en-US" sz="1403" b="1" i="0" spc="-30" baseline="0" dirty="0">
                  <a:solidFill>
                    <a:srgbClr val="00B050"/>
                  </a:solidFill>
                </a:rPr>
                <a:t> </a:t>
              </a:r>
              <a:r>
                <a:rPr lang="en-US" sz="1403" b="1" i="0" spc="0" baseline="0" dirty="0">
                  <a:solidFill>
                    <a:srgbClr val="00B050"/>
                  </a:solidFill>
                </a:rPr>
                <a:t>93</a:t>
              </a:r>
            </a:p>
          </p:txBody>
        </p:sp>
        <p:sp>
          <p:nvSpPr>
            <p:cNvPr id="571" name="Rectangle 17372"/>
            <p:cNvSpPr/>
            <p:nvPr/>
          </p:nvSpPr>
          <p:spPr>
            <a:xfrm>
              <a:off x="432054" y="4139291"/>
              <a:ext cx="980012" cy="402674"/>
            </a:xfrm>
            <a:prstGeom prst="rect">
              <a:avLst/>
            </a:prstGeom>
          </p:spPr>
          <p:txBody>
            <a:bodyPr wrap="none" lIns="0" tIns="0" rIns="0" bIns="0">
              <a:spAutoFit/>
            </a:bodyPr>
            <a:lstStyle/>
            <a:p>
              <a:pPr marL="237744"/>
              <a:r>
                <a:rPr lang="en-US" sz="1200" b="1" i="0" spc="-56" baseline="0" dirty="0">
                  <a:solidFill>
                    <a:srgbClr val="0070C0"/>
                  </a:solidFill>
                </a:rPr>
                <a:t>V</a:t>
              </a:r>
              <a:r>
                <a:rPr lang="en-US" sz="1200" b="1" i="0" spc="0" baseline="0" dirty="0">
                  <a:solidFill>
                    <a:srgbClr val="0070C0"/>
                  </a:solidFill>
                </a:rPr>
                <a:t>ector</a:t>
              </a:r>
              <a:r>
                <a:rPr lang="en-US" sz="1200" b="1" i="0" spc="-33" baseline="0" dirty="0">
                  <a:solidFill>
                    <a:srgbClr val="0070C0"/>
                  </a:solidFill>
                </a:rPr>
                <a:t> </a:t>
              </a:r>
              <a:r>
                <a:rPr lang="en-US" sz="1200" b="1" i="0" spc="0" baseline="0" dirty="0">
                  <a:solidFill>
                    <a:srgbClr val="0070C0"/>
                  </a:solidFill>
                </a:rPr>
                <a:t> D2</a:t>
              </a:r>
            </a:p>
            <a:p>
              <a:pPr marL="0">
                <a:lnSpc>
                  <a:spcPts val="1727"/>
                </a:lnSpc>
              </a:pPr>
              <a:r>
                <a:rPr lang="en-US" sz="1200" b="1" i="0" spc="0" baseline="0" dirty="0">
                  <a:solidFill>
                    <a:srgbClr val="0070C0"/>
                  </a:solidFill>
                </a:rPr>
                <a:t>(210</a:t>
              </a:r>
              <a:r>
                <a:rPr lang="en-US" sz="1200" b="1" i="0" spc="-33" baseline="0" dirty="0">
                  <a:solidFill>
                    <a:srgbClr val="0070C0"/>
                  </a:solidFill>
                </a:rPr>
                <a:t> </a:t>
              </a:r>
              <a:r>
                <a:rPr lang="en-US" sz="1200" b="1" i="0" spc="0" baseline="0" dirty="0">
                  <a:solidFill>
                    <a:srgbClr val="0070C0"/>
                  </a:solidFill>
                </a:rPr>
                <a:t>Decimal)</a:t>
              </a:r>
            </a:p>
          </p:txBody>
        </p:sp>
        <p:sp>
          <p:nvSpPr>
            <p:cNvPr id="572" name="Rectangle 17373"/>
            <p:cNvSpPr/>
            <p:nvPr/>
          </p:nvSpPr>
          <p:spPr>
            <a:xfrm>
              <a:off x="877824" y="4720392"/>
              <a:ext cx="896592" cy="402674"/>
            </a:xfrm>
            <a:prstGeom prst="rect">
              <a:avLst/>
            </a:prstGeom>
          </p:spPr>
          <p:txBody>
            <a:bodyPr wrap="none" lIns="0" tIns="0" rIns="0" bIns="0">
              <a:spAutoFit/>
            </a:bodyPr>
            <a:lstStyle/>
            <a:p>
              <a:pPr marL="153923"/>
              <a:r>
                <a:rPr lang="en-US" sz="1200" b="1" i="0" spc="-56" baseline="0" dirty="0">
                  <a:solidFill>
                    <a:srgbClr val="00B050"/>
                  </a:solidFill>
                </a:rPr>
                <a:t>V</a:t>
              </a:r>
              <a:r>
                <a:rPr lang="en-US" sz="1200" b="1" i="0" spc="0" baseline="0" dirty="0">
                  <a:solidFill>
                    <a:srgbClr val="00B050"/>
                  </a:solidFill>
                </a:rPr>
                <a:t>ector</a:t>
              </a:r>
              <a:r>
                <a:rPr lang="en-US" sz="1200" b="1" i="0" spc="-33" baseline="0" dirty="0">
                  <a:solidFill>
                    <a:srgbClr val="00B050"/>
                  </a:solidFill>
                </a:rPr>
                <a:t> </a:t>
              </a:r>
              <a:r>
                <a:rPr lang="en-US" sz="1200" b="1" i="0" spc="0" baseline="0" dirty="0">
                  <a:solidFill>
                    <a:srgbClr val="00B050"/>
                  </a:solidFill>
                </a:rPr>
                <a:t> 5D</a:t>
              </a:r>
            </a:p>
            <a:p>
              <a:pPr marL="0">
                <a:lnSpc>
                  <a:spcPts val="1727"/>
                </a:lnSpc>
              </a:pPr>
              <a:r>
                <a:rPr lang="en-US" sz="1200" b="1" i="0" spc="0" baseline="0" dirty="0">
                  <a:solidFill>
                    <a:srgbClr val="00B050"/>
                  </a:solidFill>
                </a:rPr>
                <a:t>(93</a:t>
              </a:r>
              <a:r>
                <a:rPr lang="en-US" sz="1200" b="1" i="0" spc="-21" baseline="0" dirty="0">
                  <a:solidFill>
                    <a:srgbClr val="00B050"/>
                  </a:solidFill>
                </a:rPr>
                <a:t> </a:t>
              </a:r>
              <a:r>
                <a:rPr lang="en-US" sz="1200" b="1" i="0" spc="0" baseline="0" dirty="0">
                  <a:solidFill>
                    <a:srgbClr val="00B050"/>
                  </a:solidFill>
                </a:rPr>
                <a:t>Decimal)</a:t>
              </a:r>
            </a:p>
          </p:txBody>
        </p:sp>
        <p:sp>
          <p:nvSpPr>
            <p:cNvPr id="573" name="Rectangle 17374"/>
            <p:cNvSpPr/>
            <p:nvPr/>
          </p:nvSpPr>
          <p:spPr>
            <a:xfrm>
              <a:off x="108204" y="3558342"/>
              <a:ext cx="980012" cy="402674"/>
            </a:xfrm>
            <a:prstGeom prst="rect">
              <a:avLst/>
            </a:prstGeom>
          </p:spPr>
          <p:txBody>
            <a:bodyPr wrap="none" lIns="0" tIns="0" rIns="0" bIns="0">
              <a:spAutoFit/>
            </a:bodyPr>
            <a:lstStyle/>
            <a:p>
              <a:pPr marL="248411"/>
              <a:r>
                <a:rPr lang="en-US" sz="1200" b="1" i="0" spc="-56" baseline="0" dirty="0">
                  <a:solidFill>
                    <a:srgbClr val="FF0000"/>
                  </a:solidFill>
                </a:rPr>
                <a:t>V</a:t>
              </a:r>
              <a:r>
                <a:rPr lang="en-US" sz="1200" b="1" i="0" spc="0" baseline="0" dirty="0">
                  <a:solidFill>
                    <a:srgbClr val="FF0000"/>
                  </a:solidFill>
                </a:rPr>
                <a:t>ector</a:t>
              </a:r>
              <a:r>
                <a:rPr lang="en-US" sz="1200" b="1" i="0" spc="-33" baseline="0" dirty="0">
                  <a:solidFill>
                    <a:srgbClr val="FF0000"/>
                  </a:solidFill>
                </a:rPr>
                <a:t> </a:t>
              </a:r>
              <a:r>
                <a:rPr lang="en-US" sz="1200" b="1" i="0" spc="-45" baseline="0" dirty="0">
                  <a:solidFill>
                    <a:srgbClr val="FF0000"/>
                  </a:solidFill>
                </a:rPr>
                <a:t> </a:t>
              </a:r>
              <a:r>
                <a:rPr lang="en-US" sz="1200" b="1" i="0" spc="-38" baseline="0" dirty="0">
                  <a:solidFill>
                    <a:srgbClr val="FF0000"/>
                  </a:solidFill>
                </a:rPr>
                <a:t>A</a:t>
              </a:r>
              <a:r>
                <a:rPr lang="en-US" sz="1200" b="1" i="0" spc="0" baseline="0" dirty="0">
                  <a:solidFill>
                    <a:srgbClr val="FF0000"/>
                  </a:solidFill>
                </a:rPr>
                <a:t>1</a:t>
              </a:r>
            </a:p>
            <a:p>
              <a:pPr marL="0">
                <a:lnSpc>
                  <a:spcPts val="1727"/>
                </a:lnSpc>
              </a:pPr>
              <a:r>
                <a:rPr lang="en-US" sz="1200" b="1" i="0" spc="0" baseline="0" dirty="0">
                  <a:solidFill>
                    <a:srgbClr val="FF0000"/>
                  </a:solidFill>
                </a:rPr>
                <a:t>(161</a:t>
              </a:r>
              <a:r>
                <a:rPr lang="en-US" sz="1200" b="1" i="0" spc="-33" baseline="0" dirty="0">
                  <a:solidFill>
                    <a:srgbClr val="FF0000"/>
                  </a:solidFill>
                </a:rPr>
                <a:t> </a:t>
              </a:r>
              <a:r>
                <a:rPr lang="en-US" sz="1200" b="1" i="0" spc="0" baseline="0" dirty="0">
                  <a:solidFill>
                    <a:srgbClr val="FF0000"/>
                  </a:solidFill>
                </a:rPr>
                <a:t>Decimal)</a:t>
              </a:r>
            </a:p>
          </p:txBody>
        </p:sp>
        <p:sp>
          <p:nvSpPr>
            <p:cNvPr id="574" name="Rectangle 573"/>
            <p:cNvSpPr/>
            <p:nvPr/>
          </p:nvSpPr>
          <p:spPr>
            <a:xfrm>
              <a:off x="4294519" y="1201330"/>
              <a:ext cx="3634328" cy="276999"/>
            </a:xfrm>
            <a:prstGeom prst="rect">
              <a:avLst/>
            </a:prstGeom>
          </p:spPr>
          <p:txBody>
            <a:bodyPr wrap="none">
              <a:spAutoFit/>
            </a:bodyPr>
            <a:lstStyle/>
            <a:p>
              <a:pPr algn="r"/>
              <a:r>
                <a:rPr lang="en-US" sz="1200" dirty="0"/>
                <a:t>31           24                16                  8                  0</a:t>
              </a:r>
            </a:p>
          </p:txBody>
        </p:sp>
        <p:sp>
          <p:nvSpPr>
            <p:cNvPr id="575" name="Rectangle 16211"/>
            <p:cNvSpPr/>
            <p:nvPr/>
          </p:nvSpPr>
          <p:spPr>
            <a:xfrm>
              <a:off x="3858257" y="144919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76" name="Rectangle 575"/>
            <p:cNvSpPr/>
            <p:nvPr/>
          </p:nvSpPr>
          <p:spPr>
            <a:xfrm>
              <a:off x="4302809" y="3955600"/>
              <a:ext cx="3634328" cy="276999"/>
            </a:xfrm>
            <a:prstGeom prst="rect">
              <a:avLst/>
            </a:prstGeom>
          </p:spPr>
          <p:txBody>
            <a:bodyPr wrap="none">
              <a:spAutoFit/>
            </a:bodyPr>
            <a:lstStyle/>
            <a:p>
              <a:pPr algn="r"/>
              <a:r>
                <a:rPr lang="en-US" sz="1200" dirty="0"/>
                <a:t>31           24                16                  8                  0</a:t>
              </a:r>
            </a:p>
          </p:txBody>
        </p:sp>
        <p:sp>
          <p:nvSpPr>
            <p:cNvPr id="577" name="Rectangle 16211"/>
            <p:cNvSpPr/>
            <p:nvPr/>
          </p:nvSpPr>
          <p:spPr>
            <a:xfrm>
              <a:off x="3866547" y="420346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1899541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End Of Interrupt (EOI)	</a:t>
            </a:r>
            <a:endParaRPr lang="ko-KR" altLang="en-US" sz="3600"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109</a:t>
            </a:fld>
            <a:endParaRPr lang="en-US" dirty="0"/>
          </a:p>
        </p:txBody>
      </p:sp>
      <p:grpSp>
        <p:nvGrpSpPr>
          <p:cNvPr id="6" name="Group 5"/>
          <p:cNvGrpSpPr/>
          <p:nvPr/>
        </p:nvGrpSpPr>
        <p:grpSpPr>
          <a:xfrm>
            <a:off x="557844" y="809882"/>
            <a:ext cx="8028313" cy="5679207"/>
            <a:chOff x="540787" y="536384"/>
            <a:chExt cx="8028313" cy="5679207"/>
          </a:xfrm>
        </p:grpSpPr>
        <p:sp>
          <p:nvSpPr>
            <p:cNvPr id="7" name="Freeform 17378"/>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7379"/>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7380"/>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7381"/>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7382"/>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7383"/>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7384"/>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7385"/>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7386"/>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7387"/>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7388"/>
            <p:cNvSpPr/>
            <p:nvPr/>
          </p:nvSpPr>
          <p:spPr>
            <a:xfrm>
              <a:off x="4443158"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7389"/>
            <p:cNvSpPr/>
            <p:nvPr/>
          </p:nvSpPr>
          <p:spPr>
            <a:xfrm>
              <a:off x="454973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7390"/>
            <p:cNvSpPr/>
            <p:nvPr/>
          </p:nvSpPr>
          <p:spPr>
            <a:xfrm>
              <a:off x="465632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7391"/>
            <p:cNvSpPr/>
            <p:nvPr/>
          </p:nvSpPr>
          <p:spPr>
            <a:xfrm>
              <a:off x="4762906"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7392"/>
            <p:cNvSpPr/>
            <p:nvPr/>
          </p:nvSpPr>
          <p:spPr>
            <a:xfrm>
              <a:off x="486949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7393"/>
            <p:cNvSpPr/>
            <p:nvPr/>
          </p:nvSpPr>
          <p:spPr>
            <a:xfrm>
              <a:off x="4976075"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7394"/>
            <p:cNvSpPr/>
            <p:nvPr/>
          </p:nvSpPr>
          <p:spPr>
            <a:xfrm>
              <a:off x="5082666"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7395"/>
            <p:cNvSpPr/>
            <p:nvPr/>
          </p:nvSpPr>
          <p:spPr>
            <a:xfrm>
              <a:off x="5189245"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7396"/>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7397"/>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7398"/>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7399"/>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7400"/>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7401"/>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7402"/>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7403"/>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7404"/>
            <p:cNvSpPr/>
            <p:nvPr/>
          </p:nvSpPr>
          <p:spPr>
            <a:xfrm>
              <a:off x="4443158"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7405"/>
            <p:cNvSpPr/>
            <p:nvPr/>
          </p:nvSpPr>
          <p:spPr>
            <a:xfrm>
              <a:off x="454973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7406"/>
            <p:cNvSpPr/>
            <p:nvPr/>
          </p:nvSpPr>
          <p:spPr>
            <a:xfrm>
              <a:off x="465632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7407"/>
            <p:cNvSpPr/>
            <p:nvPr/>
          </p:nvSpPr>
          <p:spPr>
            <a:xfrm>
              <a:off x="4762906"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7408"/>
            <p:cNvSpPr/>
            <p:nvPr/>
          </p:nvSpPr>
          <p:spPr>
            <a:xfrm>
              <a:off x="486949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7409"/>
            <p:cNvSpPr/>
            <p:nvPr/>
          </p:nvSpPr>
          <p:spPr>
            <a:xfrm>
              <a:off x="4976075"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7410"/>
            <p:cNvSpPr/>
            <p:nvPr/>
          </p:nvSpPr>
          <p:spPr>
            <a:xfrm>
              <a:off x="5082666"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7411"/>
            <p:cNvSpPr/>
            <p:nvPr/>
          </p:nvSpPr>
          <p:spPr>
            <a:xfrm>
              <a:off x="5189245"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7412"/>
            <p:cNvSpPr/>
            <p:nvPr/>
          </p:nvSpPr>
          <p:spPr>
            <a:xfrm>
              <a:off x="4443158"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7413"/>
            <p:cNvSpPr/>
            <p:nvPr/>
          </p:nvSpPr>
          <p:spPr>
            <a:xfrm>
              <a:off x="454973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7414"/>
            <p:cNvSpPr/>
            <p:nvPr/>
          </p:nvSpPr>
          <p:spPr>
            <a:xfrm>
              <a:off x="465632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7415"/>
            <p:cNvSpPr/>
            <p:nvPr/>
          </p:nvSpPr>
          <p:spPr>
            <a:xfrm>
              <a:off x="4762906"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7416"/>
            <p:cNvSpPr/>
            <p:nvPr/>
          </p:nvSpPr>
          <p:spPr>
            <a:xfrm>
              <a:off x="486949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7417"/>
            <p:cNvSpPr/>
            <p:nvPr/>
          </p:nvSpPr>
          <p:spPr>
            <a:xfrm>
              <a:off x="4976075"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7418"/>
            <p:cNvSpPr/>
            <p:nvPr/>
          </p:nvSpPr>
          <p:spPr>
            <a:xfrm>
              <a:off x="5082666"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7419"/>
            <p:cNvSpPr/>
            <p:nvPr/>
          </p:nvSpPr>
          <p:spPr>
            <a:xfrm>
              <a:off x="5189245"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7420"/>
            <p:cNvSpPr/>
            <p:nvPr/>
          </p:nvSpPr>
          <p:spPr>
            <a:xfrm>
              <a:off x="4443158"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7421"/>
            <p:cNvSpPr/>
            <p:nvPr/>
          </p:nvSpPr>
          <p:spPr>
            <a:xfrm>
              <a:off x="454973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7422"/>
            <p:cNvSpPr/>
            <p:nvPr/>
          </p:nvSpPr>
          <p:spPr>
            <a:xfrm>
              <a:off x="465632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7423"/>
            <p:cNvSpPr/>
            <p:nvPr/>
          </p:nvSpPr>
          <p:spPr>
            <a:xfrm>
              <a:off x="4762906"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7424"/>
            <p:cNvSpPr/>
            <p:nvPr/>
          </p:nvSpPr>
          <p:spPr>
            <a:xfrm>
              <a:off x="486949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7425"/>
            <p:cNvSpPr/>
            <p:nvPr/>
          </p:nvSpPr>
          <p:spPr>
            <a:xfrm>
              <a:off x="4976075"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7426"/>
            <p:cNvSpPr/>
            <p:nvPr/>
          </p:nvSpPr>
          <p:spPr>
            <a:xfrm>
              <a:off x="5082666"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7427"/>
            <p:cNvSpPr/>
            <p:nvPr/>
          </p:nvSpPr>
          <p:spPr>
            <a:xfrm>
              <a:off x="5189245"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7428"/>
            <p:cNvSpPr/>
            <p:nvPr/>
          </p:nvSpPr>
          <p:spPr>
            <a:xfrm>
              <a:off x="4443158"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7429"/>
            <p:cNvSpPr/>
            <p:nvPr/>
          </p:nvSpPr>
          <p:spPr>
            <a:xfrm>
              <a:off x="454973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7430"/>
            <p:cNvSpPr/>
            <p:nvPr/>
          </p:nvSpPr>
          <p:spPr>
            <a:xfrm>
              <a:off x="465632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7431"/>
            <p:cNvSpPr/>
            <p:nvPr/>
          </p:nvSpPr>
          <p:spPr>
            <a:xfrm>
              <a:off x="4762906"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7432"/>
            <p:cNvSpPr/>
            <p:nvPr/>
          </p:nvSpPr>
          <p:spPr>
            <a:xfrm>
              <a:off x="486949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7433"/>
            <p:cNvSpPr/>
            <p:nvPr/>
          </p:nvSpPr>
          <p:spPr>
            <a:xfrm>
              <a:off x="4976075"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7434"/>
            <p:cNvSpPr/>
            <p:nvPr/>
          </p:nvSpPr>
          <p:spPr>
            <a:xfrm>
              <a:off x="5082666"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7435"/>
            <p:cNvSpPr/>
            <p:nvPr/>
          </p:nvSpPr>
          <p:spPr>
            <a:xfrm>
              <a:off x="5189245"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7436"/>
            <p:cNvSpPr/>
            <p:nvPr/>
          </p:nvSpPr>
          <p:spPr>
            <a:xfrm>
              <a:off x="4443158"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7437"/>
            <p:cNvSpPr/>
            <p:nvPr/>
          </p:nvSpPr>
          <p:spPr>
            <a:xfrm>
              <a:off x="454973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7438"/>
            <p:cNvSpPr/>
            <p:nvPr/>
          </p:nvSpPr>
          <p:spPr>
            <a:xfrm>
              <a:off x="465632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7439"/>
            <p:cNvSpPr/>
            <p:nvPr/>
          </p:nvSpPr>
          <p:spPr>
            <a:xfrm>
              <a:off x="4762906"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7440"/>
            <p:cNvSpPr/>
            <p:nvPr/>
          </p:nvSpPr>
          <p:spPr>
            <a:xfrm>
              <a:off x="486949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7441"/>
            <p:cNvSpPr/>
            <p:nvPr/>
          </p:nvSpPr>
          <p:spPr>
            <a:xfrm>
              <a:off x="4976075"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7442"/>
            <p:cNvSpPr/>
            <p:nvPr/>
          </p:nvSpPr>
          <p:spPr>
            <a:xfrm>
              <a:off x="5082666"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7443"/>
            <p:cNvSpPr/>
            <p:nvPr/>
          </p:nvSpPr>
          <p:spPr>
            <a:xfrm>
              <a:off x="5189245"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7444"/>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7445"/>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7446"/>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7447"/>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7448"/>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7449"/>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7450"/>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7451"/>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7452"/>
            <p:cNvSpPr/>
            <p:nvPr/>
          </p:nvSpPr>
          <p:spPr>
            <a:xfrm>
              <a:off x="529582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7453"/>
            <p:cNvSpPr/>
            <p:nvPr/>
          </p:nvSpPr>
          <p:spPr>
            <a:xfrm>
              <a:off x="5402414"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7454"/>
            <p:cNvSpPr/>
            <p:nvPr/>
          </p:nvSpPr>
          <p:spPr>
            <a:xfrm>
              <a:off x="55089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7455"/>
            <p:cNvSpPr/>
            <p:nvPr/>
          </p:nvSpPr>
          <p:spPr>
            <a:xfrm>
              <a:off x="5615584"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7456"/>
            <p:cNvSpPr/>
            <p:nvPr/>
          </p:nvSpPr>
          <p:spPr>
            <a:xfrm>
              <a:off x="5722162"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7457"/>
            <p:cNvSpPr/>
            <p:nvPr/>
          </p:nvSpPr>
          <p:spPr>
            <a:xfrm>
              <a:off x="582875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7458"/>
            <p:cNvSpPr/>
            <p:nvPr/>
          </p:nvSpPr>
          <p:spPr>
            <a:xfrm>
              <a:off x="593533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7459"/>
            <p:cNvSpPr/>
            <p:nvPr/>
          </p:nvSpPr>
          <p:spPr>
            <a:xfrm>
              <a:off x="604192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7460"/>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7461"/>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7462"/>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7463"/>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7464"/>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7465"/>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7466"/>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7467"/>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7468"/>
            <p:cNvSpPr/>
            <p:nvPr/>
          </p:nvSpPr>
          <p:spPr>
            <a:xfrm>
              <a:off x="529582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7469"/>
            <p:cNvSpPr/>
            <p:nvPr/>
          </p:nvSpPr>
          <p:spPr>
            <a:xfrm>
              <a:off x="5402414"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7470"/>
            <p:cNvSpPr/>
            <p:nvPr/>
          </p:nvSpPr>
          <p:spPr>
            <a:xfrm>
              <a:off x="55089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7471"/>
            <p:cNvSpPr/>
            <p:nvPr/>
          </p:nvSpPr>
          <p:spPr>
            <a:xfrm>
              <a:off x="5615584"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7472"/>
            <p:cNvSpPr/>
            <p:nvPr/>
          </p:nvSpPr>
          <p:spPr>
            <a:xfrm>
              <a:off x="5722162"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7473"/>
            <p:cNvSpPr/>
            <p:nvPr/>
          </p:nvSpPr>
          <p:spPr>
            <a:xfrm>
              <a:off x="582875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7474"/>
            <p:cNvSpPr/>
            <p:nvPr/>
          </p:nvSpPr>
          <p:spPr>
            <a:xfrm>
              <a:off x="593533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7475"/>
            <p:cNvSpPr/>
            <p:nvPr/>
          </p:nvSpPr>
          <p:spPr>
            <a:xfrm>
              <a:off x="604192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7476"/>
            <p:cNvSpPr/>
            <p:nvPr/>
          </p:nvSpPr>
          <p:spPr>
            <a:xfrm>
              <a:off x="529582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7477"/>
            <p:cNvSpPr/>
            <p:nvPr/>
          </p:nvSpPr>
          <p:spPr>
            <a:xfrm>
              <a:off x="5402414"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7478"/>
            <p:cNvSpPr/>
            <p:nvPr/>
          </p:nvSpPr>
          <p:spPr>
            <a:xfrm>
              <a:off x="55089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7479"/>
            <p:cNvSpPr/>
            <p:nvPr/>
          </p:nvSpPr>
          <p:spPr>
            <a:xfrm>
              <a:off x="5615584"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7480"/>
            <p:cNvSpPr/>
            <p:nvPr/>
          </p:nvSpPr>
          <p:spPr>
            <a:xfrm>
              <a:off x="5722162"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7481"/>
            <p:cNvSpPr/>
            <p:nvPr/>
          </p:nvSpPr>
          <p:spPr>
            <a:xfrm>
              <a:off x="582875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7482"/>
            <p:cNvSpPr/>
            <p:nvPr/>
          </p:nvSpPr>
          <p:spPr>
            <a:xfrm>
              <a:off x="593533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7483"/>
            <p:cNvSpPr/>
            <p:nvPr/>
          </p:nvSpPr>
          <p:spPr>
            <a:xfrm>
              <a:off x="604192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7484"/>
            <p:cNvSpPr/>
            <p:nvPr/>
          </p:nvSpPr>
          <p:spPr>
            <a:xfrm>
              <a:off x="529582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7485"/>
            <p:cNvSpPr/>
            <p:nvPr/>
          </p:nvSpPr>
          <p:spPr>
            <a:xfrm>
              <a:off x="5402414"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7486"/>
            <p:cNvSpPr/>
            <p:nvPr/>
          </p:nvSpPr>
          <p:spPr>
            <a:xfrm>
              <a:off x="55089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7487"/>
            <p:cNvSpPr/>
            <p:nvPr/>
          </p:nvSpPr>
          <p:spPr>
            <a:xfrm>
              <a:off x="5615584"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7488"/>
            <p:cNvSpPr/>
            <p:nvPr/>
          </p:nvSpPr>
          <p:spPr>
            <a:xfrm>
              <a:off x="5722162"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7489"/>
            <p:cNvSpPr/>
            <p:nvPr/>
          </p:nvSpPr>
          <p:spPr>
            <a:xfrm>
              <a:off x="582875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7490"/>
            <p:cNvSpPr/>
            <p:nvPr/>
          </p:nvSpPr>
          <p:spPr>
            <a:xfrm>
              <a:off x="593533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7491"/>
            <p:cNvSpPr/>
            <p:nvPr/>
          </p:nvSpPr>
          <p:spPr>
            <a:xfrm>
              <a:off x="604192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7492"/>
            <p:cNvSpPr/>
            <p:nvPr/>
          </p:nvSpPr>
          <p:spPr>
            <a:xfrm>
              <a:off x="529582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7493"/>
            <p:cNvSpPr/>
            <p:nvPr/>
          </p:nvSpPr>
          <p:spPr>
            <a:xfrm>
              <a:off x="5402414"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7494"/>
            <p:cNvSpPr/>
            <p:nvPr/>
          </p:nvSpPr>
          <p:spPr>
            <a:xfrm>
              <a:off x="55089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7495"/>
            <p:cNvSpPr/>
            <p:nvPr/>
          </p:nvSpPr>
          <p:spPr>
            <a:xfrm>
              <a:off x="5615584"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7496"/>
            <p:cNvSpPr/>
            <p:nvPr/>
          </p:nvSpPr>
          <p:spPr>
            <a:xfrm>
              <a:off x="5722162"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7497"/>
            <p:cNvSpPr/>
            <p:nvPr/>
          </p:nvSpPr>
          <p:spPr>
            <a:xfrm>
              <a:off x="582875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7498"/>
            <p:cNvSpPr/>
            <p:nvPr/>
          </p:nvSpPr>
          <p:spPr>
            <a:xfrm>
              <a:off x="593533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7499"/>
            <p:cNvSpPr/>
            <p:nvPr/>
          </p:nvSpPr>
          <p:spPr>
            <a:xfrm>
              <a:off x="604192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7500"/>
            <p:cNvSpPr/>
            <p:nvPr/>
          </p:nvSpPr>
          <p:spPr>
            <a:xfrm>
              <a:off x="529582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7501"/>
            <p:cNvSpPr/>
            <p:nvPr/>
          </p:nvSpPr>
          <p:spPr>
            <a:xfrm>
              <a:off x="5402414"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7502"/>
            <p:cNvSpPr/>
            <p:nvPr/>
          </p:nvSpPr>
          <p:spPr>
            <a:xfrm>
              <a:off x="55089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7503"/>
            <p:cNvSpPr/>
            <p:nvPr/>
          </p:nvSpPr>
          <p:spPr>
            <a:xfrm>
              <a:off x="5615584"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7504"/>
            <p:cNvSpPr/>
            <p:nvPr/>
          </p:nvSpPr>
          <p:spPr>
            <a:xfrm>
              <a:off x="5722162"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7505"/>
            <p:cNvSpPr/>
            <p:nvPr/>
          </p:nvSpPr>
          <p:spPr>
            <a:xfrm>
              <a:off x="582875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7506"/>
            <p:cNvSpPr/>
            <p:nvPr/>
          </p:nvSpPr>
          <p:spPr>
            <a:xfrm>
              <a:off x="593533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7507"/>
            <p:cNvSpPr/>
            <p:nvPr/>
          </p:nvSpPr>
          <p:spPr>
            <a:xfrm>
              <a:off x="604192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7508"/>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7509"/>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7510"/>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7511"/>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7512"/>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7513"/>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7514"/>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7515"/>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7516"/>
            <p:cNvSpPr/>
            <p:nvPr/>
          </p:nvSpPr>
          <p:spPr>
            <a:xfrm>
              <a:off x="6148501"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7517"/>
            <p:cNvSpPr/>
            <p:nvPr/>
          </p:nvSpPr>
          <p:spPr>
            <a:xfrm>
              <a:off x="62550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7518"/>
            <p:cNvSpPr/>
            <p:nvPr/>
          </p:nvSpPr>
          <p:spPr>
            <a:xfrm>
              <a:off x="6361671"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7519"/>
            <p:cNvSpPr/>
            <p:nvPr/>
          </p:nvSpPr>
          <p:spPr>
            <a:xfrm>
              <a:off x="646826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7520"/>
            <p:cNvSpPr/>
            <p:nvPr/>
          </p:nvSpPr>
          <p:spPr>
            <a:xfrm>
              <a:off x="657484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7521"/>
            <p:cNvSpPr/>
            <p:nvPr/>
          </p:nvSpPr>
          <p:spPr>
            <a:xfrm>
              <a:off x="6681419"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7522"/>
            <p:cNvSpPr/>
            <p:nvPr/>
          </p:nvSpPr>
          <p:spPr>
            <a:xfrm>
              <a:off x="678801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7523"/>
            <p:cNvSpPr/>
            <p:nvPr/>
          </p:nvSpPr>
          <p:spPr>
            <a:xfrm>
              <a:off x="689458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7524"/>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7525"/>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7526"/>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7527"/>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7528"/>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7529"/>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7530"/>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7531"/>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7532"/>
            <p:cNvSpPr/>
            <p:nvPr/>
          </p:nvSpPr>
          <p:spPr>
            <a:xfrm>
              <a:off x="6148501"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7533"/>
            <p:cNvSpPr/>
            <p:nvPr/>
          </p:nvSpPr>
          <p:spPr>
            <a:xfrm>
              <a:off x="62550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7534"/>
            <p:cNvSpPr/>
            <p:nvPr/>
          </p:nvSpPr>
          <p:spPr>
            <a:xfrm>
              <a:off x="6361671"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7535"/>
            <p:cNvSpPr/>
            <p:nvPr/>
          </p:nvSpPr>
          <p:spPr>
            <a:xfrm>
              <a:off x="646826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7536"/>
            <p:cNvSpPr/>
            <p:nvPr/>
          </p:nvSpPr>
          <p:spPr>
            <a:xfrm>
              <a:off x="657484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7537"/>
            <p:cNvSpPr/>
            <p:nvPr/>
          </p:nvSpPr>
          <p:spPr>
            <a:xfrm>
              <a:off x="6681419"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7538"/>
            <p:cNvSpPr/>
            <p:nvPr/>
          </p:nvSpPr>
          <p:spPr>
            <a:xfrm>
              <a:off x="678801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7539"/>
            <p:cNvSpPr/>
            <p:nvPr/>
          </p:nvSpPr>
          <p:spPr>
            <a:xfrm>
              <a:off x="689458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7540"/>
            <p:cNvSpPr/>
            <p:nvPr/>
          </p:nvSpPr>
          <p:spPr>
            <a:xfrm>
              <a:off x="6148501"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7541"/>
            <p:cNvSpPr/>
            <p:nvPr/>
          </p:nvSpPr>
          <p:spPr>
            <a:xfrm>
              <a:off x="62550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7542"/>
            <p:cNvSpPr/>
            <p:nvPr/>
          </p:nvSpPr>
          <p:spPr>
            <a:xfrm>
              <a:off x="6361671"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7543"/>
            <p:cNvSpPr/>
            <p:nvPr/>
          </p:nvSpPr>
          <p:spPr>
            <a:xfrm>
              <a:off x="646826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7544"/>
            <p:cNvSpPr/>
            <p:nvPr/>
          </p:nvSpPr>
          <p:spPr>
            <a:xfrm>
              <a:off x="657484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7545"/>
            <p:cNvSpPr/>
            <p:nvPr/>
          </p:nvSpPr>
          <p:spPr>
            <a:xfrm>
              <a:off x="6681419"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7546"/>
            <p:cNvSpPr/>
            <p:nvPr/>
          </p:nvSpPr>
          <p:spPr>
            <a:xfrm>
              <a:off x="678801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7547"/>
            <p:cNvSpPr/>
            <p:nvPr/>
          </p:nvSpPr>
          <p:spPr>
            <a:xfrm>
              <a:off x="689458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7548"/>
            <p:cNvSpPr/>
            <p:nvPr/>
          </p:nvSpPr>
          <p:spPr>
            <a:xfrm>
              <a:off x="6148501"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7549"/>
            <p:cNvSpPr/>
            <p:nvPr/>
          </p:nvSpPr>
          <p:spPr>
            <a:xfrm>
              <a:off x="62550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7550"/>
            <p:cNvSpPr/>
            <p:nvPr/>
          </p:nvSpPr>
          <p:spPr>
            <a:xfrm>
              <a:off x="6361671"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7551"/>
            <p:cNvSpPr/>
            <p:nvPr/>
          </p:nvSpPr>
          <p:spPr>
            <a:xfrm>
              <a:off x="646826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7552"/>
            <p:cNvSpPr/>
            <p:nvPr/>
          </p:nvSpPr>
          <p:spPr>
            <a:xfrm>
              <a:off x="657484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7553"/>
            <p:cNvSpPr/>
            <p:nvPr/>
          </p:nvSpPr>
          <p:spPr>
            <a:xfrm>
              <a:off x="6681419"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7554"/>
            <p:cNvSpPr/>
            <p:nvPr/>
          </p:nvSpPr>
          <p:spPr>
            <a:xfrm>
              <a:off x="678801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7555"/>
            <p:cNvSpPr/>
            <p:nvPr/>
          </p:nvSpPr>
          <p:spPr>
            <a:xfrm>
              <a:off x="689458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7556"/>
            <p:cNvSpPr/>
            <p:nvPr/>
          </p:nvSpPr>
          <p:spPr>
            <a:xfrm>
              <a:off x="6148501"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7557"/>
            <p:cNvSpPr/>
            <p:nvPr/>
          </p:nvSpPr>
          <p:spPr>
            <a:xfrm>
              <a:off x="62550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7558"/>
            <p:cNvSpPr/>
            <p:nvPr/>
          </p:nvSpPr>
          <p:spPr>
            <a:xfrm>
              <a:off x="6361671"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7559"/>
            <p:cNvSpPr/>
            <p:nvPr/>
          </p:nvSpPr>
          <p:spPr>
            <a:xfrm>
              <a:off x="646826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7560"/>
            <p:cNvSpPr/>
            <p:nvPr/>
          </p:nvSpPr>
          <p:spPr>
            <a:xfrm>
              <a:off x="657484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7561"/>
            <p:cNvSpPr/>
            <p:nvPr/>
          </p:nvSpPr>
          <p:spPr>
            <a:xfrm>
              <a:off x="6681419"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7562"/>
            <p:cNvSpPr/>
            <p:nvPr/>
          </p:nvSpPr>
          <p:spPr>
            <a:xfrm>
              <a:off x="678801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7563"/>
            <p:cNvSpPr/>
            <p:nvPr/>
          </p:nvSpPr>
          <p:spPr>
            <a:xfrm>
              <a:off x="689458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7564"/>
            <p:cNvSpPr/>
            <p:nvPr/>
          </p:nvSpPr>
          <p:spPr>
            <a:xfrm>
              <a:off x="6148501"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7565"/>
            <p:cNvSpPr/>
            <p:nvPr/>
          </p:nvSpPr>
          <p:spPr>
            <a:xfrm>
              <a:off x="62550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7566"/>
            <p:cNvSpPr/>
            <p:nvPr/>
          </p:nvSpPr>
          <p:spPr>
            <a:xfrm>
              <a:off x="6361671"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7567"/>
            <p:cNvSpPr/>
            <p:nvPr/>
          </p:nvSpPr>
          <p:spPr>
            <a:xfrm>
              <a:off x="646826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7568"/>
            <p:cNvSpPr/>
            <p:nvPr/>
          </p:nvSpPr>
          <p:spPr>
            <a:xfrm>
              <a:off x="657484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7569"/>
            <p:cNvSpPr/>
            <p:nvPr/>
          </p:nvSpPr>
          <p:spPr>
            <a:xfrm>
              <a:off x="6681419"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7570"/>
            <p:cNvSpPr/>
            <p:nvPr/>
          </p:nvSpPr>
          <p:spPr>
            <a:xfrm>
              <a:off x="678801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7571"/>
            <p:cNvSpPr/>
            <p:nvPr/>
          </p:nvSpPr>
          <p:spPr>
            <a:xfrm>
              <a:off x="689458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7572"/>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7573"/>
            <p:cNvSpPr/>
            <p:nvPr/>
          </p:nvSpPr>
          <p:spPr>
            <a:xfrm>
              <a:off x="7107770"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7574"/>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7575"/>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7576"/>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7577"/>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7578"/>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7579"/>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7580"/>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7581"/>
            <p:cNvSpPr/>
            <p:nvPr/>
          </p:nvSpPr>
          <p:spPr>
            <a:xfrm>
              <a:off x="7107770"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7582"/>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7583"/>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7584"/>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7585"/>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7586"/>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7587"/>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7588"/>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7589"/>
            <p:cNvSpPr/>
            <p:nvPr/>
          </p:nvSpPr>
          <p:spPr>
            <a:xfrm>
              <a:off x="7107770"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7590"/>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7591"/>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7592"/>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7593"/>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7594"/>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7595"/>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7596"/>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7597"/>
            <p:cNvSpPr/>
            <p:nvPr/>
          </p:nvSpPr>
          <p:spPr>
            <a:xfrm>
              <a:off x="7107770"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7598"/>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7599"/>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7600"/>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7601"/>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7602"/>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7603"/>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7604"/>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7605"/>
            <p:cNvSpPr/>
            <p:nvPr/>
          </p:nvSpPr>
          <p:spPr>
            <a:xfrm>
              <a:off x="7107770"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7606"/>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7607"/>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7608"/>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7609"/>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7610"/>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7611"/>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7612"/>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7613"/>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7614"/>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7615"/>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7616"/>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7617"/>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7618"/>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7619"/>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7620"/>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7621"/>
            <p:cNvSpPr/>
            <p:nvPr/>
          </p:nvSpPr>
          <p:spPr>
            <a:xfrm>
              <a:off x="7107770"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7622"/>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7623"/>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7624"/>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7625"/>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7626"/>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7627"/>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7628"/>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7629"/>
            <p:cNvSpPr/>
            <p:nvPr/>
          </p:nvSpPr>
          <p:spPr>
            <a:xfrm>
              <a:off x="7107770"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7630"/>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7631"/>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7632"/>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7633"/>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7634"/>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7635"/>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7636"/>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7637"/>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7638"/>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7639"/>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7640"/>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7641"/>
            <p:cNvSpPr/>
            <p:nvPr/>
          </p:nvSpPr>
          <p:spPr>
            <a:xfrm>
              <a:off x="762000" y="1676400"/>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7642"/>
            <p:cNvSpPr/>
            <p:nvPr/>
          </p:nvSpPr>
          <p:spPr>
            <a:xfrm>
              <a:off x="1491132" y="1894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7643"/>
            <p:cNvSpPr/>
            <p:nvPr/>
          </p:nvSpPr>
          <p:spPr>
            <a:xfrm>
              <a:off x="914400" y="1905000"/>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7644"/>
            <p:cNvSpPr/>
            <p:nvPr/>
          </p:nvSpPr>
          <p:spPr>
            <a:xfrm>
              <a:off x="914400" y="2667000"/>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7645"/>
            <p:cNvSpPr/>
            <p:nvPr/>
          </p:nvSpPr>
          <p:spPr>
            <a:xfrm>
              <a:off x="3810000" y="3962400"/>
              <a:ext cx="4114800" cy="2057400"/>
            </a:xfrm>
            <a:custGeom>
              <a:avLst/>
              <a:gdLst/>
              <a:ahLst/>
              <a:cxnLst/>
              <a:rect l="0" t="0" r="0" b="0"/>
              <a:pathLst>
                <a:path w="4114800" h="2057400">
                  <a:moveTo>
                    <a:pt x="0" y="0"/>
                  </a:moveTo>
                  <a:lnTo>
                    <a:pt x="4114800" y="0"/>
                  </a:lnTo>
                  <a:lnTo>
                    <a:pt x="4114800"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7646"/>
            <p:cNvSpPr/>
            <p:nvPr/>
          </p:nvSpPr>
          <p:spPr>
            <a:xfrm>
              <a:off x="5796432"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7647"/>
            <p:cNvSpPr/>
            <p:nvPr/>
          </p:nvSpPr>
          <p:spPr>
            <a:xfrm>
              <a:off x="444341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7648"/>
            <p:cNvSpPr/>
            <p:nvPr/>
          </p:nvSpPr>
          <p:spPr>
            <a:xfrm>
              <a:off x="4549978"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7649"/>
            <p:cNvSpPr/>
            <p:nvPr/>
          </p:nvSpPr>
          <p:spPr>
            <a:xfrm>
              <a:off x="465653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7650"/>
            <p:cNvSpPr/>
            <p:nvPr/>
          </p:nvSpPr>
          <p:spPr>
            <a:xfrm>
              <a:off x="4763096"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7651"/>
            <p:cNvSpPr/>
            <p:nvPr/>
          </p:nvSpPr>
          <p:spPr>
            <a:xfrm>
              <a:off x="486966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7652"/>
            <p:cNvSpPr/>
            <p:nvPr/>
          </p:nvSpPr>
          <p:spPr>
            <a:xfrm>
              <a:off x="4976215"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7653"/>
            <p:cNvSpPr/>
            <p:nvPr/>
          </p:nvSpPr>
          <p:spPr>
            <a:xfrm>
              <a:off x="508278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7654"/>
            <p:cNvSpPr/>
            <p:nvPr/>
          </p:nvSpPr>
          <p:spPr>
            <a:xfrm>
              <a:off x="5189334"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7655"/>
            <p:cNvSpPr/>
            <p:nvPr/>
          </p:nvSpPr>
          <p:spPr>
            <a:xfrm>
              <a:off x="444341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7656"/>
            <p:cNvSpPr/>
            <p:nvPr/>
          </p:nvSpPr>
          <p:spPr>
            <a:xfrm>
              <a:off x="4549978"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7657"/>
            <p:cNvSpPr/>
            <p:nvPr/>
          </p:nvSpPr>
          <p:spPr>
            <a:xfrm>
              <a:off x="465653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7658"/>
            <p:cNvSpPr/>
            <p:nvPr/>
          </p:nvSpPr>
          <p:spPr>
            <a:xfrm>
              <a:off x="4763096"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7659"/>
            <p:cNvSpPr/>
            <p:nvPr/>
          </p:nvSpPr>
          <p:spPr>
            <a:xfrm>
              <a:off x="486966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7660"/>
            <p:cNvSpPr/>
            <p:nvPr/>
          </p:nvSpPr>
          <p:spPr>
            <a:xfrm>
              <a:off x="4976215"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7661"/>
            <p:cNvSpPr/>
            <p:nvPr/>
          </p:nvSpPr>
          <p:spPr>
            <a:xfrm>
              <a:off x="508278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7662"/>
            <p:cNvSpPr/>
            <p:nvPr/>
          </p:nvSpPr>
          <p:spPr>
            <a:xfrm>
              <a:off x="5189334"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7663"/>
            <p:cNvSpPr/>
            <p:nvPr/>
          </p:nvSpPr>
          <p:spPr>
            <a:xfrm>
              <a:off x="444341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7664"/>
            <p:cNvSpPr/>
            <p:nvPr/>
          </p:nvSpPr>
          <p:spPr>
            <a:xfrm>
              <a:off x="4549978"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7665"/>
            <p:cNvSpPr/>
            <p:nvPr/>
          </p:nvSpPr>
          <p:spPr>
            <a:xfrm>
              <a:off x="465653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7666"/>
            <p:cNvSpPr/>
            <p:nvPr/>
          </p:nvSpPr>
          <p:spPr>
            <a:xfrm>
              <a:off x="4763096"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7667"/>
            <p:cNvSpPr/>
            <p:nvPr/>
          </p:nvSpPr>
          <p:spPr>
            <a:xfrm>
              <a:off x="486966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7668"/>
            <p:cNvSpPr/>
            <p:nvPr/>
          </p:nvSpPr>
          <p:spPr>
            <a:xfrm>
              <a:off x="4976215"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7669"/>
            <p:cNvSpPr/>
            <p:nvPr/>
          </p:nvSpPr>
          <p:spPr>
            <a:xfrm>
              <a:off x="508278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7670"/>
            <p:cNvSpPr/>
            <p:nvPr/>
          </p:nvSpPr>
          <p:spPr>
            <a:xfrm>
              <a:off x="5189334"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7671"/>
            <p:cNvSpPr/>
            <p:nvPr/>
          </p:nvSpPr>
          <p:spPr>
            <a:xfrm>
              <a:off x="444341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7672"/>
            <p:cNvSpPr/>
            <p:nvPr/>
          </p:nvSpPr>
          <p:spPr>
            <a:xfrm>
              <a:off x="4549978"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7673"/>
            <p:cNvSpPr/>
            <p:nvPr/>
          </p:nvSpPr>
          <p:spPr>
            <a:xfrm>
              <a:off x="465653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7674"/>
            <p:cNvSpPr/>
            <p:nvPr/>
          </p:nvSpPr>
          <p:spPr>
            <a:xfrm>
              <a:off x="4763096"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7675"/>
            <p:cNvSpPr/>
            <p:nvPr/>
          </p:nvSpPr>
          <p:spPr>
            <a:xfrm>
              <a:off x="486966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7676"/>
            <p:cNvSpPr/>
            <p:nvPr/>
          </p:nvSpPr>
          <p:spPr>
            <a:xfrm>
              <a:off x="4976215"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7677"/>
            <p:cNvSpPr/>
            <p:nvPr/>
          </p:nvSpPr>
          <p:spPr>
            <a:xfrm>
              <a:off x="508278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7678"/>
            <p:cNvSpPr/>
            <p:nvPr/>
          </p:nvSpPr>
          <p:spPr>
            <a:xfrm>
              <a:off x="5189334"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7679"/>
            <p:cNvSpPr/>
            <p:nvPr/>
          </p:nvSpPr>
          <p:spPr>
            <a:xfrm>
              <a:off x="444341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7680"/>
            <p:cNvSpPr/>
            <p:nvPr/>
          </p:nvSpPr>
          <p:spPr>
            <a:xfrm>
              <a:off x="4549978"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7681"/>
            <p:cNvSpPr/>
            <p:nvPr/>
          </p:nvSpPr>
          <p:spPr>
            <a:xfrm>
              <a:off x="465653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7682"/>
            <p:cNvSpPr/>
            <p:nvPr/>
          </p:nvSpPr>
          <p:spPr>
            <a:xfrm>
              <a:off x="4763096"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7683"/>
            <p:cNvSpPr/>
            <p:nvPr/>
          </p:nvSpPr>
          <p:spPr>
            <a:xfrm>
              <a:off x="486966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7684"/>
            <p:cNvSpPr/>
            <p:nvPr/>
          </p:nvSpPr>
          <p:spPr>
            <a:xfrm>
              <a:off x="4976215"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7685"/>
            <p:cNvSpPr/>
            <p:nvPr/>
          </p:nvSpPr>
          <p:spPr>
            <a:xfrm>
              <a:off x="508278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7686"/>
            <p:cNvSpPr/>
            <p:nvPr/>
          </p:nvSpPr>
          <p:spPr>
            <a:xfrm>
              <a:off x="5189334"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7687"/>
            <p:cNvSpPr/>
            <p:nvPr/>
          </p:nvSpPr>
          <p:spPr>
            <a:xfrm>
              <a:off x="444341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7688"/>
            <p:cNvSpPr/>
            <p:nvPr/>
          </p:nvSpPr>
          <p:spPr>
            <a:xfrm>
              <a:off x="4549978"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7689"/>
            <p:cNvSpPr/>
            <p:nvPr/>
          </p:nvSpPr>
          <p:spPr>
            <a:xfrm>
              <a:off x="465653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7690"/>
            <p:cNvSpPr/>
            <p:nvPr/>
          </p:nvSpPr>
          <p:spPr>
            <a:xfrm>
              <a:off x="4763096"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7691"/>
            <p:cNvSpPr/>
            <p:nvPr/>
          </p:nvSpPr>
          <p:spPr>
            <a:xfrm>
              <a:off x="486966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7692"/>
            <p:cNvSpPr/>
            <p:nvPr/>
          </p:nvSpPr>
          <p:spPr>
            <a:xfrm>
              <a:off x="4976215"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7693"/>
            <p:cNvSpPr/>
            <p:nvPr/>
          </p:nvSpPr>
          <p:spPr>
            <a:xfrm>
              <a:off x="508278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7694"/>
            <p:cNvSpPr/>
            <p:nvPr/>
          </p:nvSpPr>
          <p:spPr>
            <a:xfrm>
              <a:off x="5189334"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7695"/>
            <p:cNvSpPr/>
            <p:nvPr/>
          </p:nvSpPr>
          <p:spPr>
            <a:xfrm>
              <a:off x="444341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7696"/>
            <p:cNvSpPr/>
            <p:nvPr/>
          </p:nvSpPr>
          <p:spPr>
            <a:xfrm>
              <a:off x="4549978"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7697"/>
            <p:cNvSpPr/>
            <p:nvPr/>
          </p:nvSpPr>
          <p:spPr>
            <a:xfrm>
              <a:off x="465653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7698"/>
            <p:cNvSpPr/>
            <p:nvPr/>
          </p:nvSpPr>
          <p:spPr>
            <a:xfrm>
              <a:off x="4763096"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7699"/>
            <p:cNvSpPr/>
            <p:nvPr/>
          </p:nvSpPr>
          <p:spPr>
            <a:xfrm>
              <a:off x="486966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7700"/>
            <p:cNvSpPr/>
            <p:nvPr/>
          </p:nvSpPr>
          <p:spPr>
            <a:xfrm>
              <a:off x="4976215"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7701"/>
            <p:cNvSpPr/>
            <p:nvPr/>
          </p:nvSpPr>
          <p:spPr>
            <a:xfrm>
              <a:off x="508278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7702"/>
            <p:cNvSpPr/>
            <p:nvPr/>
          </p:nvSpPr>
          <p:spPr>
            <a:xfrm>
              <a:off x="5189334"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7703"/>
            <p:cNvSpPr/>
            <p:nvPr/>
          </p:nvSpPr>
          <p:spPr>
            <a:xfrm>
              <a:off x="444341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7704"/>
            <p:cNvSpPr/>
            <p:nvPr/>
          </p:nvSpPr>
          <p:spPr>
            <a:xfrm>
              <a:off x="4549978"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7705"/>
            <p:cNvSpPr/>
            <p:nvPr/>
          </p:nvSpPr>
          <p:spPr>
            <a:xfrm>
              <a:off x="465653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7706"/>
            <p:cNvSpPr/>
            <p:nvPr/>
          </p:nvSpPr>
          <p:spPr>
            <a:xfrm>
              <a:off x="4763096"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7707"/>
            <p:cNvSpPr/>
            <p:nvPr/>
          </p:nvSpPr>
          <p:spPr>
            <a:xfrm>
              <a:off x="486966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7708"/>
            <p:cNvSpPr/>
            <p:nvPr/>
          </p:nvSpPr>
          <p:spPr>
            <a:xfrm>
              <a:off x="4976215"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7709"/>
            <p:cNvSpPr/>
            <p:nvPr/>
          </p:nvSpPr>
          <p:spPr>
            <a:xfrm>
              <a:off x="508278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7710"/>
            <p:cNvSpPr/>
            <p:nvPr/>
          </p:nvSpPr>
          <p:spPr>
            <a:xfrm>
              <a:off x="5189334"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7711"/>
            <p:cNvSpPr/>
            <p:nvPr/>
          </p:nvSpPr>
          <p:spPr>
            <a:xfrm>
              <a:off x="5295900"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7712"/>
            <p:cNvSpPr/>
            <p:nvPr/>
          </p:nvSpPr>
          <p:spPr>
            <a:xfrm>
              <a:off x="5402465"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7713"/>
            <p:cNvSpPr/>
            <p:nvPr/>
          </p:nvSpPr>
          <p:spPr>
            <a:xfrm>
              <a:off x="550901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7714"/>
            <p:cNvSpPr/>
            <p:nvPr/>
          </p:nvSpPr>
          <p:spPr>
            <a:xfrm>
              <a:off x="561558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7715"/>
            <p:cNvSpPr/>
            <p:nvPr/>
          </p:nvSpPr>
          <p:spPr>
            <a:xfrm>
              <a:off x="572214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7716"/>
            <p:cNvSpPr/>
            <p:nvPr/>
          </p:nvSpPr>
          <p:spPr>
            <a:xfrm>
              <a:off x="5828703"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7717"/>
            <p:cNvSpPr/>
            <p:nvPr/>
          </p:nvSpPr>
          <p:spPr>
            <a:xfrm>
              <a:off x="593526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7718"/>
            <p:cNvSpPr/>
            <p:nvPr/>
          </p:nvSpPr>
          <p:spPr>
            <a:xfrm>
              <a:off x="6041821"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7719"/>
            <p:cNvSpPr/>
            <p:nvPr/>
          </p:nvSpPr>
          <p:spPr>
            <a:xfrm>
              <a:off x="5295900"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7720"/>
            <p:cNvSpPr/>
            <p:nvPr/>
          </p:nvSpPr>
          <p:spPr>
            <a:xfrm>
              <a:off x="5402465"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7721"/>
            <p:cNvSpPr/>
            <p:nvPr/>
          </p:nvSpPr>
          <p:spPr>
            <a:xfrm>
              <a:off x="550901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7722"/>
            <p:cNvSpPr/>
            <p:nvPr/>
          </p:nvSpPr>
          <p:spPr>
            <a:xfrm>
              <a:off x="561558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7723"/>
            <p:cNvSpPr/>
            <p:nvPr/>
          </p:nvSpPr>
          <p:spPr>
            <a:xfrm>
              <a:off x="572214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7724"/>
            <p:cNvSpPr/>
            <p:nvPr/>
          </p:nvSpPr>
          <p:spPr>
            <a:xfrm>
              <a:off x="5828703"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7725"/>
            <p:cNvSpPr/>
            <p:nvPr/>
          </p:nvSpPr>
          <p:spPr>
            <a:xfrm>
              <a:off x="593526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7726"/>
            <p:cNvSpPr/>
            <p:nvPr/>
          </p:nvSpPr>
          <p:spPr>
            <a:xfrm>
              <a:off x="6041821"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7727"/>
            <p:cNvSpPr/>
            <p:nvPr/>
          </p:nvSpPr>
          <p:spPr>
            <a:xfrm>
              <a:off x="5295900"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7728"/>
            <p:cNvSpPr/>
            <p:nvPr/>
          </p:nvSpPr>
          <p:spPr>
            <a:xfrm>
              <a:off x="5402465"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7729"/>
            <p:cNvSpPr/>
            <p:nvPr/>
          </p:nvSpPr>
          <p:spPr>
            <a:xfrm>
              <a:off x="550901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7730"/>
            <p:cNvSpPr/>
            <p:nvPr/>
          </p:nvSpPr>
          <p:spPr>
            <a:xfrm>
              <a:off x="561558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7731"/>
            <p:cNvSpPr/>
            <p:nvPr/>
          </p:nvSpPr>
          <p:spPr>
            <a:xfrm>
              <a:off x="572214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7732"/>
            <p:cNvSpPr/>
            <p:nvPr/>
          </p:nvSpPr>
          <p:spPr>
            <a:xfrm>
              <a:off x="5828703"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7733"/>
            <p:cNvSpPr/>
            <p:nvPr/>
          </p:nvSpPr>
          <p:spPr>
            <a:xfrm>
              <a:off x="593526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7734"/>
            <p:cNvSpPr/>
            <p:nvPr/>
          </p:nvSpPr>
          <p:spPr>
            <a:xfrm>
              <a:off x="6041821"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7735"/>
            <p:cNvSpPr/>
            <p:nvPr/>
          </p:nvSpPr>
          <p:spPr>
            <a:xfrm>
              <a:off x="5295900"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7736"/>
            <p:cNvSpPr/>
            <p:nvPr/>
          </p:nvSpPr>
          <p:spPr>
            <a:xfrm>
              <a:off x="5402465"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7737"/>
            <p:cNvSpPr/>
            <p:nvPr/>
          </p:nvSpPr>
          <p:spPr>
            <a:xfrm>
              <a:off x="550901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7738"/>
            <p:cNvSpPr/>
            <p:nvPr/>
          </p:nvSpPr>
          <p:spPr>
            <a:xfrm>
              <a:off x="561558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7739"/>
            <p:cNvSpPr/>
            <p:nvPr/>
          </p:nvSpPr>
          <p:spPr>
            <a:xfrm>
              <a:off x="572214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7740"/>
            <p:cNvSpPr/>
            <p:nvPr/>
          </p:nvSpPr>
          <p:spPr>
            <a:xfrm>
              <a:off x="5828703"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7741"/>
            <p:cNvSpPr/>
            <p:nvPr/>
          </p:nvSpPr>
          <p:spPr>
            <a:xfrm>
              <a:off x="593526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7742"/>
            <p:cNvSpPr/>
            <p:nvPr/>
          </p:nvSpPr>
          <p:spPr>
            <a:xfrm>
              <a:off x="6041821"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7743"/>
            <p:cNvSpPr/>
            <p:nvPr/>
          </p:nvSpPr>
          <p:spPr>
            <a:xfrm>
              <a:off x="5295900"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7744"/>
            <p:cNvSpPr/>
            <p:nvPr/>
          </p:nvSpPr>
          <p:spPr>
            <a:xfrm>
              <a:off x="5402465"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7745"/>
            <p:cNvSpPr/>
            <p:nvPr/>
          </p:nvSpPr>
          <p:spPr>
            <a:xfrm>
              <a:off x="550901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7746"/>
            <p:cNvSpPr/>
            <p:nvPr/>
          </p:nvSpPr>
          <p:spPr>
            <a:xfrm>
              <a:off x="561558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7747"/>
            <p:cNvSpPr/>
            <p:nvPr/>
          </p:nvSpPr>
          <p:spPr>
            <a:xfrm>
              <a:off x="572214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7748"/>
            <p:cNvSpPr/>
            <p:nvPr/>
          </p:nvSpPr>
          <p:spPr>
            <a:xfrm>
              <a:off x="5828703"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7749"/>
            <p:cNvSpPr/>
            <p:nvPr/>
          </p:nvSpPr>
          <p:spPr>
            <a:xfrm>
              <a:off x="593526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7750"/>
            <p:cNvSpPr/>
            <p:nvPr/>
          </p:nvSpPr>
          <p:spPr>
            <a:xfrm>
              <a:off x="6041821"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7751"/>
            <p:cNvSpPr/>
            <p:nvPr/>
          </p:nvSpPr>
          <p:spPr>
            <a:xfrm>
              <a:off x="5295900"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7752"/>
            <p:cNvSpPr/>
            <p:nvPr/>
          </p:nvSpPr>
          <p:spPr>
            <a:xfrm>
              <a:off x="5402465"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7753"/>
            <p:cNvSpPr/>
            <p:nvPr/>
          </p:nvSpPr>
          <p:spPr>
            <a:xfrm>
              <a:off x="550901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7754"/>
            <p:cNvSpPr/>
            <p:nvPr/>
          </p:nvSpPr>
          <p:spPr>
            <a:xfrm>
              <a:off x="5615584"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7755"/>
            <p:cNvSpPr/>
            <p:nvPr/>
          </p:nvSpPr>
          <p:spPr>
            <a:xfrm>
              <a:off x="5722149"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7756"/>
            <p:cNvSpPr/>
            <p:nvPr/>
          </p:nvSpPr>
          <p:spPr>
            <a:xfrm>
              <a:off x="5828703"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7757"/>
            <p:cNvSpPr/>
            <p:nvPr/>
          </p:nvSpPr>
          <p:spPr>
            <a:xfrm>
              <a:off x="593526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7758"/>
            <p:cNvSpPr/>
            <p:nvPr/>
          </p:nvSpPr>
          <p:spPr>
            <a:xfrm>
              <a:off x="6041821"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7759"/>
            <p:cNvSpPr/>
            <p:nvPr/>
          </p:nvSpPr>
          <p:spPr>
            <a:xfrm>
              <a:off x="52959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7760"/>
            <p:cNvSpPr/>
            <p:nvPr/>
          </p:nvSpPr>
          <p:spPr>
            <a:xfrm>
              <a:off x="54022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7761"/>
            <p:cNvSpPr/>
            <p:nvPr/>
          </p:nvSpPr>
          <p:spPr>
            <a:xfrm>
              <a:off x="55086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7762"/>
            <p:cNvSpPr/>
            <p:nvPr/>
          </p:nvSpPr>
          <p:spPr>
            <a:xfrm>
              <a:off x="5614987"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7763"/>
            <p:cNvSpPr/>
            <p:nvPr/>
          </p:nvSpPr>
          <p:spPr>
            <a:xfrm>
              <a:off x="5721350" y="5503863"/>
              <a:ext cx="107950" cy="220662"/>
            </a:xfrm>
            <a:custGeom>
              <a:avLst/>
              <a:gdLst/>
              <a:ahLst/>
              <a:cxnLst/>
              <a:rect l="0" t="0" r="0" b="0"/>
              <a:pathLst>
                <a:path w="107950" h="220662">
                  <a:moveTo>
                    <a:pt x="0" y="0"/>
                  </a:moveTo>
                  <a:lnTo>
                    <a:pt x="107950" y="0"/>
                  </a:lnTo>
                  <a:lnTo>
                    <a:pt x="107950"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7764"/>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7765"/>
            <p:cNvSpPr/>
            <p:nvPr/>
          </p:nvSpPr>
          <p:spPr>
            <a:xfrm>
              <a:off x="59356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7766"/>
            <p:cNvSpPr/>
            <p:nvPr/>
          </p:nvSpPr>
          <p:spPr>
            <a:xfrm>
              <a:off x="60420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7767"/>
            <p:cNvSpPr/>
            <p:nvPr/>
          </p:nvSpPr>
          <p:spPr>
            <a:xfrm>
              <a:off x="5295900"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7768"/>
            <p:cNvSpPr/>
            <p:nvPr/>
          </p:nvSpPr>
          <p:spPr>
            <a:xfrm>
              <a:off x="5402465"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7769"/>
            <p:cNvSpPr/>
            <p:nvPr/>
          </p:nvSpPr>
          <p:spPr>
            <a:xfrm>
              <a:off x="550901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7770"/>
            <p:cNvSpPr/>
            <p:nvPr/>
          </p:nvSpPr>
          <p:spPr>
            <a:xfrm>
              <a:off x="561558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7771"/>
            <p:cNvSpPr/>
            <p:nvPr/>
          </p:nvSpPr>
          <p:spPr>
            <a:xfrm>
              <a:off x="572214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7772"/>
            <p:cNvSpPr/>
            <p:nvPr/>
          </p:nvSpPr>
          <p:spPr>
            <a:xfrm>
              <a:off x="5828703"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7773"/>
            <p:cNvSpPr/>
            <p:nvPr/>
          </p:nvSpPr>
          <p:spPr>
            <a:xfrm>
              <a:off x="593526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7774"/>
            <p:cNvSpPr/>
            <p:nvPr/>
          </p:nvSpPr>
          <p:spPr>
            <a:xfrm>
              <a:off x="6041821"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7775"/>
            <p:cNvSpPr/>
            <p:nvPr/>
          </p:nvSpPr>
          <p:spPr>
            <a:xfrm>
              <a:off x="614838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7776"/>
            <p:cNvSpPr/>
            <p:nvPr/>
          </p:nvSpPr>
          <p:spPr>
            <a:xfrm>
              <a:off x="6254953"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7777"/>
            <p:cNvSpPr/>
            <p:nvPr/>
          </p:nvSpPr>
          <p:spPr>
            <a:xfrm>
              <a:off x="636150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7778"/>
            <p:cNvSpPr/>
            <p:nvPr/>
          </p:nvSpPr>
          <p:spPr>
            <a:xfrm>
              <a:off x="6468071"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7779"/>
            <p:cNvSpPr/>
            <p:nvPr/>
          </p:nvSpPr>
          <p:spPr>
            <a:xfrm>
              <a:off x="657463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7780"/>
            <p:cNvSpPr/>
            <p:nvPr/>
          </p:nvSpPr>
          <p:spPr>
            <a:xfrm>
              <a:off x="6681190"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7781"/>
            <p:cNvSpPr/>
            <p:nvPr/>
          </p:nvSpPr>
          <p:spPr>
            <a:xfrm>
              <a:off x="678775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7782"/>
            <p:cNvSpPr/>
            <p:nvPr/>
          </p:nvSpPr>
          <p:spPr>
            <a:xfrm>
              <a:off x="6894309"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7783"/>
            <p:cNvSpPr/>
            <p:nvPr/>
          </p:nvSpPr>
          <p:spPr>
            <a:xfrm>
              <a:off x="614838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7784"/>
            <p:cNvSpPr/>
            <p:nvPr/>
          </p:nvSpPr>
          <p:spPr>
            <a:xfrm>
              <a:off x="6254953"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7785"/>
            <p:cNvSpPr/>
            <p:nvPr/>
          </p:nvSpPr>
          <p:spPr>
            <a:xfrm>
              <a:off x="636150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7786"/>
            <p:cNvSpPr/>
            <p:nvPr/>
          </p:nvSpPr>
          <p:spPr>
            <a:xfrm>
              <a:off x="6468071"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7787"/>
            <p:cNvSpPr/>
            <p:nvPr/>
          </p:nvSpPr>
          <p:spPr>
            <a:xfrm>
              <a:off x="657463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7788"/>
            <p:cNvSpPr/>
            <p:nvPr/>
          </p:nvSpPr>
          <p:spPr>
            <a:xfrm>
              <a:off x="6681190"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7789"/>
            <p:cNvSpPr/>
            <p:nvPr/>
          </p:nvSpPr>
          <p:spPr>
            <a:xfrm>
              <a:off x="678775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7790"/>
            <p:cNvSpPr/>
            <p:nvPr/>
          </p:nvSpPr>
          <p:spPr>
            <a:xfrm>
              <a:off x="6894309"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7791"/>
            <p:cNvSpPr/>
            <p:nvPr/>
          </p:nvSpPr>
          <p:spPr>
            <a:xfrm>
              <a:off x="614838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7792"/>
            <p:cNvSpPr/>
            <p:nvPr/>
          </p:nvSpPr>
          <p:spPr>
            <a:xfrm>
              <a:off x="6254953"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7793"/>
            <p:cNvSpPr/>
            <p:nvPr/>
          </p:nvSpPr>
          <p:spPr>
            <a:xfrm>
              <a:off x="636150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7794"/>
            <p:cNvSpPr/>
            <p:nvPr/>
          </p:nvSpPr>
          <p:spPr>
            <a:xfrm>
              <a:off x="6468071"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7795"/>
            <p:cNvSpPr/>
            <p:nvPr/>
          </p:nvSpPr>
          <p:spPr>
            <a:xfrm>
              <a:off x="657463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7796"/>
            <p:cNvSpPr/>
            <p:nvPr/>
          </p:nvSpPr>
          <p:spPr>
            <a:xfrm>
              <a:off x="6681190"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7797"/>
            <p:cNvSpPr/>
            <p:nvPr/>
          </p:nvSpPr>
          <p:spPr>
            <a:xfrm>
              <a:off x="678775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7798"/>
            <p:cNvSpPr/>
            <p:nvPr/>
          </p:nvSpPr>
          <p:spPr>
            <a:xfrm>
              <a:off x="6894309"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7799"/>
            <p:cNvSpPr/>
            <p:nvPr/>
          </p:nvSpPr>
          <p:spPr>
            <a:xfrm>
              <a:off x="614838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7800"/>
            <p:cNvSpPr/>
            <p:nvPr/>
          </p:nvSpPr>
          <p:spPr>
            <a:xfrm>
              <a:off x="6254953"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7801"/>
            <p:cNvSpPr/>
            <p:nvPr/>
          </p:nvSpPr>
          <p:spPr>
            <a:xfrm>
              <a:off x="636150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7802"/>
            <p:cNvSpPr/>
            <p:nvPr/>
          </p:nvSpPr>
          <p:spPr>
            <a:xfrm>
              <a:off x="6468071"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7803"/>
            <p:cNvSpPr/>
            <p:nvPr/>
          </p:nvSpPr>
          <p:spPr>
            <a:xfrm>
              <a:off x="657463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7804"/>
            <p:cNvSpPr/>
            <p:nvPr/>
          </p:nvSpPr>
          <p:spPr>
            <a:xfrm>
              <a:off x="6681190"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7805"/>
            <p:cNvSpPr/>
            <p:nvPr/>
          </p:nvSpPr>
          <p:spPr>
            <a:xfrm>
              <a:off x="678775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7806"/>
            <p:cNvSpPr/>
            <p:nvPr/>
          </p:nvSpPr>
          <p:spPr>
            <a:xfrm>
              <a:off x="6894309"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7807"/>
            <p:cNvSpPr/>
            <p:nvPr/>
          </p:nvSpPr>
          <p:spPr>
            <a:xfrm>
              <a:off x="614838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7808"/>
            <p:cNvSpPr/>
            <p:nvPr/>
          </p:nvSpPr>
          <p:spPr>
            <a:xfrm>
              <a:off x="6254953"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7809"/>
            <p:cNvSpPr/>
            <p:nvPr/>
          </p:nvSpPr>
          <p:spPr>
            <a:xfrm>
              <a:off x="636150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7810"/>
            <p:cNvSpPr/>
            <p:nvPr/>
          </p:nvSpPr>
          <p:spPr>
            <a:xfrm>
              <a:off x="6468071"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7811"/>
            <p:cNvSpPr/>
            <p:nvPr/>
          </p:nvSpPr>
          <p:spPr>
            <a:xfrm>
              <a:off x="657463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7812"/>
            <p:cNvSpPr/>
            <p:nvPr/>
          </p:nvSpPr>
          <p:spPr>
            <a:xfrm>
              <a:off x="6681190"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7813"/>
            <p:cNvSpPr/>
            <p:nvPr/>
          </p:nvSpPr>
          <p:spPr>
            <a:xfrm>
              <a:off x="678775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7814"/>
            <p:cNvSpPr/>
            <p:nvPr/>
          </p:nvSpPr>
          <p:spPr>
            <a:xfrm>
              <a:off x="6894309"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7815"/>
            <p:cNvSpPr/>
            <p:nvPr/>
          </p:nvSpPr>
          <p:spPr>
            <a:xfrm>
              <a:off x="614838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7816"/>
            <p:cNvSpPr/>
            <p:nvPr/>
          </p:nvSpPr>
          <p:spPr>
            <a:xfrm>
              <a:off x="6254953"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7817"/>
            <p:cNvSpPr/>
            <p:nvPr/>
          </p:nvSpPr>
          <p:spPr>
            <a:xfrm>
              <a:off x="636150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7818"/>
            <p:cNvSpPr/>
            <p:nvPr/>
          </p:nvSpPr>
          <p:spPr>
            <a:xfrm>
              <a:off x="6468071"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7819"/>
            <p:cNvSpPr/>
            <p:nvPr/>
          </p:nvSpPr>
          <p:spPr>
            <a:xfrm>
              <a:off x="657463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7820"/>
            <p:cNvSpPr/>
            <p:nvPr/>
          </p:nvSpPr>
          <p:spPr>
            <a:xfrm>
              <a:off x="6681190"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7821"/>
            <p:cNvSpPr/>
            <p:nvPr/>
          </p:nvSpPr>
          <p:spPr>
            <a:xfrm>
              <a:off x="678775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7822"/>
            <p:cNvSpPr/>
            <p:nvPr/>
          </p:nvSpPr>
          <p:spPr>
            <a:xfrm>
              <a:off x="6894309"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7823"/>
            <p:cNvSpPr/>
            <p:nvPr/>
          </p:nvSpPr>
          <p:spPr>
            <a:xfrm>
              <a:off x="614838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7824"/>
            <p:cNvSpPr/>
            <p:nvPr/>
          </p:nvSpPr>
          <p:spPr>
            <a:xfrm>
              <a:off x="6254953"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7825"/>
            <p:cNvSpPr/>
            <p:nvPr/>
          </p:nvSpPr>
          <p:spPr>
            <a:xfrm>
              <a:off x="636150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7826"/>
            <p:cNvSpPr/>
            <p:nvPr/>
          </p:nvSpPr>
          <p:spPr>
            <a:xfrm>
              <a:off x="6468071"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7827"/>
            <p:cNvSpPr/>
            <p:nvPr/>
          </p:nvSpPr>
          <p:spPr>
            <a:xfrm>
              <a:off x="657463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7828"/>
            <p:cNvSpPr/>
            <p:nvPr/>
          </p:nvSpPr>
          <p:spPr>
            <a:xfrm>
              <a:off x="6681190"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7829"/>
            <p:cNvSpPr/>
            <p:nvPr/>
          </p:nvSpPr>
          <p:spPr>
            <a:xfrm>
              <a:off x="678775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7830"/>
            <p:cNvSpPr/>
            <p:nvPr/>
          </p:nvSpPr>
          <p:spPr>
            <a:xfrm>
              <a:off x="6894309"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7831"/>
            <p:cNvSpPr/>
            <p:nvPr/>
          </p:nvSpPr>
          <p:spPr>
            <a:xfrm>
              <a:off x="614838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7832"/>
            <p:cNvSpPr/>
            <p:nvPr/>
          </p:nvSpPr>
          <p:spPr>
            <a:xfrm>
              <a:off x="6254953"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7833"/>
            <p:cNvSpPr/>
            <p:nvPr/>
          </p:nvSpPr>
          <p:spPr>
            <a:xfrm>
              <a:off x="636150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7834"/>
            <p:cNvSpPr/>
            <p:nvPr/>
          </p:nvSpPr>
          <p:spPr>
            <a:xfrm>
              <a:off x="6468071"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7835"/>
            <p:cNvSpPr/>
            <p:nvPr/>
          </p:nvSpPr>
          <p:spPr>
            <a:xfrm>
              <a:off x="657463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7836"/>
            <p:cNvSpPr/>
            <p:nvPr/>
          </p:nvSpPr>
          <p:spPr>
            <a:xfrm>
              <a:off x="6681190"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7837"/>
            <p:cNvSpPr/>
            <p:nvPr/>
          </p:nvSpPr>
          <p:spPr>
            <a:xfrm>
              <a:off x="678775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7838"/>
            <p:cNvSpPr/>
            <p:nvPr/>
          </p:nvSpPr>
          <p:spPr>
            <a:xfrm>
              <a:off x="6894309"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7839"/>
            <p:cNvSpPr/>
            <p:nvPr/>
          </p:nvSpPr>
          <p:spPr>
            <a:xfrm>
              <a:off x="7000875"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7840"/>
            <p:cNvSpPr/>
            <p:nvPr/>
          </p:nvSpPr>
          <p:spPr>
            <a:xfrm>
              <a:off x="7107440"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7841"/>
            <p:cNvSpPr/>
            <p:nvPr/>
          </p:nvSpPr>
          <p:spPr>
            <a:xfrm>
              <a:off x="721399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7842"/>
            <p:cNvSpPr/>
            <p:nvPr/>
          </p:nvSpPr>
          <p:spPr>
            <a:xfrm>
              <a:off x="732055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7843"/>
            <p:cNvSpPr/>
            <p:nvPr/>
          </p:nvSpPr>
          <p:spPr>
            <a:xfrm>
              <a:off x="742712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7844"/>
            <p:cNvSpPr/>
            <p:nvPr/>
          </p:nvSpPr>
          <p:spPr>
            <a:xfrm>
              <a:off x="7533678"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7845"/>
            <p:cNvSpPr/>
            <p:nvPr/>
          </p:nvSpPr>
          <p:spPr>
            <a:xfrm>
              <a:off x="764024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7846"/>
            <p:cNvSpPr/>
            <p:nvPr/>
          </p:nvSpPr>
          <p:spPr>
            <a:xfrm>
              <a:off x="7746796"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7847"/>
            <p:cNvSpPr/>
            <p:nvPr/>
          </p:nvSpPr>
          <p:spPr>
            <a:xfrm>
              <a:off x="7000875"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7848"/>
            <p:cNvSpPr/>
            <p:nvPr/>
          </p:nvSpPr>
          <p:spPr>
            <a:xfrm>
              <a:off x="7107440"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7849"/>
            <p:cNvSpPr/>
            <p:nvPr/>
          </p:nvSpPr>
          <p:spPr>
            <a:xfrm>
              <a:off x="721399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7850"/>
            <p:cNvSpPr/>
            <p:nvPr/>
          </p:nvSpPr>
          <p:spPr>
            <a:xfrm>
              <a:off x="732055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7851"/>
            <p:cNvSpPr/>
            <p:nvPr/>
          </p:nvSpPr>
          <p:spPr>
            <a:xfrm>
              <a:off x="742712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7852"/>
            <p:cNvSpPr/>
            <p:nvPr/>
          </p:nvSpPr>
          <p:spPr>
            <a:xfrm>
              <a:off x="7533678"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7853"/>
            <p:cNvSpPr/>
            <p:nvPr/>
          </p:nvSpPr>
          <p:spPr>
            <a:xfrm>
              <a:off x="764024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7854"/>
            <p:cNvSpPr/>
            <p:nvPr/>
          </p:nvSpPr>
          <p:spPr>
            <a:xfrm>
              <a:off x="7746796"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7855"/>
            <p:cNvSpPr/>
            <p:nvPr/>
          </p:nvSpPr>
          <p:spPr>
            <a:xfrm>
              <a:off x="7000875"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7856"/>
            <p:cNvSpPr/>
            <p:nvPr/>
          </p:nvSpPr>
          <p:spPr>
            <a:xfrm>
              <a:off x="7107440"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7857"/>
            <p:cNvSpPr/>
            <p:nvPr/>
          </p:nvSpPr>
          <p:spPr>
            <a:xfrm>
              <a:off x="721399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7858"/>
            <p:cNvSpPr/>
            <p:nvPr/>
          </p:nvSpPr>
          <p:spPr>
            <a:xfrm>
              <a:off x="732055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7859"/>
            <p:cNvSpPr/>
            <p:nvPr/>
          </p:nvSpPr>
          <p:spPr>
            <a:xfrm>
              <a:off x="742712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7860"/>
            <p:cNvSpPr/>
            <p:nvPr/>
          </p:nvSpPr>
          <p:spPr>
            <a:xfrm>
              <a:off x="7533678"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7861"/>
            <p:cNvSpPr/>
            <p:nvPr/>
          </p:nvSpPr>
          <p:spPr>
            <a:xfrm>
              <a:off x="764024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7862"/>
            <p:cNvSpPr/>
            <p:nvPr/>
          </p:nvSpPr>
          <p:spPr>
            <a:xfrm>
              <a:off x="7746796"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7863"/>
            <p:cNvSpPr/>
            <p:nvPr/>
          </p:nvSpPr>
          <p:spPr>
            <a:xfrm>
              <a:off x="7000875"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7864"/>
            <p:cNvSpPr/>
            <p:nvPr/>
          </p:nvSpPr>
          <p:spPr>
            <a:xfrm>
              <a:off x="7107440"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7865"/>
            <p:cNvSpPr/>
            <p:nvPr/>
          </p:nvSpPr>
          <p:spPr>
            <a:xfrm>
              <a:off x="721399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7866"/>
            <p:cNvSpPr/>
            <p:nvPr/>
          </p:nvSpPr>
          <p:spPr>
            <a:xfrm>
              <a:off x="732055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7867"/>
            <p:cNvSpPr/>
            <p:nvPr/>
          </p:nvSpPr>
          <p:spPr>
            <a:xfrm>
              <a:off x="742712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7868"/>
            <p:cNvSpPr/>
            <p:nvPr/>
          </p:nvSpPr>
          <p:spPr>
            <a:xfrm>
              <a:off x="7533678"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7869"/>
            <p:cNvSpPr/>
            <p:nvPr/>
          </p:nvSpPr>
          <p:spPr>
            <a:xfrm>
              <a:off x="764024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7870"/>
            <p:cNvSpPr/>
            <p:nvPr/>
          </p:nvSpPr>
          <p:spPr>
            <a:xfrm>
              <a:off x="7746796"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7871"/>
            <p:cNvSpPr/>
            <p:nvPr/>
          </p:nvSpPr>
          <p:spPr>
            <a:xfrm>
              <a:off x="7000875"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7872"/>
            <p:cNvSpPr/>
            <p:nvPr/>
          </p:nvSpPr>
          <p:spPr>
            <a:xfrm>
              <a:off x="7107440"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7873"/>
            <p:cNvSpPr/>
            <p:nvPr/>
          </p:nvSpPr>
          <p:spPr>
            <a:xfrm>
              <a:off x="721399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7874"/>
            <p:cNvSpPr/>
            <p:nvPr/>
          </p:nvSpPr>
          <p:spPr>
            <a:xfrm>
              <a:off x="732055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7875"/>
            <p:cNvSpPr/>
            <p:nvPr/>
          </p:nvSpPr>
          <p:spPr>
            <a:xfrm>
              <a:off x="742712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7876"/>
            <p:cNvSpPr/>
            <p:nvPr/>
          </p:nvSpPr>
          <p:spPr>
            <a:xfrm>
              <a:off x="7533678"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7877"/>
            <p:cNvSpPr/>
            <p:nvPr/>
          </p:nvSpPr>
          <p:spPr>
            <a:xfrm>
              <a:off x="764024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7878"/>
            <p:cNvSpPr/>
            <p:nvPr/>
          </p:nvSpPr>
          <p:spPr>
            <a:xfrm>
              <a:off x="7746796"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7879"/>
            <p:cNvSpPr/>
            <p:nvPr/>
          </p:nvSpPr>
          <p:spPr>
            <a:xfrm>
              <a:off x="70008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7880"/>
            <p:cNvSpPr/>
            <p:nvPr/>
          </p:nvSpPr>
          <p:spPr>
            <a:xfrm>
              <a:off x="71072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7881"/>
            <p:cNvSpPr/>
            <p:nvPr/>
          </p:nvSpPr>
          <p:spPr>
            <a:xfrm>
              <a:off x="7213600" y="5284788"/>
              <a:ext cx="107950" cy="219075"/>
            </a:xfrm>
            <a:custGeom>
              <a:avLst/>
              <a:gdLst/>
              <a:ahLst/>
              <a:cxnLst/>
              <a:rect l="0" t="0" r="0" b="0"/>
              <a:pathLst>
                <a:path w="107950" h="219075">
                  <a:moveTo>
                    <a:pt x="0" y="0"/>
                  </a:moveTo>
                  <a:lnTo>
                    <a:pt x="107950" y="0"/>
                  </a:lnTo>
                  <a:lnTo>
                    <a:pt x="107950"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7882"/>
            <p:cNvSpPr/>
            <p:nvPr/>
          </p:nvSpPr>
          <p:spPr>
            <a:xfrm>
              <a:off x="732155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7883"/>
            <p:cNvSpPr/>
            <p:nvPr/>
          </p:nvSpPr>
          <p:spPr>
            <a:xfrm>
              <a:off x="7427912"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7884"/>
            <p:cNvSpPr/>
            <p:nvPr/>
          </p:nvSpPr>
          <p:spPr>
            <a:xfrm>
              <a:off x="75342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7885"/>
            <p:cNvSpPr/>
            <p:nvPr/>
          </p:nvSpPr>
          <p:spPr>
            <a:xfrm>
              <a:off x="76406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000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7886"/>
            <p:cNvSpPr/>
            <p:nvPr/>
          </p:nvSpPr>
          <p:spPr>
            <a:xfrm>
              <a:off x="774700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7887"/>
            <p:cNvSpPr/>
            <p:nvPr/>
          </p:nvSpPr>
          <p:spPr>
            <a:xfrm>
              <a:off x="7000875"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7888"/>
            <p:cNvSpPr/>
            <p:nvPr/>
          </p:nvSpPr>
          <p:spPr>
            <a:xfrm>
              <a:off x="7107440"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7889"/>
            <p:cNvSpPr/>
            <p:nvPr/>
          </p:nvSpPr>
          <p:spPr>
            <a:xfrm>
              <a:off x="721399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7890"/>
            <p:cNvSpPr/>
            <p:nvPr/>
          </p:nvSpPr>
          <p:spPr>
            <a:xfrm>
              <a:off x="7320559"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7891"/>
            <p:cNvSpPr/>
            <p:nvPr/>
          </p:nvSpPr>
          <p:spPr>
            <a:xfrm>
              <a:off x="7427124"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7892"/>
            <p:cNvSpPr/>
            <p:nvPr/>
          </p:nvSpPr>
          <p:spPr>
            <a:xfrm>
              <a:off x="7533678"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7893"/>
            <p:cNvSpPr/>
            <p:nvPr/>
          </p:nvSpPr>
          <p:spPr>
            <a:xfrm>
              <a:off x="764024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7894"/>
            <p:cNvSpPr/>
            <p:nvPr/>
          </p:nvSpPr>
          <p:spPr>
            <a:xfrm>
              <a:off x="7746796"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7895"/>
            <p:cNvSpPr/>
            <p:nvPr/>
          </p:nvSpPr>
          <p:spPr>
            <a:xfrm>
              <a:off x="7000875"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7896"/>
            <p:cNvSpPr/>
            <p:nvPr/>
          </p:nvSpPr>
          <p:spPr>
            <a:xfrm>
              <a:off x="7107440"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7897"/>
            <p:cNvSpPr/>
            <p:nvPr/>
          </p:nvSpPr>
          <p:spPr>
            <a:xfrm>
              <a:off x="721399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7898"/>
            <p:cNvSpPr/>
            <p:nvPr/>
          </p:nvSpPr>
          <p:spPr>
            <a:xfrm>
              <a:off x="732055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7899"/>
            <p:cNvSpPr/>
            <p:nvPr/>
          </p:nvSpPr>
          <p:spPr>
            <a:xfrm>
              <a:off x="742712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7900"/>
            <p:cNvSpPr/>
            <p:nvPr/>
          </p:nvSpPr>
          <p:spPr>
            <a:xfrm>
              <a:off x="7533678"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7901"/>
            <p:cNvSpPr/>
            <p:nvPr/>
          </p:nvSpPr>
          <p:spPr>
            <a:xfrm>
              <a:off x="764024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7902"/>
            <p:cNvSpPr/>
            <p:nvPr/>
          </p:nvSpPr>
          <p:spPr>
            <a:xfrm>
              <a:off x="7746796"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7903"/>
            <p:cNvSpPr/>
            <p:nvPr/>
          </p:nvSpPr>
          <p:spPr>
            <a:xfrm>
              <a:off x="5295900"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7904"/>
            <p:cNvSpPr/>
            <p:nvPr/>
          </p:nvSpPr>
          <p:spPr>
            <a:xfrm>
              <a:off x="4443412"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7905"/>
            <p:cNvSpPr/>
            <p:nvPr/>
          </p:nvSpPr>
          <p:spPr>
            <a:xfrm>
              <a:off x="7000875"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7906"/>
            <p:cNvSpPr/>
            <p:nvPr/>
          </p:nvSpPr>
          <p:spPr>
            <a:xfrm>
              <a:off x="6148388"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7907"/>
            <p:cNvSpPr/>
            <p:nvPr/>
          </p:nvSpPr>
          <p:spPr>
            <a:xfrm>
              <a:off x="7853364"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7908"/>
            <p:cNvSpPr/>
            <p:nvPr/>
          </p:nvSpPr>
          <p:spPr>
            <a:xfrm>
              <a:off x="4659312" y="1884363"/>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00B05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8" name="Freeform 17909"/>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9" name="Freeform 17910"/>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0" name="Freeform 17911"/>
            <p:cNvSpPr/>
            <p:nvPr/>
          </p:nvSpPr>
          <p:spPr>
            <a:xfrm>
              <a:off x="2209800" y="2857500"/>
              <a:ext cx="989291" cy="706640"/>
            </a:xfrm>
            <a:custGeom>
              <a:avLst/>
              <a:gdLst/>
              <a:ahLst/>
              <a:cxnLst/>
              <a:rect l="0" t="0" r="0" b="0"/>
              <a:pathLst>
                <a:path w="989291" h="706640">
                  <a:moveTo>
                    <a:pt x="0" y="0"/>
                  </a:moveTo>
                  <a:lnTo>
                    <a:pt x="989291" y="70664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1" name="Freeform 17912"/>
            <p:cNvSpPr/>
            <p:nvPr/>
          </p:nvSpPr>
          <p:spPr>
            <a:xfrm>
              <a:off x="3150379" y="3506557"/>
              <a:ext cx="126224" cy="112941"/>
            </a:xfrm>
            <a:custGeom>
              <a:avLst/>
              <a:gdLst/>
              <a:ahLst/>
              <a:cxnLst/>
              <a:rect l="0" t="0" r="0" b="0"/>
              <a:pathLst>
                <a:path w="126224" h="112941">
                  <a:moveTo>
                    <a:pt x="66433" y="0"/>
                  </a:moveTo>
                  <a:lnTo>
                    <a:pt x="126224" y="112941"/>
                  </a:lnTo>
                  <a:lnTo>
                    <a:pt x="0" y="93002"/>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17913"/>
            <p:cNvSpPr/>
            <p:nvPr/>
          </p:nvSpPr>
          <p:spPr>
            <a:xfrm>
              <a:off x="2103870" y="2344738"/>
              <a:ext cx="2743" cy="362521"/>
            </a:xfrm>
            <a:custGeom>
              <a:avLst/>
              <a:gdLst/>
              <a:ahLst/>
              <a:cxnLst/>
              <a:rect l="0" t="0" r="0" b="0"/>
              <a:pathLst>
                <a:path w="2743" h="362521">
                  <a:moveTo>
                    <a:pt x="2743" y="0"/>
                  </a:moveTo>
                  <a:lnTo>
                    <a:pt x="0" y="362521"/>
                  </a:lnTo>
                </a:path>
              </a:pathLst>
            </a:custGeom>
            <a:noFill/>
            <a:ln w="5715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3" name="Freeform 17914"/>
            <p:cNvSpPr/>
            <p:nvPr/>
          </p:nvSpPr>
          <p:spPr>
            <a:xfrm>
              <a:off x="2005139" y="2535058"/>
              <a:ext cx="200025" cy="172198"/>
            </a:xfrm>
            <a:custGeom>
              <a:avLst/>
              <a:gdLst/>
              <a:ahLst/>
              <a:cxnLst/>
              <a:rect l="0" t="0" r="0" b="0"/>
              <a:pathLst>
                <a:path w="200025" h="172198">
                  <a:moveTo>
                    <a:pt x="200025" y="1511"/>
                  </a:moveTo>
                  <a:lnTo>
                    <a:pt x="98730" y="172198"/>
                  </a:lnTo>
                  <a:lnTo>
                    <a:pt x="0" y="0"/>
                  </a:lnTo>
                </a:path>
              </a:pathLst>
            </a:custGeom>
            <a:noFill/>
            <a:ln w="57150" cap="rnd" cmpd="sng">
              <a:solidFill>
                <a:srgbClr val="0070C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44" name="Freeform 17915"/>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5" name="Freeform 17916"/>
            <p:cNvSpPr/>
            <p:nvPr/>
          </p:nvSpPr>
          <p:spPr>
            <a:xfrm>
              <a:off x="5699125" y="5337175"/>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6" name="Freeform 17917"/>
            <p:cNvSpPr/>
            <p:nvPr/>
          </p:nvSpPr>
          <p:spPr>
            <a:xfrm>
              <a:off x="5818975" y="5633225"/>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7" name="Freeform 17918"/>
            <p:cNvSpPr/>
            <p:nvPr/>
          </p:nvSpPr>
          <p:spPr>
            <a:xfrm>
              <a:off x="2143125" y="2990850"/>
              <a:ext cx="3638664" cy="2618054"/>
            </a:xfrm>
            <a:custGeom>
              <a:avLst/>
              <a:gdLst/>
              <a:ahLst/>
              <a:cxnLst/>
              <a:rect l="0" t="0" r="0" b="0"/>
              <a:pathLst>
                <a:path w="3638664" h="2618054">
                  <a:moveTo>
                    <a:pt x="0" y="0"/>
                  </a:moveTo>
                  <a:cubicBezTo>
                    <a:pt x="74612" y="547687"/>
                    <a:pt x="149225" y="1095375"/>
                    <a:pt x="762000" y="1533525"/>
                  </a:cubicBezTo>
                  <a:cubicBezTo>
                    <a:pt x="1368031" y="1966861"/>
                    <a:pt x="2500452" y="2293048"/>
                    <a:pt x="3638664" y="2618054"/>
                  </a:cubicBezTo>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8" name="Freeform 17919"/>
            <p:cNvSpPr/>
            <p:nvPr/>
          </p:nvSpPr>
          <p:spPr>
            <a:xfrm>
              <a:off x="5655293" y="5513895"/>
              <a:ext cx="128206" cy="128219"/>
            </a:xfrm>
            <a:custGeom>
              <a:avLst/>
              <a:gdLst/>
              <a:ahLst/>
              <a:cxnLst/>
              <a:rect l="0" t="0" r="0" b="0"/>
              <a:pathLst>
                <a:path w="128206" h="128219">
                  <a:moveTo>
                    <a:pt x="36614" y="0"/>
                  </a:moveTo>
                  <a:lnTo>
                    <a:pt x="128206" y="95503"/>
                  </a:lnTo>
                  <a:lnTo>
                    <a:pt x="0" y="128219"/>
                  </a:lnTo>
                </a:path>
              </a:pathLst>
            </a:custGeom>
            <a:noFill/>
            <a:ln w="38100" cap="rnd" cmpd="sng">
              <a:solidFill>
                <a:srgbClr val="0070C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9" name="Freeform 17920"/>
            <p:cNvSpPr/>
            <p:nvPr/>
          </p:nvSpPr>
          <p:spPr>
            <a:xfrm>
              <a:off x="3910101" y="320878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17922"/>
            <p:cNvSpPr/>
            <p:nvPr/>
          </p:nvSpPr>
          <p:spPr>
            <a:xfrm>
              <a:off x="8494777" y="536384"/>
              <a:ext cx="65" cy="169726"/>
            </a:xfrm>
            <a:prstGeom prst="rect">
              <a:avLst/>
            </a:prstGeom>
          </p:spPr>
          <p:txBody>
            <a:bodyPr wrap="none" lIns="0" tIns="0" rIns="0" bIns="0">
              <a:spAutoFit/>
            </a:bodyPr>
            <a:lstStyle/>
            <a:p>
              <a:pPr marL="0"/>
              <a:endParaRPr lang="en-US" sz="1103" b="0" i="0" spc="0" baseline="0" dirty="0"/>
            </a:p>
          </p:txBody>
        </p:sp>
        <p:sp>
          <p:nvSpPr>
            <p:cNvPr id="551" name="Rectangle 17924"/>
            <p:cNvSpPr/>
            <p:nvPr/>
          </p:nvSpPr>
          <p:spPr>
            <a:xfrm>
              <a:off x="4076435" y="807024"/>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52" name="Rectangle 17930"/>
            <p:cNvSpPr/>
            <p:nvPr/>
          </p:nvSpPr>
          <p:spPr>
            <a:xfrm>
              <a:off x="1144102" y="1945073"/>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53" name="Rectangle 17931"/>
            <p:cNvSpPr/>
            <p:nvPr/>
          </p:nvSpPr>
          <p:spPr>
            <a:xfrm>
              <a:off x="1105971" y="2745173"/>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4" name="Rectangle 17932"/>
            <p:cNvSpPr/>
            <p:nvPr/>
          </p:nvSpPr>
          <p:spPr>
            <a:xfrm>
              <a:off x="4449895" y="3550223"/>
              <a:ext cx="3023392" cy="308418"/>
            </a:xfrm>
            <a:prstGeom prst="rect">
              <a:avLst/>
            </a:prstGeom>
          </p:spPr>
          <p:txBody>
            <a:bodyPr wrap="none" lIns="0" tIns="0" rIns="0" bIns="0">
              <a:spAutoFit/>
            </a:bodyPr>
            <a:lstStyle/>
            <a:p>
              <a:pPr marL="73969"/>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555" name="Rectangle 17938"/>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FF0000"/>
                  </a:solidFill>
                </a:rPr>
                <a:t>Bit</a:t>
              </a:r>
              <a:r>
                <a:rPr lang="en-US" sz="1403" b="1" i="0" spc="-30" baseline="0" dirty="0">
                  <a:solidFill>
                    <a:srgbClr val="FF0000"/>
                  </a:solidFill>
                </a:rPr>
                <a:t> </a:t>
              </a:r>
              <a:r>
                <a:rPr lang="en-US" sz="1403" b="1" i="0" spc="0" baseline="0" dirty="0">
                  <a:solidFill>
                    <a:srgbClr val="FF0000"/>
                  </a:solidFill>
                </a:rPr>
                <a:t>161</a:t>
              </a:r>
            </a:p>
          </p:txBody>
        </p:sp>
        <p:sp>
          <p:nvSpPr>
            <p:cNvPr id="556" name="Rectangle 17939"/>
            <p:cNvSpPr/>
            <p:nvPr/>
          </p:nvSpPr>
          <p:spPr>
            <a:xfrm>
              <a:off x="5587365" y="5999698"/>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57" name="Rectangle 17940"/>
            <p:cNvSpPr/>
            <p:nvPr/>
          </p:nvSpPr>
          <p:spPr>
            <a:xfrm>
              <a:off x="2391727" y="2343501"/>
              <a:ext cx="440826" cy="276999"/>
            </a:xfrm>
            <a:prstGeom prst="rect">
              <a:avLst/>
            </a:prstGeom>
          </p:spPr>
          <p:txBody>
            <a:bodyPr wrap="none" lIns="0" tIns="0" rIns="0" bIns="0">
              <a:spAutoFit/>
            </a:bodyPr>
            <a:lstStyle/>
            <a:p>
              <a:pPr marL="0"/>
              <a:r>
                <a:rPr lang="en-US" sz="1800" b="1" i="0" spc="0" baseline="0" dirty="0">
                  <a:solidFill>
                    <a:srgbClr val="0070C0"/>
                  </a:solidFill>
                </a:rPr>
                <a:t>EOI</a:t>
              </a:r>
            </a:p>
          </p:txBody>
        </p:sp>
        <p:sp>
          <p:nvSpPr>
            <p:cNvPr id="558" name="Rectangle 17941"/>
            <p:cNvSpPr/>
            <p:nvPr/>
          </p:nvSpPr>
          <p:spPr>
            <a:xfrm>
              <a:off x="4472940" y="3275548"/>
              <a:ext cx="501099" cy="215893"/>
            </a:xfrm>
            <a:prstGeom prst="rect">
              <a:avLst/>
            </a:prstGeom>
          </p:spPr>
          <p:txBody>
            <a:bodyPr wrap="none" lIns="0" tIns="0" rIns="0" bIns="0">
              <a:spAutoFit/>
            </a:bodyPr>
            <a:lstStyle/>
            <a:p>
              <a:pPr marL="0"/>
              <a:r>
                <a:rPr lang="en-US" sz="1403" b="1" i="0" spc="0" baseline="0" dirty="0">
                  <a:solidFill>
                    <a:srgbClr val="00B050"/>
                  </a:solidFill>
                </a:rPr>
                <a:t>Bit</a:t>
              </a:r>
              <a:r>
                <a:rPr lang="en-US" sz="1403" b="1" i="0" spc="-30" baseline="0" dirty="0">
                  <a:solidFill>
                    <a:srgbClr val="00B050"/>
                  </a:solidFill>
                </a:rPr>
                <a:t> </a:t>
              </a:r>
              <a:r>
                <a:rPr lang="en-US" sz="1403" b="1" i="0" spc="0" baseline="0" dirty="0">
                  <a:solidFill>
                    <a:srgbClr val="00B050"/>
                  </a:solidFill>
                </a:rPr>
                <a:t>93</a:t>
              </a:r>
            </a:p>
          </p:txBody>
        </p:sp>
        <p:sp>
          <p:nvSpPr>
            <p:cNvPr id="559" name="Rectangle 558"/>
            <p:cNvSpPr/>
            <p:nvPr/>
          </p:nvSpPr>
          <p:spPr>
            <a:xfrm>
              <a:off x="540787" y="4502664"/>
              <a:ext cx="2513789" cy="1477328"/>
            </a:xfrm>
            <a:prstGeom prst="rect">
              <a:avLst/>
            </a:prstGeom>
            <a:ln>
              <a:solidFill>
                <a:schemeClr val="accent1"/>
              </a:solidFill>
            </a:ln>
          </p:spPr>
          <p:txBody>
            <a:bodyPr wrap="square">
              <a:spAutoFit/>
            </a:bodyPr>
            <a:lstStyle/>
            <a:p>
              <a:r>
                <a:rPr lang="en-US" spc="-55" dirty="0"/>
                <a:t>T</a:t>
              </a:r>
              <a:r>
                <a:rPr lang="en-US" dirty="0"/>
                <a:t>raditional</a:t>
              </a:r>
              <a:r>
                <a:rPr lang="en-US" spc="-91" dirty="0"/>
                <a:t> </a:t>
              </a:r>
              <a:r>
                <a:rPr lang="en-US" dirty="0"/>
                <a:t>APIC behavior is to clear the highest priorit</a:t>
              </a:r>
              <a:r>
                <a:rPr lang="en-US" spc="-23" dirty="0"/>
                <a:t>y</a:t>
              </a:r>
              <a:r>
                <a:rPr lang="en-US" dirty="0"/>
                <a:t> interrupt that is in service</a:t>
              </a:r>
            </a:p>
          </p:txBody>
        </p:sp>
        <p:sp>
          <p:nvSpPr>
            <p:cNvPr id="560" name="Rectangle 559"/>
            <p:cNvSpPr/>
            <p:nvPr/>
          </p:nvSpPr>
          <p:spPr>
            <a:xfrm>
              <a:off x="4290472" y="1200153"/>
              <a:ext cx="3634328" cy="276999"/>
            </a:xfrm>
            <a:prstGeom prst="rect">
              <a:avLst/>
            </a:prstGeom>
          </p:spPr>
          <p:txBody>
            <a:bodyPr wrap="none">
              <a:spAutoFit/>
            </a:bodyPr>
            <a:lstStyle/>
            <a:p>
              <a:pPr algn="r"/>
              <a:r>
                <a:rPr lang="en-US" sz="1200" dirty="0"/>
                <a:t>31           24                16                  8                  0</a:t>
              </a:r>
            </a:p>
          </p:txBody>
        </p:sp>
        <p:sp>
          <p:nvSpPr>
            <p:cNvPr id="561" name="Rectangle 16211"/>
            <p:cNvSpPr/>
            <p:nvPr/>
          </p:nvSpPr>
          <p:spPr>
            <a:xfrm>
              <a:off x="3854210" y="1448019"/>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62" name="Rectangle 561"/>
            <p:cNvSpPr/>
            <p:nvPr/>
          </p:nvSpPr>
          <p:spPr>
            <a:xfrm>
              <a:off x="4298762" y="3954423"/>
              <a:ext cx="3634328" cy="276999"/>
            </a:xfrm>
            <a:prstGeom prst="rect">
              <a:avLst/>
            </a:prstGeom>
          </p:spPr>
          <p:txBody>
            <a:bodyPr wrap="none">
              <a:spAutoFit/>
            </a:bodyPr>
            <a:lstStyle/>
            <a:p>
              <a:pPr algn="r"/>
              <a:r>
                <a:rPr lang="en-US" sz="1200" dirty="0"/>
                <a:t>31           24                16                  8                  0</a:t>
              </a:r>
            </a:p>
          </p:txBody>
        </p:sp>
        <p:sp>
          <p:nvSpPr>
            <p:cNvPr id="563" name="Rectangle 16211"/>
            <p:cNvSpPr/>
            <p:nvPr/>
          </p:nvSpPr>
          <p:spPr>
            <a:xfrm>
              <a:off x="3862500" y="4202289"/>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2646459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Basic Cache Operation</a:t>
            </a:r>
          </a:p>
        </p:txBody>
      </p:sp>
      <p:sp>
        <p:nvSpPr>
          <p:cNvPr id="7" name="내용 개체 틀 6"/>
          <p:cNvSpPr>
            <a:spLocks noGrp="1"/>
          </p:cNvSpPr>
          <p:nvPr>
            <p:ph idx="1"/>
          </p:nvPr>
        </p:nvSpPr>
        <p:spPr/>
        <p:txBody>
          <a:bodyPr/>
          <a:lstStyle/>
          <a:p>
            <a:endParaRPr lang="ko-KR" altLang="en-US"/>
          </a:p>
        </p:txBody>
      </p:sp>
      <p:sp>
        <p:nvSpPr>
          <p:cNvPr id="6" name="Footer Placeholder 5"/>
          <p:cNvSpPr>
            <a:spLocks noGrp="1"/>
          </p:cNvSpPr>
          <p:nvPr>
            <p:ph type="ftr" sz="quarter" idx="11"/>
          </p:nvPr>
        </p:nvSpPr>
        <p:spPr/>
        <p:txBody>
          <a:bodyPr/>
          <a:lstStyle/>
          <a:p>
            <a:r>
              <a:rPr lang="en-US" altLang="ko-KR"/>
              <a:t>Dept. of Game &amp; Multimedia Engineering</a:t>
            </a:r>
            <a:endParaRPr lang="en-US" dirty="0"/>
          </a:p>
        </p:txBody>
      </p:sp>
      <p:sp>
        <p:nvSpPr>
          <p:cNvPr id="16387" name="Slide Number Placeholder 3"/>
          <p:cNvSpPr>
            <a:spLocks noGrp="1"/>
          </p:cNvSpPr>
          <p:nvPr>
            <p:ph type="sldNum" sz="quarter" idx="12"/>
          </p:nvPr>
        </p:nvSpPr>
        <p:spPr/>
        <p:txBody>
          <a:bodyPr/>
          <a:lstStyle/>
          <a:p>
            <a:fld id="{B5BBC040-7301-455B-9921-A7CB36BAE514}" type="slidenum">
              <a:rPr lang="en-US" smtClean="0"/>
              <a:pPr/>
              <a:t>11</a:t>
            </a:fld>
            <a:endParaRPr lang="en-US"/>
          </a:p>
        </p:txBody>
      </p:sp>
      <p:sp>
        <p:nvSpPr>
          <p:cNvPr id="5" name="Rectangle 3" descr="10%"/>
          <p:cNvSpPr>
            <a:spLocks noChangeArrowheads="1"/>
          </p:cNvSpPr>
          <p:nvPr/>
        </p:nvSpPr>
        <p:spPr bwMode="auto">
          <a:xfrm>
            <a:off x="8001000" y="1206500"/>
            <a:ext cx="990600" cy="1003300"/>
          </a:xfrm>
          <a:prstGeom prst="rect">
            <a:avLst/>
          </a:prstGeom>
          <a:solidFill>
            <a:srgbClr val="00CC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dirty="0">
                <a:solidFill>
                  <a:schemeClr val="bg1"/>
                </a:solidFill>
              </a:rPr>
              <a:t>Main Memory</a:t>
            </a:r>
          </a:p>
          <a:p>
            <a:pPr algn="ctr">
              <a:buFont typeface="Wingdings" pitchFamily="2" charset="2"/>
              <a:buNone/>
              <a:defRPr/>
            </a:pPr>
            <a:r>
              <a:rPr lang="en-US" sz="1600" b="1" dirty="0">
                <a:solidFill>
                  <a:schemeClr val="bg1"/>
                </a:solidFill>
              </a:rPr>
              <a:t>(DRAM)</a:t>
            </a:r>
          </a:p>
        </p:txBody>
      </p:sp>
      <p:sp>
        <p:nvSpPr>
          <p:cNvPr id="16389" name="Rectangle 8"/>
          <p:cNvSpPr>
            <a:spLocks noChangeArrowheads="1"/>
          </p:cNvSpPr>
          <p:nvPr/>
        </p:nvSpPr>
        <p:spPr bwMode="auto">
          <a:xfrm>
            <a:off x="5943600" y="1066800"/>
            <a:ext cx="1438275" cy="1219200"/>
          </a:xfrm>
          <a:prstGeom prst="rect">
            <a:avLst/>
          </a:prstGeom>
          <a:solidFill>
            <a:schemeClr val="bg1"/>
          </a:solidFill>
          <a:ln w="12700">
            <a:solidFill>
              <a:schemeClr val="tx1"/>
            </a:solidFill>
            <a:miter lim="800000"/>
            <a:headEnd/>
            <a:tailEnd/>
          </a:ln>
        </p:spPr>
        <p:txBody>
          <a:bodyPr wrap="none" anchorCtr="1"/>
          <a:lstStyle/>
          <a:p>
            <a:pPr>
              <a:buFont typeface="Wingdings" pitchFamily="2" charset="2"/>
              <a:buNone/>
            </a:pPr>
            <a:r>
              <a:rPr lang="en-US" sz="1200" b="1"/>
              <a:t>Processor</a:t>
            </a:r>
          </a:p>
        </p:txBody>
      </p:sp>
      <p:cxnSp>
        <p:nvCxnSpPr>
          <p:cNvPr id="16390" name="Straight Arrow Connector 119"/>
          <p:cNvCxnSpPr>
            <a:cxnSpLocks noChangeShapeType="1"/>
          </p:cNvCxnSpPr>
          <p:nvPr/>
        </p:nvCxnSpPr>
        <p:spPr bwMode="auto">
          <a:xfrm>
            <a:off x="7391400" y="1501775"/>
            <a:ext cx="609600" cy="1588"/>
          </a:xfrm>
          <a:prstGeom prst="straightConnector1">
            <a:avLst/>
          </a:prstGeom>
          <a:noFill/>
          <a:ln w="9525" algn="ctr">
            <a:solidFill>
              <a:schemeClr val="tx1"/>
            </a:solidFill>
            <a:round/>
            <a:headEnd/>
            <a:tailEnd type="stealth" w="med" len="lg"/>
          </a:ln>
        </p:spPr>
      </p:cxnSp>
      <p:cxnSp>
        <p:nvCxnSpPr>
          <p:cNvPr id="16391" name="Straight Arrow Connector 120"/>
          <p:cNvCxnSpPr>
            <a:cxnSpLocks noChangeShapeType="1"/>
          </p:cNvCxnSpPr>
          <p:nvPr/>
        </p:nvCxnSpPr>
        <p:spPr bwMode="auto">
          <a:xfrm>
            <a:off x="7391400" y="1957388"/>
            <a:ext cx="609600" cy="1587"/>
          </a:xfrm>
          <a:prstGeom prst="straightConnector1">
            <a:avLst/>
          </a:prstGeom>
          <a:noFill/>
          <a:ln w="9525" algn="ctr">
            <a:solidFill>
              <a:schemeClr val="tx1"/>
            </a:solidFill>
            <a:round/>
            <a:headEnd type="stealth" w="med" len="med"/>
            <a:tailEnd type="none" w="med" len="lg"/>
          </a:ln>
        </p:spPr>
      </p:cxnSp>
      <p:sp>
        <p:nvSpPr>
          <p:cNvPr id="16392" name="Text Box 59"/>
          <p:cNvSpPr txBox="1">
            <a:spLocks noChangeArrowheads="1"/>
          </p:cNvSpPr>
          <p:nvPr/>
        </p:nvSpPr>
        <p:spPr bwMode="auto">
          <a:xfrm>
            <a:off x="7348538" y="1223963"/>
            <a:ext cx="709612" cy="277812"/>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16393" name="Text Box 59"/>
          <p:cNvSpPr txBox="1">
            <a:spLocks noChangeArrowheads="1"/>
          </p:cNvSpPr>
          <p:nvPr/>
        </p:nvSpPr>
        <p:spPr bwMode="auto">
          <a:xfrm>
            <a:off x="7462838" y="17049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1" name="Rectangle 3" descr="10%"/>
          <p:cNvSpPr>
            <a:spLocks noChangeArrowheads="1"/>
          </p:cNvSpPr>
          <p:nvPr/>
        </p:nvSpPr>
        <p:spPr bwMode="auto">
          <a:xfrm>
            <a:off x="6019800" y="1371600"/>
            <a:ext cx="55245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dirty="0">
                <a:solidFill>
                  <a:srgbClr val="C00000"/>
                </a:solidFill>
              </a:rPr>
              <a:t>CPU</a:t>
            </a:r>
          </a:p>
        </p:txBody>
      </p:sp>
      <p:sp>
        <p:nvSpPr>
          <p:cNvPr id="12" name="Rectangle 3" descr="10%"/>
          <p:cNvSpPr>
            <a:spLocks noChangeArrowheads="1"/>
          </p:cNvSpPr>
          <p:nvPr/>
        </p:nvSpPr>
        <p:spPr bwMode="auto">
          <a:xfrm>
            <a:off x="6629400" y="1371600"/>
            <a:ext cx="695325" cy="838200"/>
          </a:xfrm>
          <a:prstGeom prst="rect">
            <a:avLst/>
          </a:prstGeom>
          <a:solidFill>
            <a:srgbClr val="FF66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b="1" dirty="0">
                <a:solidFill>
                  <a:schemeClr val="bg1"/>
                </a:solidFill>
              </a:rPr>
              <a:t>Cache</a:t>
            </a:r>
          </a:p>
        </p:txBody>
      </p:sp>
      <p:sp>
        <p:nvSpPr>
          <p:cNvPr id="13" name="Rectangle 3" descr="10%"/>
          <p:cNvSpPr>
            <a:spLocks noChangeArrowheads="1"/>
          </p:cNvSpPr>
          <p:nvPr/>
        </p:nvSpPr>
        <p:spPr bwMode="auto">
          <a:xfrm>
            <a:off x="685800" y="1676400"/>
            <a:ext cx="106680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2000" dirty="0">
                <a:solidFill>
                  <a:srgbClr val="C00000"/>
                </a:solidFill>
              </a:rPr>
              <a:t>CPU</a:t>
            </a:r>
          </a:p>
        </p:txBody>
      </p:sp>
      <p:graphicFrame>
        <p:nvGraphicFramePr>
          <p:cNvPr id="16" name="Table 15"/>
          <p:cNvGraphicFramePr>
            <a:graphicFrameLocks noGrp="1"/>
          </p:cNvGraphicFramePr>
          <p:nvPr/>
        </p:nvGraphicFramePr>
        <p:xfrm>
          <a:off x="2438400" y="3427413"/>
          <a:ext cx="2686050" cy="1753870"/>
        </p:xfrm>
        <a:graphic>
          <a:graphicData uri="http://schemas.openxmlformats.org/drawingml/2006/table">
            <a:tbl>
              <a:tblPr/>
              <a:tblGrid>
                <a:gridCol w="914400">
                  <a:extLst>
                    <a:ext uri="{9D8B030D-6E8A-4147-A177-3AD203B41FA5}">
                      <a16:colId xmlns:a16="http://schemas.microsoft.com/office/drawing/2014/main" val="20000"/>
                    </a:ext>
                  </a:extLst>
                </a:gridCol>
                <a:gridCol w="442595">
                  <a:extLst>
                    <a:ext uri="{9D8B030D-6E8A-4147-A177-3AD203B41FA5}">
                      <a16:colId xmlns:a16="http://schemas.microsoft.com/office/drawing/2014/main" val="20001"/>
                    </a:ext>
                  </a:extLst>
                </a:gridCol>
                <a:gridCol w="443230">
                  <a:extLst>
                    <a:ext uri="{9D8B030D-6E8A-4147-A177-3AD203B41FA5}">
                      <a16:colId xmlns:a16="http://schemas.microsoft.com/office/drawing/2014/main" val="20002"/>
                    </a:ext>
                  </a:extLst>
                </a:gridCol>
                <a:gridCol w="442595">
                  <a:extLst>
                    <a:ext uri="{9D8B030D-6E8A-4147-A177-3AD203B41FA5}">
                      <a16:colId xmlns:a16="http://schemas.microsoft.com/office/drawing/2014/main" val="20003"/>
                    </a:ext>
                  </a:extLst>
                </a:gridCol>
                <a:gridCol w="443230">
                  <a:extLst>
                    <a:ext uri="{9D8B030D-6E8A-4147-A177-3AD203B41FA5}">
                      <a16:colId xmlns:a16="http://schemas.microsoft.com/office/drawing/2014/main" val="20004"/>
                    </a:ext>
                  </a:extLst>
                </a:gridCol>
              </a:tblGrid>
              <a:tr h="25082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825">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660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6435" name="TextBox 17"/>
          <p:cNvSpPr txBox="1">
            <a:spLocks noChangeArrowheads="1"/>
          </p:cNvSpPr>
          <p:nvPr/>
        </p:nvSpPr>
        <p:spPr bwMode="auto">
          <a:xfrm>
            <a:off x="2057400" y="5257800"/>
            <a:ext cx="1404295"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TAG (Address)</a:t>
            </a:r>
          </a:p>
        </p:txBody>
      </p:sp>
      <p:sp>
        <p:nvSpPr>
          <p:cNvPr id="16436" name="TextBox 18"/>
          <p:cNvSpPr txBox="1">
            <a:spLocks noChangeArrowheads="1"/>
          </p:cNvSpPr>
          <p:nvPr/>
        </p:nvSpPr>
        <p:spPr bwMode="auto">
          <a:xfrm>
            <a:off x="3354668" y="525780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D0</a:t>
            </a:r>
          </a:p>
        </p:txBody>
      </p:sp>
      <p:sp>
        <p:nvSpPr>
          <p:cNvPr id="16437" name="TextBox 19"/>
          <p:cNvSpPr txBox="1">
            <a:spLocks noChangeArrowheads="1"/>
          </p:cNvSpPr>
          <p:nvPr/>
        </p:nvSpPr>
        <p:spPr bwMode="auto">
          <a:xfrm>
            <a:off x="3772180" y="525462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D1</a:t>
            </a:r>
          </a:p>
        </p:txBody>
      </p:sp>
      <p:sp>
        <p:nvSpPr>
          <p:cNvPr id="16438" name="TextBox 20"/>
          <p:cNvSpPr txBox="1">
            <a:spLocks noChangeArrowheads="1"/>
          </p:cNvSpPr>
          <p:nvPr/>
        </p:nvSpPr>
        <p:spPr bwMode="auto">
          <a:xfrm>
            <a:off x="4237318" y="525145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D2</a:t>
            </a:r>
          </a:p>
        </p:txBody>
      </p:sp>
      <p:sp>
        <p:nvSpPr>
          <p:cNvPr id="16439" name="TextBox 21"/>
          <p:cNvSpPr txBox="1">
            <a:spLocks noChangeArrowheads="1"/>
          </p:cNvSpPr>
          <p:nvPr/>
        </p:nvSpPr>
        <p:spPr bwMode="auto">
          <a:xfrm>
            <a:off x="4691343" y="524827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D3</a:t>
            </a:r>
          </a:p>
        </p:txBody>
      </p:sp>
      <p:sp>
        <p:nvSpPr>
          <p:cNvPr id="16440" name="TextBox 22"/>
          <p:cNvSpPr txBox="1">
            <a:spLocks noChangeArrowheads="1"/>
          </p:cNvSpPr>
          <p:nvPr/>
        </p:nvSpPr>
        <p:spPr bwMode="auto">
          <a:xfrm>
            <a:off x="2714625" y="4162425"/>
            <a:ext cx="460375" cy="307975"/>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1" name="TextBox 23"/>
          <p:cNvSpPr txBox="1">
            <a:spLocks noChangeArrowheads="1"/>
          </p:cNvSpPr>
          <p:nvPr/>
        </p:nvSpPr>
        <p:spPr bwMode="auto">
          <a:xfrm>
            <a:off x="3397250" y="4149725"/>
            <a:ext cx="461963"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2" name="TextBox 24"/>
          <p:cNvSpPr txBox="1">
            <a:spLocks noChangeArrowheads="1"/>
          </p:cNvSpPr>
          <p:nvPr/>
        </p:nvSpPr>
        <p:spPr bwMode="auto">
          <a:xfrm>
            <a:off x="3835400" y="4149725"/>
            <a:ext cx="460375"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3" name="TextBox 25"/>
          <p:cNvSpPr txBox="1">
            <a:spLocks noChangeArrowheads="1"/>
          </p:cNvSpPr>
          <p:nvPr/>
        </p:nvSpPr>
        <p:spPr bwMode="auto">
          <a:xfrm>
            <a:off x="4271963"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4" name="TextBox 26"/>
          <p:cNvSpPr txBox="1">
            <a:spLocks noChangeArrowheads="1"/>
          </p:cNvSpPr>
          <p:nvPr/>
        </p:nvSpPr>
        <p:spPr bwMode="auto">
          <a:xfrm>
            <a:off x="4745038"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graphicFrame>
        <p:nvGraphicFramePr>
          <p:cNvPr id="41" name="Table 40"/>
          <p:cNvGraphicFramePr>
            <a:graphicFrameLocks noGrp="1"/>
          </p:cNvGraphicFramePr>
          <p:nvPr/>
        </p:nvGraphicFramePr>
        <p:xfrm>
          <a:off x="6550025" y="3124200"/>
          <a:ext cx="685800" cy="2836926"/>
        </p:xfrm>
        <a:graphic>
          <a:graphicData uri="http://schemas.openxmlformats.org/drawingml/2006/table">
            <a:tbl>
              <a:tblPr/>
              <a:tblGrid>
                <a:gridCol w="685800">
                  <a:extLst>
                    <a:ext uri="{9D8B030D-6E8A-4147-A177-3AD203B41FA5}">
                      <a16:colId xmlns:a16="http://schemas.microsoft.com/office/drawing/2014/main" val="20000"/>
                    </a:ext>
                  </a:extLst>
                </a:gridCol>
              </a:tblGrid>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5913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4795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6475" name="TextBox 41"/>
          <p:cNvSpPr txBox="1">
            <a:spLocks noChangeArrowheads="1"/>
          </p:cNvSpPr>
          <p:nvPr/>
        </p:nvSpPr>
        <p:spPr bwMode="auto">
          <a:xfrm>
            <a:off x="6754813" y="4824413"/>
            <a:ext cx="461962" cy="309562"/>
          </a:xfrm>
          <a:prstGeom prst="rect">
            <a:avLst/>
          </a:prstGeom>
          <a:noFill/>
          <a:ln w="9525">
            <a:noFill/>
            <a:miter lim="800000"/>
            <a:headEnd/>
            <a:tailEnd/>
          </a:ln>
        </p:spPr>
        <p:txBody>
          <a:bodyPr vert="eaVert" wrap="none">
            <a:spAutoFit/>
          </a:bodyPr>
          <a:lstStyle/>
          <a:p>
            <a:pPr algn="ctr">
              <a:buFont typeface="Wingdings" pitchFamily="2" charset="2"/>
              <a:buNone/>
            </a:pPr>
            <a:r>
              <a:rPr lang="en-US" sz="1800" b="1"/>
              <a:t>...</a:t>
            </a:r>
          </a:p>
        </p:txBody>
      </p:sp>
      <p:sp>
        <p:nvSpPr>
          <p:cNvPr id="16476" name="Rounded Rectangle 42"/>
          <p:cNvSpPr>
            <a:spLocks noChangeArrowheads="1"/>
          </p:cNvSpPr>
          <p:nvPr/>
        </p:nvSpPr>
        <p:spPr bwMode="auto">
          <a:xfrm>
            <a:off x="6615113" y="59436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11111111</a:t>
            </a:r>
          </a:p>
        </p:txBody>
      </p:sp>
      <p:sp>
        <p:nvSpPr>
          <p:cNvPr id="16477" name="Rounded Rectangle 43"/>
          <p:cNvSpPr>
            <a:spLocks noChangeArrowheads="1"/>
          </p:cNvSpPr>
          <p:nvPr/>
        </p:nvSpPr>
        <p:spPr bwMode="auto">
          <a:xfrm>
            <a:off x="6615113" y="575468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22222222</a:t>
            </a:r>
          </a:p>
        </p:txBody>
      </p:sp>
      <p:sp>
        <p:nvSpPr>
          <p:cNvPr id="16478" name="Rounded Rectangle 44"/>
          <p:cNvSpPr>
            <a:spLocks noChangeArrowheads="1"/>
          </p:cNvSpPr>
          <p:nvPr/>
        </p:nvSpPr>
        <p:spPr bwMode="auto">
          <a:xfrm>
            <a:off x="6624638" y="5562600"/>
            <a:ext cx="573087"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33333333</a:t>
            </a:r>
          </a:p>
        </p:txBody>
      </p:sp>
      <p:sp>
        <p:nvSpPr>
          <p:cNvPr id="16479" name="Rounded Rectangle 45"/>
          <p:cNvSpPr>
            <a:spLocks noChangeArrowheads="1"/>
          </p:cNvSpPr>
          <p:nvPr/>
        </p:nvSpPr>
        <p:spPr bwMode="auto">
          <a:xfrm>
            <a:off x="6615113" y="53705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44444444</a:t>
            </a:r>
          </a:p>
        </p:txBody>
      </p:sp>
      <p:sp>
        <p:nvSpPr>
          <p:cNvPr id="16480" name="Rounded Rectangle 46"/>
          <p:cNvSpPr>
            <a:spLocks noChangeArrowheads="1"/>
          </p:cNvSpPr>
          <p:nvPr/>
        </p:nvSpPr>
        <p:spPr bwMode="auto">
          <a:xfrm>
            <a:off x="6615113" y="45085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6481" name="Rounded Rectangle 47"/>
          <p:cNvSpPr>
            <a:spLocks noChangeArrowheads="1"/>
          </p:cNvSpPr>
          <p:nvPr/>
        </p:nvSpPr>
        <p:spPr bwMode="auto">
          <a:xfrm>
            <a:off x="6615113" y="4318000"/>
            <a:ext cx="571500" cy="141288"/>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66666666</a:t>
            </a:r>
          </a:p>
        </p:txBody>
      </p:sp>
      <p:sp>
        <p:nvSpPr>
          <p:cNvPr id="16482" name="Rounded Rectangle 48"/>
          <p:cNvSpPr>
            <a:spLocks noChangeArrowheads="1"/>
          </p:cNvSpPr>
          <p:nvPr/>
        </p:nvSpPr>
        <p:spPr bwMode="auto">
          <a:xfrm>
            <a:off x="6615113" y="4114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77777777</a:t>
            </a:r>
          </a:p>
        </p:txBody>
      </p:sp>
      <p:sp>
        <p:nvSpPr>
          <p:cNvPr id="16483" name="Rounded Rectangle 54"/>
          <p:cNvSpPr>
            <a:spLocks noChangeArrowheads="1"/>
          </p:cNvSpPr>
          <p:nvPr/>
        </p:nvSpPr>
        <p:spPr bwMode="auto">
          <a:xfrm>
            <a:off x="6615113" y="39227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88888888</a:t>
            </a:r>
          </a:p>
        </p:txBody>
      </p:sp>
      <p:sp>
        <p:nvSpPr>
          <p:cNvPr id="16484" name="Rounded Rectangle 55"/>
          <p:cNvSpPr>
            <a:spLocks noChangeArrowheads="1"/>
          </p:cNvSpPr>
          <p:nvPr/>
        </p:nvSpPr>
        <p:spPr bwMode="auto">
          <a:xfrm>
            <a:off x="6615113" y="3732213"/>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99999999</a:t>
            </a:r>
          </a:p>
        </p:txBody>
      </p:sp>
      <p:sp>
        <p:nvSpPr>
          <p:cNvPr id="16485" name="Rounded Rectangle 56"/>
          <p:cNvSpPr>
            <a:spLocks noChangeArrowheads="1"/>
          </p:cNvSpPr>
          <p:nvPr/>
        </p:nvSpPr>
        <p:spPr bwMode="auto">
          <a:xfrm>
            <a:off x="6615113" y="3540125"/>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12121212</a:t>
            </a:r>
          </a:p>
        </p:txBody>
      </p:sp>
      <p:sp>
        <p:nvSpPr>
          <p:cNvPr id="16486" name="Rounded Rectangle 57"/>
          <p:cNvSpPr>
            <a:spLocks noChangeArrowheads="1"/>
          </p:cNvSpPr>
          <p:nvPr/>
        </p:nvSpPr>
        <p:spPr bwMode="auto">
          <a:xfrm>
            <a:off x="6615113" y="3348038"/>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23232323</a:t>
            </a:r>
          </a:p>
        </p:txBody>
      </p:sp>
      <p:sp>
        <p:nvSpPr>
          <p:cNvPr id="16487" name="Rounded Rectangle 58"/>
          <p:cNvSpPr>
            <a:spLocks noChangeArrowheads="1"/>
          </p:cNvSpPr>
          <p:nvPr/>
        </p:nvSpPr>
        <p:spPr bwMode="auto">
          <a:xfrm>
            <a:off x="6615113" y="315753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34343434</a:t>
            </a:r>
          </a:p>
        </p:txBody>
      </p:sp>
      <p:sp>
        <p:nvSpPr>
          <p:cNvPr id="16488" name="TextBox 59"/>
          <p:cNvSpPr txBox="1">
            <a:spLocks noChangeArrowheads="1"/>
          </p:cNvSpPr>
          <p:nvPr/>
        </p:nvSpPr>
        <p:spPr bwMode="auto">
          <a:xfrm>
            <a:off x="6367733" y="2743200"/>
            <a:ext cx="1064715" cy="369332"/>
          </a:xfrm>
          <a:prstGeom prst="rect">
            <a:avLst/>
          </a:prstGeom>
          <a:noFill/>
          <a:ln w="9525">
            <a:noFill/>
            <a:miter lim="800000"/>
            <a:headEnd/>
            <a:tailEnd/>
          </a:ln>
        </p:spPr>
        <p:txBody>
          <a:bodyPr wrap="none">
            <a:spAutoFit/>
          </a:bodyPr>
          <a:lstStyle/>
          <a:p>
            <a:pPr>
              <a:buFont typeface="Wingdings" pitchFamily="2" charset="2"/>
              <a:buNone/>
            </a:pPr>
            <a:r>
              <a:rPr lang="en-US" b="1" dirty="0"/>
              <a:t>Memory</a:t>
            </a:r>
          </a:p>
        </p:txBody>
      </p:sp>
      <p:sp>
        <p:nvSpPr>
          <p:cNvPr id="16489" name="TextBox 60"/>
          <p:cNvSpPr txBox="1">
            <a:spLocks noChangeArrowheads="1"/>
          </p:cNvSpPr>
          <p:nvPr/>
        </p:nvSpPr>
        <p:spPr bwMode="auto">
          <a:xfrm>
            <a:off x="7312025" y="58896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0x0000</a:t>
            </a:r>
          </a:p>
        </p:txBody>
      </p:sp>
      <p:sp>
        <p:nvSpPr>
          <p:cNvPr id="16490" name="TextBox 64"/>
          <p:cNvSpPr txBox="1">
            <a:spLocks noChangeArrowheads="1"/>
          </p:cNvSpPr>
          <p:nvPr/>
        </p:nvSpPr>
        <p:spPr bwMode="auto">
          <a:xfrm>
            <a:off x="7312025" y="5705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0x0004</a:t>
            </a:r>
          </a:p>
        </p:txBody>
      </p:sp>
      <p:sp>
        <p:nvSpPr>
          <p:cNvPr id="16491" name="TextBox 65"/>
          <p:cNvSpPr txBox="1">
            <a:spLocks noChangeArrowheads="1"/>
          </p:cNvSpPr>
          <p:nvPr/>
        </p:nvSpPr>
        <p:spPr bwMode="auto">
          <a:xfrm>
            <a:off x="7313613" y="5508625"/>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0x0008</a:t>
            </a:r>
          </a:p>
        </p:txBody>
      </p:sp>
      <p:sp>
        <p:nvSpPr>
          <p:cNvPr id="16492" name="TextBox 66"/>
          <p:cNvSpPr txBox="1">
            <a:spLocks noChangeArrowheads="1"/>
          </p:cNvSpPr>
          <p:nvPr/>
        </p:nvSpPr>
        <p:spPr bwMode="auto">
          <a:xfrm>
            <a:off x="7313613" y="5299075"/>
            <a:ext cx="687387" cy="276225"/>
          </a:xfrm>
          <a:prstGeom prst="rect">
            <a:avLst/>
          </a:prstGeom>
          <a:noFill/>
          <a:ln w="9525">
            <a:noFill/>
            <a:miter lim="800000"/>
            <a:headEnd/>
            <a:tailEnd/>
          </a:ln>
        </p:spPr>
        <p:txBody>
          <a:bodyPr wrap="none">
            <a:spAutoFit/>
          </a:bodyPr>
          <a:lstStyle/>
          <a:p>
            <a:pPr>
              <a:buFont typeface="Wingdings" pitchFamily="2" charset="2"/>
              <a:buNone/>
            </a:pPr>
            <a:r>
              <a:rPr lang="en-US" sz="1200"/>
              <a:t>0x000C</a:t>
            </a:r>
          </a:p>
        </p:txBody>
      </p:sp>
      <p:sp>
        <p:nvSpPr>
          <p:cNvPr id="16493" name="TextBox 67"/>
          <p:cNvSpPr txBox="1">
            <a:spLocks noChangeArrowheads="1"/>
          </p:cNvSpPr>
          <p:nvPr/>
        </p:nvSpPr>
        <p:spPr bwMode="auto">
          <a:xfrm>
            <a:off x="7300913" y="4464050"/>
            <a:ext cx="677862" cy="277813"/>
          </a:xfrm>
          <a:prstGeom prst="rect">
            <a:avLst/>
          </a:prstGeom>
          <a:noFill/>
          <a:ln w="9525">
            <a:noFill/>
            <a:miter lim="800000"/>
            <a:headEnd/>
            <a:tailEnd/>
          </a:ln>
        </p:spPr>
        <p:txBody>
          <a:bodyPr wrap="none">
            <a:spAutoFit/>
          </a:bodyPr>
          <a:lstStyle/>
          <a:p>
            <a:pPr>
              <a:buFont typeface="Wingdings" pitchFamily="2" charset="2"/>
              <a:buNone/>
            </a:pPr>
            <a:r>
              <a:rPr lang="en-US" sz="1200"/>
              <a:t>0x1200</a:t>
            </a:r>
          </a:p>
        </p:txBody>
      </p:sp>
      <p:sp>
        <p:nvSpPr>
          <p:cNvPr id="16494" name="TextBox 68"/>
          <p:cNvSpPr txBox="1">
            <a:spLocks noChangeArrowheads="1"/>
          </p:cNvSpPr>
          <p:nvPr/>
        </p:nvSpPr>
        <p:spPr bwMode="auto">
          <a:xfrm>
            <a:off x="7300913" y="427990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0x1204</a:t>
            </a:r>
          </a:p>
        </p:txBody>
      </p:sp>
      <p:sp>
        <p:nvSpPr>
          <p:cNvPr id="16495" name="TextBox 69"/>
          <p:cNvSpPr txBox="1">
            <a:spLocks noChangeArrowheads="1"/>
          </p:cNvSpPr>
          <p:nvPr/>
        </p:nvSpPr>
        <p:spPr bwMode="auto">
          <a:xfrm>
            <a:off x="7300913" y="408305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0x1208</a:t>
            </a:r>
          </a:p>
        </p:txBody>
      </p:sp>
      <p:sp>
        <p:nvSpPr>
          <p:cNvPr id="16496" name="TextBox 70"/>
          <p:cNvSpPr txBox="1">
            <a:spLocks noChangeArrowheads="1"/>
          </p:cNvSpPr>
          <p:nvPr/>
        </p:nvSpPr>
        <p:spPr bwMode="auto">
          <a:xfrm>
            <a:off x="7300913" y="3873500"/>
            <a:ext cx="687387" cy="277813"/>
          </a:xfrm>
          <a:prstGeom prst="rect">
            <a:avLst/>
          </a:prstGeom>
          <a:noFill/>
          <a:ln w="9525">
            <a:noFill/>
            <a:miter lim="800000"/>
            <a:headEnd/>
            <a:tailEnd/>
          </a:ln>
        </p:spPr>
        <p:txBody>
          <a:bodyPr wrap="none">
            <a:spAutoFit/>
          </a:bodyPr>
          <a:lstStyle/>
          <a:p>
            <a:pPr>
              <a:buFont typeface="Wingdings" pitchFamily="2" charset="2"/>
              <a:buNone/>
            </a:pPr>
            <a:r>
              <a:rPr lang="en-US" sz="1200"/>
              <a:t>0x120C</a:t>
            </a:r>
          </a:p>
        </p:txBody>
      </p:sp>
      <p:sp>
        <p:nvSpPr>
          <p:cNvPr id="16497" name="TextBox 71"/>
          <p:cNvSpPr txBox="1">
            <a:spLocks noChangeArrowheads="1"/>
          </p:cNvSpPr>
          <p:nvPr/>
        </p:nvSpPr>
        <p:spPr bwMode="auto">
          <a:xfrm>
            <a:off x="7297738" y="3673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0x1210</a:t>
            </a:r>
          </a:p>
        </p:txBody>
      </p:sp>
      <p:sp>
        <p:nvSpPr>
          <p:cNvPr id="16498" name="TextBox 72"/>
          <p:cNvSpPr txBox="1">
            <a:spLocks noChangeArrowheads="1"/>
          </p:cNvSpPr>
          <p:nvPr/>
        </p:nvSpPr>
        <p:spPr bwMode="auto">
          <a:xfrm>
            <a:off x="7297738" y="34893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0x1214</a:t>
            </a:r>
          </a:p>
        </p:txBody>
      </p:sp>
      <p:sp>
        <p:nvSpPr>
          <p:cNvPr id="16499" name="TextBox 73"/>
          <p:cNvSpPr txBox="1">
            <a:spLocks noChangeArrowheads="1"/>
          </p:cNvSpPr>
          <p:nvPr/>
        </p:nvSpPr>
        <p:spPr bwMode="auto">
          <a:xfrm>
            <a:off x="7299325" y="3292475"/>
            <a:ext cx="677863" cy="276225"/>
          </a:xfrm>
          <a:prstGeom prst="rect">
            <a:avLst/>
          </a:prstGeom>
          <a:noFill/>
          <a:ln w="9525">
            <a:noFill/>
            <a:miter lim="800000"/>
            <a:headEnd/>
            <a:tailEnd/>
          </a:ln>
        </p:spPr>
        <p:txBody>
          <a:bodyPr wrap="none">
            <a:spAutoFit/>
          </a:bodyPr>
          <a:lstStyle/>
          <a:p>
            <a:pPr>
              <a:buFont typeface="Wingdings" pitchFamily="2" charset="2"/>
              <a:buNone/>
            </a:pPr>
            <a:r>
              <a:rPr lang="en-US" sz="1200"/>
              <a:t>0x1218</a:t>
            </a:r>
          </a:p>
        </p:txBody>
      </p:sp>
      <p:sp>
        <p:nvSpPr>
          <p:cNvPr id="16500" name="TextBox 74"/>
          <p:cNvSpPr txBox="1">
            <a:spLocks noChangeArrowheads="1"/>
          </p:cNvSpPr>
          <p:nvPr/>
        </p:nvSpPr>
        <p:spPr bwMode="auto">
          <a:xfrm>
            <a:off x="7299325" y="3082925"/>
            <a:ext cx="687388" cy="276225"/>
          </a:xfrm>
          <a:prstGeom prst="rect">
            <a:avLst/>
          </a:prstGeom>
          <a:noFill/>
          <a:ln w="9525">
            <a:noFill/>
            <a:miter lim="800000"/>
            <a:headEnd/>
            <a:tailEnd/>
          </a:ln>
        </p:spPr>
        <p:txBody>
          <a:bodyPr wrap="none">
            <a:spAutoFit/>
          </a:bodyPr>
          <a:lstStyle/>
          <a:p>
            <a:pPr>
              <a:buFont typeface="Wingdings" pitchFamily="2" charset="2"/>
              <a:buNone/>
            </a:pPr>
            <a:r>
              <a:rPr lang="en-US" sz="1200"/>
              <a:t>0x121C</a:t>
            </a:r>
          </a:p>
        </p:txBody>
      </p:sp>
      <p:grpSp>
        <p:nvGrpSpPr>
          <p:cNvPr id="2" name="Group 88"/>
          <p:cNvGrpSpPr>
            <a:grpSpLocks/>
          </p:cNvGrpSpPr>
          <p:nvPr/>
        </p:nvGrpSpPr>
        <p:grpSpPr bwMode="auto">
          <a:xfrm>
            <a:off x="501650" y="2514600"/>
            <a:ext cx="1860550" cy="2819400"/>
            <a:chOff x="501937" y="2514600"/>
            <a:chExt cx="1860263" cy="2819400"/>
          </a:xfrm>
        </p:grpSpPr>
        <p:cxnSp>
          <p:nvCxnSpPr>
            <p:cNvPr id="16521" name="Elbow Connector 79"/>
            <p:cNvCxnSpPr>
              <a:cxnSpLocks noChangeShapeType="1"/>
              <a:stCxn id="13" idx="2"/>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22" name="TextBox 87"/>
            <p:cNvSpPr txBox="1">
              <a:spLocks noChangeArrowheads="1"/>
            </p:cNvSpPr>
            <p:nvPr/>
          </p:nvSpPr>
          <p:spPr bwMode="auto">
            <a:xfrm>
              <a:off x="501937" y="5026223"/>
              <a:ext cx="1250663" cy="307777"/>
            </a:xfrm>
            <a:prstGeom prst="rect">
              <a:avLst/>
            </a:prstGeom>
            <a:noFill/>
            <a:ln w="9525">
              <a:noFill/>
              <a:miter lim="800000"/>
              <a:headEnd/>
              <a:tailEnd/>
            </a:ln>
          </p:spPr>
          <p:txBody>
            <a:bodyPr wrap="none">
              <a:spAutoFit/>
            </a:bodyPr>
            <a:lstStyle/>
            <a:p>
              <a:pPr>
                <a:buFont typeface="Wingdings" pitchFamily="2" charset="2"/>
                <a:buNone/>
              </a:pPr>
              <a:r>
                <a:rPr lang="en-US"/>
                <a:t>0x0000_0004</a:t>
              </a:r>
            </a:p>
          </p:txBody>
        </p:sp>
      </p:grpSp>
      <p:sp>
        <p:nvSpPr>
          <p:cNvPr id="90" name="Rounded Rectangle 89"/>
          <p:cNvSpPr>
            <a:spLocks noChangeArrowheads="1"/>
          </p:cNvSpPr>
          <p:nvPr/>
        </p:nvSpPr>
        <p:spPr bwMode="auto">
          <a:xfrm>
            <a:off x="6616700" y="5957888"/>
            <a:ext cx="573088"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11111111</a:t>
            </a:r>
          </a:p>
        </p:txBody>
      </p:sp>
      <p:sp>
        <p:nvSpPr>
          <p:cNvPr id="91" name="Rounded Rectangle 90"/>
          <p:cNvSpPr>
            <a:spLocks noChangeArrowheads="1"/>
          </p:cNvSpPr>
          <p:nvPr/>
        </p:nvSpPr>
        <p:spPr bwMode="auto">
          <a:xfrm>
            <a:off x="6616700" y="5768975"/>
            <a:ext cx="573088"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22222222</a:t>
            </a:r>
          </a:p>
        </p:txBody>
      </p:sp>
      <p:sp>
        <p:nvSpPr>
          <p:cNvPr id="92" name="Rounded Rectangle 91"/>
          <p:cNvSpPr>
            <a:spLocks noChangeArrowheads="1"/>
          </p:cNvSpPr>
          <p:nvPr/>
        </p:nvSpPr>
        <p:spPr bwMode="auto">
          <a:xfrm>
            <a:off x="6627813" y="5576888"/>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33333333</a:t>
            </a:r>
          </a:p>
        </p:txBody>
      </p:sp>
      <p:sp>
        <p:nvSpPr>
          <p:cNvPr id="93" name="Rounded Rectangle 92"/>
          <p:cNvSpPr>
            <a:spLocks noChangeArrowheads="1"/>
          </p:cNvSpPr>
          <p:nvPr/>
        </p:nvSpPr>
        <p:spPr bwMode="auto">
          <a:xfrm>
            <a:off x="6616700" y="5386388"/>
            <a:ext cx="573088"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44444444</a:t>
            </a:r>
          </a:p>
        </p:txBody>
      </p:sp>
      <p:sp>
        <p:nvSpPr>
          <p:cNvPr id="94" name="TextBox 93"/>
          <p:cNvSpPr txBox="1">
            <a:spLocks noChangeArrowheads="1"/>
          </p:cNvSpPr>
          <p:nvPr/>
        </p:nvSpPr>
        <p:spPr bwMode="auto">
          <a:xfrm>
            <a:off x="2462213" y="4913313"/>
            <a:ext cx="846137" cy="277812"/>
          </a:xfrm>
          <a:prstGeom prst="rect">
            <a:avLst/>
          </a:prstGeom>
          <a:noFill/>
          <a:ln w="9525">
            <a:noFill/>
            <a:miter lim="800000"/>
            <a:headEnd/>
            <a:tailEnd/>
          </a:ln>
        </p:spPr>
        <p:txBody>
          <a:bodyPr wrap="none">
            <a:spAutoFit/>
          </a:bodyPr>
          <a:lstStyle/>
          <a:p>
            <a:pPr>
              <a:buFont typeface="Wingdings" pitchFamily="2" charset="2"/>
              <a:buNone/>
            </a:pPr>
            <a:r>
              <a:rPr lang="en-US" sz="1200"/>
              <a:t>0x0000_0</a:t>
            </a:r>
          </a:p>
        </p:txBody>
      </p:sp>
      <p:grpSp>
        <p:nvGrpSpPr>
          <p:cNvPr id="3" name="Group 94"/>
          <p:cNvGrpSpPr>
            <a:grpSpLocks/>
          </p:cNvGrpSpPr>
          <p:nvPr/>
        </p:nvGrpSpPr>
        <p:grpSpPr bwMode="auto">
          <a:xfrm>
            <a:off x="501650" y="2514600"/>
            <a:ext cx="1860550" cy="2819400"/>
            <a:chOff x="501937" y="2514600"/>
            <a:chExt cx="1860263" cy="2819400"/>
          </a:xfrm>
        </p:grpSpPr>
        <p:cxnSp>
          <p:nvCxnSpPr>
            <p:cNvPr id="16519" name="Elbow Connector 95"/>
            <p:cNvCxnSpPr>
              <a:cxnSpLocks noChangeShapeType="1"/>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20" name="TextBox 96"/>
            <p:cNvSpPr txBox="1">
              <a:spLocks noChangeArrowheads="1"/>
            </p:cNvSpPr>
            <p:nvPr/>
          </p:nvSpPr>
          <p:spPr bwMode="auto">
            <a:xfrm>
              <a:off x="501937" y="5026223"/>
              <a:ext cx="1260281" cy="307777"/>
            </a:xfrm>
            <a:prstGeom prst="rect">
              <a:avLst/>
            </a:prstGeom>
            <a:noFill/>
            <a:ln w="9525">
              <a:noFill/>
              <a:miter lim="800000"/>
              <a:headEnd/>
              <a:tailEnd/>
            </a:ln>
          </p:spPr>
          <p:txBody>
            <a:bodyPr wrap="none">
              <a:spAutoFit/>
            </a:bodyPr>
            <a:lstStyle/>
            <a:p>
              <a:pPr>
                <a:buFont typeface="Wingdings" pitchFamily="2" charset="2"/>
                <a:buNone/>
              </a:pPr>
              <a:r>
                <a:rPr lang="en-US" dirty="0"/>
                <a:t>0x0000_000C</a:t>
              </a:r>
            </a:p>
          </p:txBody>
        </p:sp>
      </p:grpSp>
      <p:sp>
        <p:nvSpPr>
          <p:cNvPr id="98" name="Rounded Rectangle 97"/>
          <p:cNvSpPr>
            <a:spLocks noChangeArrowheads="1"/>
          </p:cNvSpPr>
          <p:nvPr/>
        </p:nvSpPr>
        <p:spPr bwMode="auto">
          <a:xfrm>
            <a:off x="3733800" y="4976813"/>
            <a:ext cx="573088"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1000"/>
              <a:t>22222222</a:t>
            </a:r>
          </a:p>
        </p:txBody>
      </p:sp>
      <p:sp>
        <p:nvSpPr>
          <p:cNvPr id="99" name="Rounded Rectangle 98"/>
          <p:cNvSpPr>
            <a:spLocks noChangeArrowheads="1"/>
          </p:cNvSpPr>
          <p:nvPr/>
        </p:nvSpPr>
        <p:spPr bwMode="auto">
          <a:xfrm>
            <a:off x="4632325" y="4953000"/>
            <a:ext cx="573088"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1000"/>
              <a:t>44444444</a:t>
            </a:r>
          </a:p>
        </p:txBody>
      </p:sp>
      <p:grpSp>
        <p:nvGrpSpPr>
          <p:cNvPr id="4" name="Group 99"/>
          <p:cNvGrpSpPr>
            <a:grpSpLocks/>
          </p:cNvGrpSpPr>
          <p:nvPr/>
        </p:nvGrpSpPr>
        <p:grpSpPr bwMode="auto">
          <a:xfrm>
            <a:off x="457200" y="2517775"/>
            <a:ext cx="1981200" cy="1597025"/>
            <a:chOff x="501937" y="2514600"/>
            <a:chExt cx="1860263" cy="3110977"/>
          </a:xfrm>
        </p:grpSpPr>
        <p:cxnSp>
          <p:nvCxnSpPr>
            <p:cNvPr id="16517" name="Elbow Connector 100"/>
            <p:cNvCxnSpPr>
              <a:cxnSpLocks noChangeShapeType="1"/>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18" name="TextBox 101"/>
            <p:cNvSpPr txBox="1">
              <a:spLocks noChangeArrowheads="1"/>
            </p:cNvSpPr>
            <p:nvPr/>
          </p:nvSpPr>
          <p:spPr bwMode="auto">
            <a:xfrm>
              <a:off x="501937" y="5026222"/>
              <a:ext cx="1174320" cy="599355"/>
            </a:xfrm>
            <a:prstGeom prst="rect">
              <a:avLst/>
            </a:prstGeom>
            <a:noFill/>
            <a:ln w="9525">
              <a:noFill/>
              <a:miter lim="800000"/>
              <a:headEnd/>
              <a:tailEnd/>
            </a:ln>
          </p:spPr>
          <p:txBody>
            <a:bodyPr wrap="none">
              <a:spAutoFit/>
            </a:bodyPr>
            <a:lstStyle/>
            <a:p>
              <a:pPr>
                <a:buFont typeface="Wingdings" pitchFamily="2" charset="2"/>
                <a:buNone/>
              </a:pPr>
              <a:r>
                <a:rPr lang="en-US"/>
                <a:t>0x0000_1208</a:t>
              </a:r>
            </a:p>
          </p:txBody>
        </p:sp>
      </p:grpSp>
      <p:sp>
        <p:nvSpPr>
          <p:cNvPr id="103" name="Rounded Rectangle 102"/>
          <p:cNvSpPr>
            <a:spLocks noChangeArrowheads="1"/>
          </p:cNvSpPr>
          <p:nvPr/>
        </p:nvSpPr>
        <p:spPr bwMode="auto">
          <a:xfrm>
            <a:off x="6618288" y="4519613"/>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04" name="Rounded Rectangle 103"/>
          <p:cNvSpPr>
            <a:spLocks noChangeArrowheads="1"/>
          </p:cNvSpPr>
          <p:nvPr/>
        </p:nvSpPr>
        <p:spPr bwMode="auto">
          <a:xfrm>
            <a:off x="6618288" y="43307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66666666</a:t>
            </a:r>
          </a:p>
        </p:txBody>
      </p:sp>
      <p:sp>
        <p:nvSpPr>
          <p:cNvPr id="105" name="Rounded Rectangle 104"/>
          <p:cNvSpPr>
            <a:spLocks noChangeArrowheads="1"/>
          </p:cNvSpPr>
          <p:nvPr/>
        </p:nvSpPr>
        <p:spPr bwMode="auto">
          <a:xfrm>
            <a:off x="6618288" y="41259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77777777</a:t>
            </a:r>
          </a:p>
        </p:txBody>
      </p:sp>
      <p:sp>
        <p:nvSpPr>
          <p:cNvPr id="106" name="Rounded Rectangle 105"/>
          <p:cNvSpPr>
            <a:spLocks noChangeArrowheads="1"/>
          </p:cNvSpPr>
          <p:nvPr/>
        </p:nvSpPr>
        <p:spPr bwMode="auto">
          <a:xfrm>
            <a:off x="6618288" y="3935413"/>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88888888</a:t>
            </a:r>
          </a:p>
        </p:txBody>
      </p:sp>
      <p:sp>
        <p:nvSpPr>
          <p:cNvPr id="107" name="TextBox 106"/>
          <p:cNvSpPr txBox="1">
            <a:spLocks noChangeArrowheads="1"/>
          </p:cNvSpPr>
          <p:nvPr/>
        </p:nvSpPr>
        <p:spPr bwMode="auto">
          <a:xfrm>
            <a:off x="2490788" y="3681413"/>
            <a:ext cx="844550" cy="277812"/>
          </a:xfrm>
          <a:prstGeom prst="rect">
            <a:avLst/>
          </a:prstGeom>
          <a:noFill/>
          <a:ln w="9525">
            <a:noFill/>
            <a:miter lim="800000"/>
            <a:headEnd/>
            <a:tailEnd/>
          </a:ln>
        </p:spPr>
        <p:txBody>
          <a:bodyPr wrap="none">
            <a:spAutoFit/>
          </a:bodyPr>
          <a:lstStyle/>
          <a:p>
            <a:pPr>
              <a:buFont typeface="Wingdings" pitchFamily="2" charset="2"/>
              <a:buNone/>
            </a:pPr>
            <a:r>
              <a:rPr lang="en-US" sz="1200"/>
              <a:t>0x0000_1</a:t>
            </a:r>
          </a:p>
        </p:txBody>
      </p:sp>
      <p:sp>
        <p:nvSpPr>
          <p:cNvPr id="108" name="Rounded Rectangle 107"/>
          <p:cNvSpPr>
            <a:spLocks noChangeArrowheads="1"/>
          </p:cNvSpPr>
          <p:nvPr/>
        </p:nvSpPr>
        <p:spPr bwMode="auto">
          <a:xfrm>
            <a:off x="4203700" y="3721100"/>
            <a:ext cx="571500" cy="141288"/>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77777777</a:t>
            </a:r>
          </a:p>
        </p:txBody>
      </p:sp>
      <p:grpSp>
        <p:nvGrpSpPr>
          <p:cNvPr id="76" name="Group 75"/>
          <p:cNvGrpSpPr/>
          <p:nvPr/>
        </p:nvGrpSpPr>
        <p:grpSpPr>
          <a:xfrm>
            <a:off x="3124200" y="2590800"/>
            <a:ext cx="2259658" cy="609600"/>
            <a:chOff x="2178336" y="2590800"/>
            <a:chExt cx="3192798" cy="609600"/>
          </a:xfrm>
        </p:grpSpPr>
        <p:cxnSp>
          <p:nvCxnSpPr>
            <p:cNvPr id="74" name="Straight Arrow Connector 73"/>
            <p:cNvCxnSpPr/>
            <p:nvPr/>
          </p:nvCxnSpPr>
          <p:spPr bwMode="auto">
            <a:xfrm>
              <a:off x="2501337" y="3200400"/>
              <a:ext cx="2539282" cy="0"/>
            </a:xfrm>
            <a:prstGeom prst="straightConnector1">
              <a:avLst/>
            </a:prstGeom>
            <a:noFill/>
            <a:ln w="15875" cap="flat" cmpd="sng" algn="ctr">
              <a:solidFill>
                <a:schemeClr val="tx1"/>
              </a:solidFill>
              <a:prstDash val="solid"/>
              <a:round/>
              <a:headEnd type="stealth" w="med" len="med"/>
              <a:tailEnd type="stealth"/>
            </a:ln>
            <a:effectLst/>
          </p:spPr>
        </p:cxnSp>
        <p:sp>
          <p:nvSpPr>
            <p:cNvPr id="75" name="TextBox 74"/>
            <p:cNvSpPr txBox="1"/>
            <p:nvPr/>
          </p:nvSpPr>
          <p:spPr>
            <a:xfrm>
              <a:off x="2178336" y="2590800"/>
              <a:ext cx="3192798" cy="566309"/>
            </a:xfrm>
            <a:prstGeom prst="rect">
              <a:avLst/>
            </a:prstGeom>
            <a:noFill/>
          </p:spPr>
          <p:txBody>
            <a:bodyPr wrap="none" rtlCol="0">
              <a:spAutoFit/>
            </a:bodyPr>
            <a:lstStyle/>
            <a:p>
              <a:pPr algn="ctr">
                <a:buNone/>
              </a:pPr>
              <a:r>
                <a:rPr lang="en-US" dirty="0"/>
                <a:t>Cache line (block) </a:t>
              </a:r>
            </a:p>
            <a:p>
              <a:pPr algn="ctr">
                <a:buNone/>
              </a:pPr>
              <a:r>
                <a:rPr lang="en-US" dirty="0"/>
                <a:t>(4 words in this example) </a:t>
              </a:r>
            </a:p>
          </p:txBody>
        </p:sp>
      </p:grpSp>
      <p:sp>
        <p:nvSpPr>
          <p:cNvPr id="77" name="Rounded Rectangle 76"/>
          <p:cNvSpPr/>
          <p:nvPr/>
        </p:nvSpPr>
        <p:spPr bwMode="auto">
          <a:xfrm>
            <a:off x="6464808" y="38862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79" name="Rounded Rectangle 78"/>
          <p:cNvSpPr/>
          <p:nvPr/>
        </p:nvSpPr>
        <p:spPr bwMode="auto">
          <a:xfrm>
            <a:off x="6477000" y="53340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78" name="Text Box 43"/>
          <p:cNvSpPr txBox="1">
            <a:spLocks noChangeArrowheads="1"/>
          </p:cNvSpPr>
          <p:nvPr/>
        </p:nvSpPr>
        <p:spPr bwMode="auto">
          <a:xfrm>
            <a:off x="1981131" y="3395752"/>
            <a:ext cx="466794" cy="1823576"/>
          </a:xfrm>
          <a:prstGeom prst="rect">
            <a:avLst/>
          </a:prstGeom>
          <a:noFill/>
          <a:ln w="12700">
            <a:noFill/>
            <a:miter lim="800000"/>
            <a:headEnd/>
            <a:tailEnd/>
          </a:ln>
        </p:spPr>
        <p:txBody>
          <a:bodyPr wrap="none">
            <a:spAutoFit/>
          </a:bodyPr>
          <a:lstStyle/>
          <a:p>
            <a:pPr algn="r">
              <a:lnSpc>
                <a:spcPts val="1500"/>
              </a:lnSpc>
              <a:buFont typeface="Wingdings" pitchFamily="2" charset="2"/>
              <a:buNone/>
            </a:pPr>
            <a:r>
              <a:rPr lang="en-US" sz="1000" dirty="0"/>
              <a:t>1023</a:t>
            </a:r>
          </a:p>
          <a:p>
            <a:pPr algn="r">
              <a:lnSpc>
                <a:spcPts val="1500"/>
              </a:lnSpc>
              <a:buFont typeface="Wingdings" pitchFamily="2" charset="2"/>
              <a:buNone/>
            </a:pPr>
            <a:r>
              <a:rPr lang="en-US" sz="1000" dirty="0"/>
              <a:t>1022</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1</a:t>
            </a:r>
          </a:p>
          <a:p>
            <a:pPr algn="r">
              <a:lnSpc>
                <a:spcPts val="1500"/>
              </a:lnSpc>
              <a:buFont typeface="Wingdings" pitchFamily="2" charset="2"/>
              <a:buNone/>
            </a:pPr>
            <a:r>
              <a:rPr lang="en-US" sz="1000" dirty="0"/>
              <a:t>0</a:t>
            </a:r>
          </a:p>
        </p:txBody>
      </p:sp>
    </p:spTree>
    <p:extLst>
      <p:ext uri="{BB962C8B-B14F-4D97-AF65-F5344CB8AC3E}">
        <p14:creationId xmlns:p14="http://schemas.microsoft.com/office/powerpoint/2010/main" val="86931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Right)">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strips(downLeft)">
                                      <p:cBhvr>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3351 -0.00509 C -0.04462 -0.00462 -0.05573 -0.00185 -0.06684 -0.00347 C -0.07552 -0.00486 -0.10798 -0.0222 -0.11614 -0.02636 C -0.12309 -0.03446 -0.13073 -0.0414 -0.1375 -0.04949 C -0.14548 -0.05897 -0.15139 -0.07169 -0.16024 -0.07979 C -0.18333 -0.1006 -0.21233 -0.11054 -0.24028 -0.1117 C -0.2651 -0.11263 -0.2901 -0.1117 -0.31493 -0.1117 " pathEditMode="relative" ptsTypes="ffffffA">
                                      <p:cBhvr>
                                        <p:cTn id="22" dur="2000" fill="hold"/>
                                        <p:tgtEl>
                                          <p:spTgt spid="91"/>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blinds(horizontal)">
                                      <p:cBhvr>
                                        <p:cTn id="27" dur="500"/>
                                        <p:tgtEl>
                                          <p:spTgt spid="98"/>
                                        </p:tgtEl>
                                      </p:cBhvr>
                                    </p:animEffect>
                                  </p:childTnLst>
                                </p:cTn>
                              </p:par>
                            </p:childTnLst>
                          </p:cTn>
                        </p:par>
                        <p:par>
                          <p:cTn id="28" fill="hold">
                            <p:stCondLst>
                              <p:cond delay="500"/>
                            </p:stCondLst>
                            <p:childTnLst>
                              <p:par>
                                <p:cTn id="29" presetID="0" presetClass="path" presetSubtype="0" accel="50000" decel="50000" fill="hold" grpId="1" nodeType="afterEffect">
                                  <p:stCondLst>
                                    <p:cond delay="0"/>
                                  </p:stCondLst>
                                  <p:childTnLst>
                                    <p:animMotion origin="layout" path="M 0.00034 0.00371 C -0.03108 0.01619 -0.04671 0.01203 -0.08212 0.00764 C -0.11146 -0.00115 -0.14046 -0.00485 -0.17032 -0.0111 C -0.19132 -0.01549 -0.21111 -0.02335 -0.23212 -0.02775 C -0.23664 -0.03122 -0.25365 -0.04232 -0.25695 -0.04833 C -0.26424 -0.06174 -0.26407 -0.07932 -0.26736 -0.09481 C -0.27257 -0.179 -0.25539 -0.2308 -0.23646 -0.30874 C -0.23594 -0.31799 -0.23073 -0.3536 -0.2349 -0.36285 C -0.23629 -0.36586 -0.24184 -0.3721 -0.24532 -0.37557 " pathEditMode="relative" rAng="0" ptsTypes="ffffffffA">
                                      <p:cBhvr>
                                        <p:cTn id="30" dur="2000" fill="hold"/>
                                        <p:tgtEl>
                                          <p:spTgt spid="98"/>
                                        </p:tgtEl>
                                        <p:attrNameLst>
                                          <p:attrName>ppt_x</p:attrName>
                                          <p:attrName>ppt_y</p:attrName>
                                        </p:attrNameLst>
                                      </p:cBhvr>
                                      <p:rCtr x="-13600" y="-18300"/>
                                    </p:animMotion>
                                  </p:childTnLst>
                                </p:cTn>
                              </p:par>
                            </p:childTnLst>
                          </p:cTn>
                        </p:par>
                        <p:par>
                          <p:cTn id="31" fill="hold">
                            <p:stCondLst>
                              <p:cond delay="2500"/>
                            </p:stCondLst>
                            <p:childTnLst>
                              <p:par>
                                <p:cTn id="32" presetID="3" presetClass="exit" presetSubtype="10" fill="hold" grpId="2" nodeType="afterEffect">
                                  <p:stCondLst>
                                    <p:cond delay="0"/>
                                  </p:stCondLst>
                                  <p:childTnLst>
                                    <p:animEffect transition="out" filter="blinds(horizontal)">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3473 -0.00555 L -0.10539 -0.02521 L -0.17066 -0.08025 L -0.26945 -0.08719 " pathEditMode="relative" ptsTypes="AAAA">
                                      <p:cBhvr>
                                        <p:cTn id="38" dur="2000" fill="hold"/>
                                        <p:tgtEl>
                                          <p:spTgt spid="92"/>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03351 -0.00625 C -0.07864 -0.01041 -0.11441 -0.04603 -0.15746 -0.05782 C -0.17882 -0.0636 -0.19983 -0.06314 -0.22153 -0.06314 " pathEditMode="relative" ptsTypes="ffA">
                                      <p:cBhvr>
                                        <p:cTn id="42" dur="2000" fill="hold"/>
                                        <p:tgtEl>
                                          <p:spTgt spid="93"/>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0.03351 -0.00254 C -0.04844 -0.00046 -0.06146 -0.00185 -0.07621 -0.00601 C -0.07882 -0.00786 -0.08142 -0.00971 -0.0842 -0.01133 C -0.09132 -0.01572 -0.10555 -0.02382 -0.10555 -0.02382 C -0.12014 -0.04625 -0.12222 -0.04833 -0.13351 -0.06822 C -0.14566 -0.08973 -0.15625 -0.11355 -0.17483 -0.12673 C -0.19149 -0.13853 -0.20972 -0.14084 -0.22812 -0.14269 C -0.36128 -0.14107 -0.32135 -0.16859 -0.36285 -0.13922 " pathEditMode="relative" ptsTypes="fffffffA">
                                      <p:cBhvr>
                                        <p:cTn id="46" dur="2000" fill="hold"/>
                                        <p:tgtEl>
                                          <p:spTgt spid="90"/>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blinds(horizontal)">
                                      <p:cBhvr>
                                        <p:cTn id="51" dur="500"/>
                                        <p:tgtEl>
                                          <p:spTgt spid="94"/>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childTnLst>
                          </p:cTn>
                        </p:par>
                        <p:par>
                          <p:cTn id="57" fill="hold">
                            <p:stCondLst>
                              <p:cond delay="500"/>
                            </p:stCondLst>
                            <p:childTnLst>
                              <p:par>
                                <p:cTn id="58" presetID="18" presetClass="entr" presetSubtype="6"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strips(downRight)">
                                      <p:cBhvr>
                                        <p:cTn id="60" dur="1000"/>
                                        <p:tgtEl>
                                          <p:spTgt spid="3"/>
                                        </p:tgtEl>
                                      </p:cBhvr>
                                    </p:animEffec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9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grpId="1" nodeType="clickEffect">
                                  <p:stCondLst>
                                    <p:cond delay="0"/>
                                  </p:stCondLst>
                                  <p:childTnLst>
                                    <p:animMotion origin="layout" path="M -0.00452 3.92229E-6 C -0.03802 0.01017 -0.0099 0.00277 -0.06042 0.00902 C -0.07813 0.0111 -0.11354 0.01642 -0.11354 0.01665 C -0.20868 0.01433 -0.23993 0.01942 -0.31025 0.00532 C -0.31545 0.00231 -0.32084 0.00023 -0.32552 -0.0037 C -0.34028 -0.01596 -0.35087 -0.0525 -0.35886 -0.07378 C -0.36163 -0.09667 -0.36493 -0.11864 -0.36632 -0.14177 C -0.36493 -0.20722 -0.35608 -0.28169 -0.37396 -0.34436 C -0.37552 -0.36124 -0.37535 -0.35431 -0.37535 -0.36471 " pathEditMode="relative" rAng="0" ptsTypes="ffffffffA">
                                      <p:cBhvr>
                                        <p:cTn id="67" dur="2000" fill="hold"/>
                                        <p:tgtEl>
                                          <p:spTgt spid="99"/>
                                        </p:tgtEl>
                                        <p:attrNameLst>
                                          <p:attrName>ppt_x</p:attrName>
                                          <p:attrName>ppt_y</p:attrName>
                                        </p:attrNameLst>
                                      </p:cBhvr>
                                      <p:rCtr x="-18500" y="-17300"/>
                                    </p:animMotion>
                                  </p:childTnLst>
                                </p:cTn>
                              </p:par>
                            </p:childTnLst>
                          </p:cTn>
                        </p:par>
                        <p:par>
                          <p:cTn id="68" fill="hold">
                            <p:stCondLst>
                              <p:cond delay="2000"/>
                            </p:stCondLst>
                            <p:childTnLst>
                              <p:par>
                                <p:cTn id="69" presetID="3" presetClass="exit" presetSubtype="10" fill="hold" grpId="2" nodeType="afterEffect">
                                  <p:stCondLst>
                                    <p:cond delay="0"/>
                                  </p:stCondLst>
                                  <p:childTnLst>
                                    <p:animEffect transition="out" filter="blinds(horizontal)">
                                      <p:cBhvr>
                                        <p:cTn id="70" dur="500"/>
                                        <p:tgtEl>
                                          <p:spTgt spid="99"/>
                                        </p:tgtEl>
                                      </p:cBhvr>
                                    </p:animEffect>
                                    <p:set>
                                      <p:cBhvr>
                                        <p:cTn id="71" dur="1" fill="hold">
                                          <p:stCondLst>
                                            <p:cond delay="499"/>
                                          </p:stCondLst>
                                        </p:cTn>
                                        <p:tgtEl>
                                          <p:spTgt spid="9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3" presetClass="exit" presetSubtype="10" fill="hold" nodeType="clickEffect">
                                  <p:stCondLst>
                                    <p:cond delay="0"/>
                                  </p:stCondLst>
                                  <p:childTnLst>
                                    <p:animEffect transition="out" filter="blinds(horizontal)">
                                      <p:cBhvr>
                                        <p:cTn id="75" dur="500"/>
                                        <p:tgtEl>
                                          <p:spTgt spid="3"/>
                                        </p:tgtEl>
                                      </p:cBhvr>
                                    </p:animEffect>
                                    <p:set>
                                      <p:cBhvr>
                                        <p:cTn id="76" dur="1" fill="hold">
                                          <p:stCondLst>
                                            <p:cond delay="499"/>
                                          </p:stCondLst>
                                        </p:cTn>
                                        <p:tgtEl>
                                          <p:spTgt spid="3"/>
                                        </p:tgtEl>
                                        <p:attrNameLst>
                                          <p:attrName>style.visibility</p:attrName>
                                        </p:attrNameLst>
                                      </p:cBhvr>
                                      <p:to>
                                        <p:strVal val="hidden"/>
                                      </p:to>
                                    </p:set>
                                  </p:childTnLst>
                                </p:cTn>
                              </p:par>
                            </p:childTnLst>
                          </p:cTn>
                        </p:par>
                        <p:par>
                          <p:cTn id="77" fill="hold">
                            <p:stCondLst>
                              <p:cond delay="500"/>
                            </p:stCondLst>
                            <p:childTnLst>
                              <p:par>
                                <p:cTn id="78" presetID="18" presetClass="entr" presetSubtype="6" fill="hold" nodeType="after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strips(downRight)">
                                      <p:cBhvr>
                                        <p:cTn id="80" dur="1000"/>
                                        <p:tgtEl>
                                          <p:spTgt spid="4"/>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12" fill="hold" grpId="0" nodeType="click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strips(downLeft)">
                                      <p:cBhvr>
                                        <p:cTn id="85" dur="500"/>
                                        <p:tgtEl>
                                          <p:spTgt spid="77"/>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0" nodeType="clickEffect">
                                  <p:stCondLst>
                                    <p:cond delay="0"/>
                                  </p:stCondLst>
                                  <p:childTnLst>
                                    <p:animMotion origin="layout" path="M -0.03229 -0.00023 C -0.04513 -0.00093 -0.05815 0.00023 -0.071 -0.00208 C -0.09305 -0.00624 -0.11684 -0.03284 -0.13767 -0.04464 C -0.15746 -0.05597 -0.17934 -0.0562 -0.20034 -0.05897 C -0.22204 -0.05759 -0.24392 -0.05527 -0.26562 -0.05527 " pathEditMode="relative" ptsTypes="ffffA">
                                      <p:cBhvr>
                                        <p:cTn id="89" dur="2000" fill="hold"/>
                                        <p:tgtEl>
                                          <p:spTgt spid="105"/>
                                        </p:tgtEl>
                                        <p:attrNameLst>
                                          <p:attrName>ppt_x</p:attrName>
                                          <p:attrName>ppt_y</p:attrName>
                                        </p:attrNameLst>
                                      </p:cBhvr>
                                    </p:animMotion>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08"/>
                                        </p:tgtEl>
                                        <p:attrNameLst>
                                          <p:attrName>style.visibility</p:attrName>
                                        </p:attrNameLst>
                                      </p:cBhvr>
                                      <p:to>
                                        <p:strVal val="visible"/>
                                      </p:to>
                                    </p:set>
                                  </p:childTnLst>
                                </p:cTn>
                              </p:par>
                            </p:childTnLst>
                          </p:cTn>
                        </p:par>
                        <p:par>
                          <p:cTn id="94" fill="hold">
                            <p:stCondLst>
                              <p:cond delay="0"/>
                            </p:stCondLst>
                            <p:childTnLst>
                              <p:par>
                                <p:cTn id="95" presetID="0" presetClass="path" presetSubtype="0" accel="50000" decel="50000" fill="hold" grpId="1" nodeType="afterEffect">
                                  <p:stCondLst>
                                    <p:cond delay="0"/>
                                  </p:stCondLst>
                                  <p:childTnLst>
                                    <p:animMotion origin="layout" path="M 0.0007 0.00323 C -0.0401 0.0067 -0.0809 0.00878 -0.121 0.01965 C -0.14462 0.02613 -0.16649 0.03237 -0.1908 0.03607 C -0.22291 0.03168 -0.24323 0.02636 -0.27239 0.01433 C -0.3 -0.01018 -0.31423 -0.01827 -0.32725 -0.0525 C -0.33003 -0.06036 -0.33298 -0.068 -0.33559 -0.07563 C -0.33975 -0.08835 -0.34705 -0.11379 -0.34705 -0.11356 C -0.34583 -0.17253 -0.34583 -0.15218 -0.34583 -0.17461 " pathEditMode="relative" rAng="0" ptsTypes="fffffffA">
                                      <p:cBhvr>
                                        <p:cTn id="96" dur="2000" fill="hold"/>
                                        <p:tgtEl>
                                          <p:spTgt spid="108"/>
                                        </p:tgtEl>
                                        <p:attrNameLst>
                                          <p:attrName>ppt_x</p:attrName>
                                          <p:attrName>ppt_y</p:attrName>
                                        </p:attrNameLst>
                                      </p:cBhvr>
                                      <p:rCtr x="-17400" y="-7300"/>
                                    </p:animMotion>
                                  </p:childTnLst>
                                </p:cTn>
                              </p:par>
                            </p:childTnLst>
                          </p:cTn>
                        </p:par>
                        <p:par>
                          <p:cTn id="97" fill="hold">
                            <p:stCondLst>
                              <p:cond delay="2000"/>
                            </p:stCondLst>
                            <p:childTnLst>
                              <p:par>
                                <p:cTn id="98" presetID="3" presetClass="exit" presetSubtype="10" fill="hold" grpId="2" nodeType="afterEffect">
                                  <p:stCondLst>
                                    <p:cond delay="0"/>
                                  </p:stCondLst>
                                  <p:childTnLst>
                                    <p:animEffect transition="out" filter="blinds(horizontal)">
                                      <p:cBhvr>
                                        <p:cTn id="99" dur="500"/>
                                        <p:tgtEl>
                                          <p:spTgt spid="108"/>
                                        </p:tgtEl>
                                      </p:cBhvr>
                                    </p:animEffect>
                                    <p:set>
                                      <p:cBhvr>
                                        <p:cTn id="100" dur="1" fill="hold">
                                          <p:stCondLst>
                                            <p:cond delay="499"/>
                                          </p:stCondLst>
                                        </p:cTn>
                                        <p:tgtEl>
                                          <p:spTgt spid="10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0" nodeType="clickEffect">
                                  <p:stCondLst>
                                    <p:cond delay="0"/>
                                  </p:stCondLst>
                                  <p:childTnLst>
                                    <p:animMotion origin="layout" path="M -0.03229 -0.00093 C -0.06614 -0.00232 -0.10017 -0.0037 -0.13368 -0.01157 C -0.16076 -0.01804 -0.18854 -0.02752 -0.21631 -0.02752 " pathEditMode="relative" ptsTypes="ffA">
                                      <p:cBhvr>
                                        <p:cTn id="104" dur="2000" fill="hold"/>
                                        <p:tgtEl>
                                          <p:spTgt spid="106"/>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grpId="0" nodeType="clickEffect">
                                  <p:stCondLst>
                                    <p:cond delay="0"/>
                                  </p:stCondLst>
                                  <p:childTnLst>
                                    <p:animMotion origin="layout" path="M -0.03368 -0.00069 C -0.05052 0.00139 -0.06371 0.00394 -0.08177 -0.00254 C -0.09166 -0.00601 -0.11979 -0.04371 -0.1243 -0.04879 C -0.1375 -0.06383 -0.15295 -0.08071 -0.1684 -0.09135 C -0.21458 -0.12303 -0.25989 -0.12234 -0.31111 -0.12511 C -0.32187 -0.12419 -0.35572 -0.12881 -0.3644 -0.1073 " pathEditMode="relative" ptsTypes="fffffA">
                                      <p:cBhvr>
                                        <p:cTn id="108" dur="2000" fill="hold"/>
                                        <p:tgtEl>
                                          <p:spTgt spid="103"/>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0" presetClass="path" presetSubtype="0" accel="50000" decel="50000" fill="hold" grpId="0" nodeType="clickEffect">
                                  <p:stCondLst>
                                    <p:cond delay="0"/>
                                  </p:stCondLst>
                                  <p:childTnLst>
                                    <p:animMotion origin="layout" path="M -0.03229 0.00185 C -0.06388 0.0007 -0.09548 0.00093 -0.12708 -0.00162 C -0.13611 -0.00231 -0.14565 -0.01064 -0.15503 -0.01225 C -0.17361 -0.02891 -0.19496 -0.03469 -0.21631 -0.04255 C -0.23246 -0.04856 -0.24843 -0.05527 -0.2644 -0.06198 C -0.27569 -0.0666 -0.28628 -0.07076 -0.29774 -0.07447 C -0.30086 -0.07539 -0.30399 -0.07655 -0.30711 -0.07793 C -0.30937 -0.07886 -0.31371 -0.08163 -0.31371 -0.08163 " pathEditMode="relative" ptsTypes="fffffffA">
                                      <p:cBhvr>
                                        <p:cTn id="112" dur="2000" fill="hold"/>
                                        <p:tgtEl>
                                          <p:spTgt spid="104"/>
                                        </p:tgtEl>
                                        <p:attrNameLst>
                                          <p:attrName>ppt_x</p:attrName>
                                          <p:attrName>ppt_y</p:attrName>
                                        </p:attrNameLst>
                                      </p:cBhvr>
                                    </p:animMotion>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107"/>
                                        </p:tgtEl>
                                        <p:attrNameLst>
                                          <p:attrName>style.visibility</p:attrName>
                                        </p:attrNameLst>
                                      </p:cBhvr>
                                      <p:to>
                                        <p:strVal val="visible"/>
                                      </p:to>
                                    </p:set>
                                    <p:animEffect transition="in" filter="blinds(horizontal)">
                                      <p:cBhvr>
                                        <p:cTn id="1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4" grpId="0"/>
      <p:bldP spid="98" grpId="0" animBg="1"/>
      <p:bldP spid="98" grpId="1" animBg="1"/>
      <p:bldP spid="98" grpId="2" animBg="1"/>
      <p:bldP spid="99" grpId="0" animBg="1"/>
      <p:bldP spid="99" grpId="1" animBg="1"/>
      <p:bldP spid="99" grpId="2" animBg="1"/>
      <p:bldP spid="103" grpId="0" animBg="1"/>
      <p:bldP spid="104" grpId="0" animBg="1"/>
      <p:bldP spid="105" grpId="0" animBg="1"/>
      <p:bldP spid="106" grpId="0" animBg="1"/>
      <p:bldP spid="107" grpId="0"/>
      <p:bldP spid="108" grpId="0" animBg="1"/>
      <p:bldP spid="108" grpId="1" animBg="1"/>
      <p:bldP spid="108" grpId="2" animBg="1"/>
      <p:bldP spid="77" grpId="0" animBg="1"/>
      <p:bldP spid="7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Interrupt Control</a:t>
            </a:r>
            <a:endParaRPr lang="ko-KR" altLang="en-US" sz="3600" dirty="0"/>
          </a:p>
        </p:txBody>
      </p:sp>
      <p:sp>
        <p:nvSpPr>
          <p:cNvPr id="3" name="내용 개체 틀 2"/>
          <p:cNvSpPr>
            <a:spLocks noGrp="1"/>
          </p:cNvSpPr>
          <p:nvPr>
            <p:ph idx="1"/>
          </p:nvPr>
        </p:nvSpPr>
        <p:spPr/>
        <p:txBody>
          <a:bodyPr/>
          <a:lstStyle/>
          <a:p>
            <a:pPr marL="457200" indent="-457200">
              <a:buFont typeface="+mj-lt"/>
              <a:buAutoNum type="arabicPeriod"/>
            </a:pPr>
            <a:r>
              <a:rPr lang="en-US" altLang="ko-KR" dirty="0"/>
              <a:t>RFLAGS.IF enables / disables interrupts</a:t>
            </a:r>
          </a:p>
          <a:p>
            <a:pPr lvl="1"/>
            <a:r>
              <a:rPr lang="en-US" altLang="ko-KR" dirty="0"/>
              <a:t>cli / </a:t>
            </a:r>
            <a:r>
              <a:rPr lang="en-US" altLang="ko-KR" dirty="0" err="1"/>
              <a:t>sti</a:t>
            </a:r>
            <a:r>
              <a:rPr lang="en-US" altLang="ko-KR" dirty="0"/>
              <a:t> instructions, or </a:t>
            </a:r>
            <a:r>
              <a:rPr lang="en-US" altLang="ko-KR" dirty="0" err="1"/>
              <a:t>popf</a:t>
            </a:r>
            <a:endParaRPr lang="en-US" altLang="ko-KR" dirty="0"/>
          </a:p>
          <a:p>
            <a:pPr marL="457200" indent="-457200">
              <a:buFont typeface="+mj-lt"/>
              <a:buAutoNum type="arabicPeriod"/>
            </a:pPr>
            <a:r>
              <a:rPr lang="en-US" altLang="ko-KR" dirty="0"/>
              <a:t>Task Priority Register</a:t>
            </a:r>
          </a:p>
          <a:p>
            <a:pPr lvl="1"/>
            <a:r>
              <a:rPr lang="en-US" altLang="ko-KR" dirty="0"/>
              <a:t>Processor TPR allows for control over the priority of interrupts that are permitted to interrupt the processor</a:t>
            </a:r>
          </a:p>
          <a:p>
            <a:r>
              <a:rPr lang="en-US" altLang="ko-KR" dirty="0"/>
              <a:t>APIC TPR provides the same functionality</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110</a:t>
            </a:fld>
            <a:endParaRPr lang="en-US" dirty="0"/>
          </a:p>
        </p:txBody>
      </p:sp>
      <p:sp>
        <p:nvSpPr>
          <p:cNvPr id="9" name="Rectangle 82894"/>
          <p:cNvSpPr/>
          <p:nvPr/>
        </p:nvSpPr>
        <p:spPr>
          <a:xfrm>
            <a:off x="3825001" y="3432635"/>
            <a:ext cx="1493999" cy="369332"/>
          </a:xfrm>
          <a:prstGeom prst="rect">
            <a:avLst/>
          </a:prstGeom>
        </p:spPr>
        <p:txBody>
          <a:bodyPr wrap="none" lIns="0" tIns="0" rIns="0" bIns="0">
            <a:spAutoFit/>
          </a:bodyPr>
          <a:lstStyle/>
          <a:p>
            <a:pPr marL="0"/>
            <a:r>
              <a:rPr lang="en-US" sz="2400" b="1" i="0" spc="0" baseline="0" dirty="0"/>
              <a:t>APIC.TPR</a:t>
            </a:r>
          </a:p>
        </p:txBody>
      </p:sp>
      <p:grpSp>
        <p:nvGrpSpPr>
          <p:cNvPr id="17" name="Group 16"/>
          <p:cNvGrpSpPr/>
          <p:nvPr/>
        </p:nvGrpSpPr>
        <p:grpSpPr>
          <a:xfrm>
            <a:off x="1756630" y="3782401"/>
            <a:ext cx="5630740" cy="895042"/>
            <a:chOff x="1540957" y="3863828"/>
            <a:chExt cx="5630740" cy="895042"/>
          </a:xfrm>
        </p:grpSpPr>
        <p:sp>
          <p:nvSpPr>
            <p:cNvPr id="6" name="Freeform 82880"/>
            <p:cNvSpPr/>
            <p:nvPr/>
          </p:nvSpPr>
          <p:spPr>
            <a:xfrm>
              <a:off x="6468050" y="4098978"/>
              <a:ext cx="702564" cy="659892"/>
            </a:xfrm>
            <a:custGeom>
              <a:avLst/>
              <a:gdLst/>
              <a:ahLst/>
              <a:cxnLst/>
              <a:rect l="0" t="0" r="0" b="0"/>
              <a:pathLst>
                <a:path w="702564" h="659892">
                  <a:moveTo>
                    <a:pt x="0" y="0"/>
                  </a:moveTo>
                  <a:lnTo>
                    <a:pt x="702564" y="0"/>
                  </a:lnTo>
                  <a:lnTo>
                    <a:pt x="702564" y="659892"/>
                  </a:lnTo>
                  <a:lnTo>
                    <a:pt x="0" y="659892"/>
                  </a:lnTo>
                  <a:lnTo>
                    <a:pt x="0" y="0"/>
                  </a:lnTo>
                  <a:close/>
                </a:path>
              </a:pathLst>
            </a:custGeom>
            <a:solidFill>
              <a:srgbClr val="FFFFFF">
                <a:alpha val="100000"/>
              </a:srgbClr>
            </a:solidFill>
            <a:ln w="19811"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 name="Freeform 82881"/>
            <p:cNvSpPr/>
            <p:nvPr/>
          </p:nvSpPr>
          <p:spPr>
            <a:xfrm>
              <a:off x="1540957" y="4098978"/>
              <a:ext cx="4223004" cy="659892"/>
            </a:xfrm>
            <a:custGeom>
              <a:avLst/>
              <a:gdLst/>
              <a:ahLst/>
              <a:cxnLst/>
              <a:rect l="0" t="0" r="0" b="0"/>
              <a:pathLst>
                <a:path w="4223004" h="659892">
                  <a:moveTo>
                    <a:pt x="0" y="0"/>
                  </a:moveTo>
                  <a:lnTo>
                    <a:pt x="4223004" y="0"/>
                  </a:lnTo>
                  <a:lnTo>
                    <a:pt x="4223004" y="659892"/>
                  </a:lnTo>
                  <a:lnTo>
                    <a:pt x="0" y="659892"/>
                  </a:lnTo>
                  <a:lnTo>
                    <a:pt x="0" y="0"/>
                  </a:lnTo>
                  <a:close/>
                </a:path>
              </a:pathLst>
            </a:custGeom>
            <a:solidFill>
              <a:srgbClr val="A7A8A7">
                <a:alpha val="100000"/>
              </a:srgbClr>
            </a:solidFill>
            <a:ln w="19811"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Freeform 82882"/>
            <p:cNvSpPr/>
            <p:nvPr/>
          </p:nvSpPr>
          <p:spPr>
            <a:xfrm>
              <a:off x="5763962" y="4098978"/>
              <a:ext cx="704088" cy="659892"/>
            </a:xfrm>
            <a:custGeom>
              <a:avLst/>
              <a:gdLst/>
              <a:ahLst/>
              <a:cxnLst/>
              <a:rect l="0" t="0" r="0" b="0"/>
              <a:pathLst>
                <a:path w="704088" h="659892">
                  <a:moveTo>
                    <a:pt x="0" y="0"/>
                  </a:moveTo>
                  <a:lnTo>
                    <a:pt x="704088" y="0"/>
                  </a:lnTo>
                  <a:lnTo>
                    <a:pt x="704088" y="659892"/>
                  </a:lnTo>
                  <a:lnTo>
                    <a:pt x="0" y="659892"/>
                  </a:lnTo>
                  <a:lnTo>
                    <a:pt x="0" y="0"/>
                  </a:lnTo>
                  <a:close/>
                </a:path>
              </a:pathLst>
            </a:custGeom>
            <a:solidFill>
              <a:srgbClr val="FFFFFF">
                <a:alpha val="100000"/>
              </a:srgbClr>
            </a:solidFill>
            <a:ln w="19811"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Rectangle 82895"/>
            <p:cNvSpPr/>
            <p:nvPr/>
          </p:nvSpPr>
          <p:spPr>
            <a:xfrm>
              <a:off x="6508169" y="4151565"/>
              <a:ext cx="658835" cy="503151"/>
            </a:xfrm>
            <a:prstGeom prst="rect">
              <a:avLst/>
            </a:prstGeom>
          </p:spPr>
          <p:txBody>
            <a:bodyPr wrap="none" lIns="0" tIns="0" rIns="0" bIns="0">
              <a:spAutoFit/>
            </a:bodyPr>
            <a:lstStyle/>
            <a:p>
              <a:pPr algn="ctr"/>
              <a:r>
                <a:rPr lang="en-US" sz="1103" b="1" i="0" spc="-14" baseline="0" dirty="0"/>
                <a:t>T</a:t>
              </a:r>
              <a:r>
                <a:rPr lang="en-US" sz="1103" b="1" i="0" spc="0" baseline="0" dirty="0"/>
                <a:t>ask</a:t>
              </a:r>
            </a:p>
            <a:p>
              <a:pPr algn="ctr">
                <a:lnSpc>
                  <a:spcPts val="1320"/>
                </a:lnSpc>
              </a:pPr>
              <a:r>
                <a:rPr lang="en-US" sz="1103" b="1" i="0" spc="0" baseline="0" dirty="0"/>
                <a:t>Priorit</a:t>
              </a:r>
              <a:r>
                <a:rPr lang="en-US" sz="1103" b="1" i="0" spc="-25" baseline="0" dirty="0"/>
                <a:t>y</a:t>
              </a:r>
            </a:p>
            <a:p>
              <a:pPr algn="ctr">
                <a:lnSpc>
                  <a:spcPts val="1320"/>
                </a:lnSpc>
              </a:pPr>
              <a:r>
                <a:rPr lang="en-US" sz="1103" b="1" dirty="0"/>
                <a:t>Sub-Class</a:t>
              </a:r>
            </a:p>
          </p:txBody>
        </p:sp>
        <p:sp>
          <p:nvSpPr>
            <p:cNvPr id="12" name="Rectangle 82897"/>
            <p:cNvSpPr/>
            <p:nvPr/>
          </p:nvSpPr>
          <p:spPr>
            <a:xfrm>
              <a:off x="3196559" y="4274592"/>
              <a:ext cx="864339" cy="245580"/>
            </a:xfrm>
            <a:prstGeom prst="rect">
              <a:avLst/>
            </a:prstGeom>
          </p:spPr>
          <p:txBody>
            <a:bodyPr wrap="none" lIns="0" tIns="0" rIns="0" bIns="0">
              <a:spAutoFit/>
            </a:bodyPr>
            <a:lstStyle/>
            <a:p>
              <a:pPr marL="0"/>
              <a:r>
                <a:rPr lang="en-US" sz="1596" b="1" i="0" spc="0" baseline="0" dirty="0"/>
                <a:t>Reser</a:t>
              </a:r>
              <a:r>
                <a:rPr lang="en-US" sz="1596" b="1" i="0" spc="-35" baseline="0" dirty="0"/>
                <a:t>v</a:t>
              </a:r>
              <a:r>
                <a:rPr lang="en-US" sz="1596" b="1" i="0" spc="0" baseline="0" dirty="0"/>
                <a:t>ed</a:t>
              </a:r>
            </a:p>
          </p:txBody>
        </p:sp>
        <p:sp>
          <p:nvSpPr>
            <p:cNvPr id="13" name="Rectangle 82898"/>
            <p:cNvSpPr/>
            <p:nvPr/>
          </p:nvSpPr>
          <p:spPr>
            <a:xfrm>
              <a:off x="1557981" y="3863828"/>
              <a:ext cx="5613716" cy="153247"/>
            </a:xfrm>
            <a:prstGeom prst="rect">
              <a:avLst/>
            </a:prstGeom>
          </p:spPr>
          <p:txBody>
            <a:bodyPr wrap="none" lIns="0" tIns="0" rIns="0" bIns="0">
              <a:spAutoFit/>
            </a:bodyPr>
            <a:lstStyle/>
            <a:p>
              <a:pPr marL="0">
                <a:tabLst>
                  <a:tab pos="4082276" algn="l"/>
                  <a:tab pos="5489626" algn="l"/>
                </a:tabLst>
              </a:pPr>
              <a:r>
                <a:rPr lang="en-US" sz="996" b="0" i="0" spc="0" baseline="0" dirty="0"/>
                <a:t>31	</a:t>
              </a:r>
              <a:r>
                <a:rPr lang="en-US" sz="996" b="0" i="0" spc="833" baseline="0" dirty="0"/>
                <a:t>8</a:t>
              </a:r>
              <a:r>
                <a:rPr lang="en-US" sz="996" b="0" i="0" spc="0" baseline="0" dirty="0"/>
                <a:t>7	0</a:t>
              </a:r>
            </a:p>
          </p:txBody>
        </p:sp>
        <p:sp>
          <p:nvSpPr>
            <p:cNvPr id="15" name="Rectangle 82900"/>
            <p:cNvSpPr/>
            <p:nvPr/>
          </p:nvSpPr>
          <p:spPr>
            <a:xfrm>
              <a:off x="6343920" y="3863828"/>
              <a:ext cx="247888" cy="153247"/>
            </a:xfrm>
            <a:prstGeom prst="rect">
              <a:avLst/>
            </a:prstGeom>
          </p:spPr>
          <p:txBody>
            <a:bodyPr wrap="none" lIns="0" tIns="0" rIns="0" bIns="0">
              <a:spAutoFit/>
            </a:bodyPr>
            <a:lstStyle/>
            <a:p>
              <a:pPr marL="0"/>
              <a:r>
                <a:rPr lang="en-US" sz="996" b="0" i="0" spc="833" baseline="0" dirty="0"/>
                <a:t>4</a:t>
              </a:r>
              <a:r>
                <a:rPr lang="en-US" sz="996" b="0" i="0" spc="0" baseline="0" dirty="0"/>
                <a:t>3</a:t>
              </a:r>
            </a:p>
          </p:txBody>
        </p:sp>
        <p:sp>
          <p:nvSpPr>
            <p:cNvPr id="16" name="Rectangle 82895"/>
            <p:cNvSpPr/>
            <p:nvPr/>
          </p:nvSpPr>
          <p:spPr>
            <a:xfrm>
              <a:off x="5861968" y="4151565"/>
              <a:ext cx="506549" cy="503151"/>
            </a:xfrm>
            <a:prstGeom prst="rect">
              <a:avLst/>
            </a:prstGeom>
          </p:spPr>
          <p:txBody>
            <a:bodyPr wrap="none" lIns="0" tIns="0" rIns="0" bIns="0">
              <a:spAutoFit/>
            </a:bodyPr>
            <a:lstStyle/>
            <a:p>
              <a:pPr algn="ctr"/>
              <a:r>
                <a:rPr lang="en-US" sz="1103" b="1" i="0" spc="-14" baseline="0" dirty="0"/>
                <a:t>T</a:t>
              </a:r>
              <a:r>
                <a:rPr lang="en-US" sz="1103" b="1" i="0" spc="0" baseline="0" dirty="0"/>
                <a:t>ask</a:t>
              </a:r>
            </a:p>
            <a:p>
              <a:pPr algn="ctr">
                <a:lnSpc>
                  <a:spcPts val="1320"/>
                </a:lnSpc>
              </a:pPr>
              <a:r>
                <a:rPr lang="en-US" sz="1103" b="1" i="0" spc="0" baseline="0" dirty="0"/>
                <a:t>Priorit</a:t>
              </a:r>
              <a:r>
                <a:rPr lang="en-US" sz="1103" b="1" i="0" spc="-25" baseline="0" dirty="0"/>
                <a:t>y</a:t>
              </a:r>
            </a:p>
            <a:p>
              <a:pPr algn="ctr">
                <a:lnSpc>
                  <a:spcPts val="1320"/>
                </a:lnSpc>
              </a:pPr>
              <a:r>
                <a:rPr lang="en-US" sz="1103" b="1" dirty="0"/>
                <a:t>Class</a:t>
              </a:r>
            </a:p>
          </p:txBody>
        </p:sp>
      </p:grpSp>
      <p:sp>
        <p:nvSpPr>
          <p:cNvPr id="20" name="Rectangle 82918"/>
          <p:cNvSpPr/>
          <p:nvPr/>
        </p:nvSpPr>
        <p:spPr>
          <a:xfrm>
            <a:off x="3904349" y="4945064"/>
            <a:ext cx="1335302" cy="369332"/>
          </a:xfrm>
          <a:prstGeom prst="rect">
            <a:avLst/>
          </a:prstGeom>
        </p:spPr>
        <p:txBody>
          <a:bodyPr wrap="none" lIns="0" tIns="0" rIns="0" bIns="0">
            <a:spAutoFit/>
          </a:bodyPr>
          <a:lstStyle/>
          <a:p>
            <a:pPr marL="0"/>
            <a:r>
              <a:rPr lang="en-US" sz="2400" b="1" i="0" spc="0" baseline="0" dirty="0"/>
              <a:t>CR8.TPR</a:t>
            </a:r>
          </a:p>
        </p:txBody>
      </p:sp>
      <p:grpSp>
        <p:nvGrpSpPr>
          <p:cNvPr id="25" name="Group 24"/>
          <p:cNvGrpSpPr/>
          <p:nvPr/>
        </p:nvGrpSpPr>
        <p:grpSpPr>
          <a:xfrm>
            <a:off x="1102607" y="5304863"/>
            <a:ext cx="6938787" cy="895042"/>
            <a:chOff x="904880" y="5304863"/>
            <a:chExt cx="6938787" cy="895042"/>
          </a:xfrm>
        </p:grpSpPr>
        <p:sp>
          <p:nvSpPr>
            <p:cNvPr id="18" name="Freeform 82906"/>
            <p:cNvSpPr/>
            <p:nvPr/>
          </p:nvSpPr>
          <p:spPr>
            <a:xfrm>
              <a:off x="7127373" y="5540013"/>
              <a:ext cx="702564" cy="659892"/>
            </a:xfrm>
            <a:custGeom>
              <a:avLst/>
              <a:gdLst/>
              <a:ahLst/>
              <a:cxnLst/>
              <a:rect l="0" t="0" r="0" b="0"/>
              <a:pathLst>
                <a:path w="702564" h="659892">
                  <a:moveTo>
                    <a:pt x="0" y="0"/>
                  </a:moveTo>
                  <a:lnTo>
                    <a:pt x="702564" y="0"/>
                  </a:lnTo>
                  <a:lnTo>
                    <a:pt x="702564" y="659892"/>
                  </a:lnTo>
                  <a:lnTo>
                    <a:pt x="0" y="659892"/>
                  </a:lnTo>
                  <a:lnTo>
                    <a:pt x="0" y="0"/>
                  </a:lnTo>
                  <a:close/>
                </a:path>
              </a:pathLst>
            </a:custGeom>
            <a:solidFill>
              <a:srgbClr val="FFFFFF">
                <a:alpha val="100000"/>
              </a:srgbClr>
            </a:solidFill>
            <a:ln w="19811"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82907"/>
            <p:cNvSpPr/>
            <p:nvPr/>
          </p:nvSpPr>
          <p:spPr>
            <a:xfrm>
              <a:off x="904880" y="5540013"/>
              <a:ext cx="6222492" cy="659892"/>
            </a:xfrm>
            <a:custGeom>
              <a:avLst/>
              <a:gdLst/>
              <a:ahLst/>
              <a:cxnLst/>
              <a:rect l="0" t="0" r="0" b="0"/>
              <a:pathLst>
                <a:path w="6222492" h="659892">
                  <a:moveTo>
                    <a:pt x="0" y="0"/>
                  </a:moveTo>
                  <a:lnTo>
                    <a:pt x="6222492" y="0"/>
                  </a:lnTo>
                  <a:lnTo>
                    <a:pt x="6222492" y="659892"/>
                  </a:lnTo>
                  <a:lnTo>
                    <a:pt x="0" y="659892"/>
                  </a:lnTo>
                  <a:lnTo>
                    <a:pt x="0" y="0"/>
                  </a:lnTo>
                  <a:close/>
                </a:path>
              </a:pathLst>
            </a:custGeom>
            <a:solidFill>
              <a:srgbClr val="A7A8A7">
                <a:alpha val="100000"/>
              </a:srgbClr>
            </a:solidFill>
            <a:ln w="19811"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Rectangle 82920"/>
            <p:cNvSpPr/>
            <p:nvPr/>
          </p:nvSpPr>
          <p:spPr>
            <a:xfrm>
              <a:off x="3560417" y="5715627"/>
              <a:ext cx="864339" cy="245580"/>
            </a:xfrm>
            <a:prstGeom prst="rect">
              <a:avLst/>
            </a:prstGeom>
          </p:spPr>
          <p:txBody>
            <a:bodyPr wrap="none" lIns="0" tIns="0" rIns="0" bIns="0">
              <a:spAutoFit/>
            </a:bodyPr>
            <a:lstStyle/>
            <a:p>
              <a:pPr marL="0"/>
              <a:r>
                <a:rPr lang="en-US" sz="1596" b="1" i="0" spc="0" baseline="0" dirty="0"/>
                <a:t>Reser</a:t>
              </a:r>
              <a:r>
                <a:rPr lang="en-US" sz="1596" b="1" i="0" spc="-35" baseline="0" dirty="0"/>
                <a:t>v</a:t>
              </a:r>
              <a:r>
                <a:rPr lang="en-US" sz="1596" b="1" i="0" spc="0" baseline="0" dirty="0"/>
                <a:t>ed</a:t>
              </a:r>
            </a:p>
          </p:txBody>
        </p:sp>
        <p:sp>
          <p:nvSpPr>
            <p:cNvPr id="23" name="Rectangle 82921"/>
            <p:cNvSpPr/>
            <p:nvPr/>
          </p:nvSpPr>
          <p:spPr>
            <a:xfrm>
              <a:off x="921900" y="5304863"/>
              <a:ext cx="6921767" cy="153247"/>
            </a:xfrm>
            <a:prstGeom prst="rect">
              <a:avLst/>
            </a:prstGeom>
          </p:spPr>
          <p:txBody>
            <a:bodyPr wrap="none" lIns="0" tIns="0" rIns="0" bIns="0">
              <a:spAutoFit/>
            </a:bodyPr>
            <a:lstStyle/>
            <a:p>
              <a:pPr marL="0">
                <a:tabLst>
                  <a:tab pos="6081355" algn="l"/>
                  <a:tab pos="6785030" algn="l"/>
                </a:tabLst>
              </a:pPr>
              <a:r>
                <a:rPr lang="en-US" sz="996" b="0" i="0" spc="0" baseline="0" dirty="0"/>
                <a:t>63	</a:t>
              </a:r>
              <a:r>
                <a:rPr lang="en-US" sz="996" b="0" i="0" spc="833" baseline="0" dirty="0"/>
                <a:t>4</a:t>
              </a:r>
              <a:r>
                <a:rPr lang="en-US" sz="996" b="0" i="0" spc="0" baseline="0" dirty="0"/>
                <a:t>3	0</a:t>
              </a:r>
            </a:p>
          </p:txBody>
        </p:sp>
        <p:sp>
          <p:nvSpPr>
            <p:cNvPr id="24" name="Rectangle 82895"/>
            <p:cNvSpPr/>
            <p:nvPr/>
          </p:nvSpPr>
          <p:spPr>
            <a:xfrm>
              <a:off x="7225380" y="5605106"/>
              <a:ext cx="506549" cy="503151"/>
            </a:xfrm>
            <a:prstGeom prst="rect">
              <a:avLst/>
            </a:prstGeom>
          </p:spPr>
          <p:txBody>
            <a:bodyPr wrap="none" lIns="0" tIns="0" rIns="0" bIns="0">
              <a:spAutoFit/>
            </a:bodyPr>
            <a:lstStyle/>
            <a:p>
              <a:pPr algn="ctr"/>
              <a:r>
                <a:rPr lang="en-US" sz="1103" b="1" i="0" spc="-14" baseline="0" dirty="0"/>
                <a:t>T</a:t>
              </a:r>
              <a:r>
                <a:rPr lang="en-US" sz="1103" b="1" i="0" spc="0" baseline="0" dirty="0"/>
                <a:t>ask</a:t>
              </a:r>
            </a:p>
            <a:p>
              <a:pPr algn="ctr">
                <a:lnSpc>
                  <a:spcPts val="1320"/>
                </a:lnSpc>
              </a:pPr>
              <a:r>
                <a:rPr lang="en-US" sz="1103" b="1" i="0" spc="0" baseline="0" dirty="0"/>
                <a:t>Priorit</a:t>
              </a:r>
              <a:r>
                <a:rPr lang="en-US" sz="1103" b="1" i="0" spc="-25" baseline="0" dirty="0"/>
                <a:t>y</a:t>
              </a:r>
            </a:p>
            <a:p>
              <a:pPr algn="ctr">
                <a:lnSpc>
                  <a:spcPts val="1320"/>
                </a:lnSpc>
              </a:pPr>
              <a:r>
                <a:rPr lang="en-US" sz="1103" b="1" dirty="0"/>
                <a:t>Class</a:t>
              </a:r>
            </a:p>
          </p:txBody>
        </p:sp>
      </p:grpSp>
    </p:spTree>
    <p:extLst>
      <p:ext uri="{BB962C8B-B14F-4D97-AF65-F5344CB8AC3E}">
        <p14:creationId xmlns:p14="http://schemas.microsoft.com/office/powerpoint/2010/main" val="1930415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Interrupt Shadows</a:t>
            </a:r>
            <a:endParaRPr lang="ko-KR" altLang="en-US" sz="3600" dirty="0"/>
          </a:p>
        </p:txBody>
      </p:sp>
      <p:sp>
        <p:nvSpPr>
          <p:cNvPr id="3" name="내용 개체 틀 2"/>
          <p:cNvSpPr>
            <a:spLocks noGrp="1"/>
          </p:cNvSpPr>
          <p:nvPr>
            <p:ph idx="1"/>
          </p:nvPr>
        </p:nvSpPr>
        <p:spPr>
          <a:xfrm>
            <a:off x="261257" y="3922938"/>
            <a:ext cx="8621486" cy="2249261"/>
          </a:xfrm>
        </p:spPr>
        <p:txBody>
          <a:bodyPr/>
          <a:lstStyle/>
          <a:p>
            <a:r>
              <a:rPr lang="en-US" altLang="ko-KR" dirty="0"/>
              <a:t>An interrupt cannot be taken at this point</a:t>
            </a:r>
          </a:p>
          <a:p>
            <a:r>
              <a:rPr lang="en-US" altLang="ko-KR" dirty="0"/>
              <a:t>Hardware defines a single instruction “shadow” where an interrupt will not be taken (ring 0 only)</a:t>
            </a:r>
          </a:p>
          <a:p>
            <a:r>
              <a:rPr lang="en-US" dirty="0"/>
              <a:t>The behavior is the same for</a:t>
            </a:r>
            <a:r>
              <a:rPr lang="en-US" spc="-19" dirty="0"/>
              <a:t> </a:t>
            </a:r>
            <a:r>
              <a:rPr lang="en-US" dirty="0"/>
              <a:t>pop </a:t>
            </a:r>
            <a:r>
              <a:rPr lang="en-US" dirty="0" err="1"/>
              <a:t>ss</a:t>
            </a:r>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111</a:t>
            </a:fld>
            <a:endParaRPr lang="en-US" dirty="0"/>
          </a:p>
        </p:txBody>
      </p:sp>
      <p:sp>
        <p:nvSpPr>
          <p:cNvPr id="6" name="Freeform 17960"/>
          <p:cNvSpPr/>
          <p:nvPr/>
        </p:nvSpPr>
        <p:spPr>
          <a:xfrm>
            <a:off x="2996243" y="2121404"/>
            <a:ext cx="666800" cy="1685874"/>
          </a:xfrm>
          <a:custGeom>
            <a:avLst/>
            <a:gdLst/>
            <a:ahLst/>
            <a:cxnLst/>
            <a:rect l="0" t="0" r="0" b="0"/>
            <a:pathLst>
              <a:path w="666800" h="1685874">
                <a:moveTo>
                  <a:pt x="666800" y="1685874"/>
                </a:moveTo>
                <a:cubicBezTo>
                  <a:pt x="666800" y="842937"/>
                  <a:pt x="476300" y="0"/>
                  <a:pt x="285800" y="0"/>
                </a:cubicBezTo>
                <a:cubicBezTo>
                  <a:pt x="179502" y="0"/>
                  <a:pt x="73202" y="1473"/>
                  <a:pt x="0" y="3607"/>
                </a:cubicBezTo>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 name="Freeform 17961"/>
          <p:cNvSpPr/>
          <p:nvPr/>
        </p:nvSpPr>
        <p:spPr>
          <a:xfrm>
            <a:off x="2901045" y="2066796"/>
            <a:ext cx="117602" cy="114084"/>
          </a:xfrm>
          <a:custGeom>
            <a:avLst/>
            <a:gdLst/>
            <a:ahLst/>
            <a:cxnLst/>
            <a:rect l="0" t="0" r="0" b="0"/>
            <a:pathLst>
              <a:path w="117602" h="114084">
                <a:moveTo>
                  <a:pt x="117602" y="114084"/>
                </a:moveTo>
                <a:lnTo>
                  <a:pt x="0" y="64085"/>
                </a:lnTo>
                <a:lnTo>
                  <a:pt x="110567" y="0"/>
                </a:lnTo>
                <a:close/>
              </a:path>
            </a:pathLst>
          </a:custGeom>
          <a:solidFill>
            <a:srgbClr val="FF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7965"/>
          <p:cNvSpPr/>
          <p:nvPr/>
        </p:nvSpPr>
        <p:spPr>
          <a:xfrm>
            <a:off x="630284" y="1247812"/>
            <a:ext cx="2381421" cy="1267014"/>
          </a:xfrm>
          <a:prstGeom prst="rect">
            <a:avLst/>
          </a:prstGeom>
        </p:spPr>
        <p:txBody>
          <a:bodyPr wrap="none" lIns="0" tIns="0" rIns="0" bIns="0">
            <a:spAutoFit/>
          </a:bodyPr>
          <a:lstStyle/>
          <a:p>
            <a:pPr marL="0"/>
            <a:r>
              <a:rPr lang="en-US" sz="2400" b="0" i="0" spc="0" baseline="0" dirty="0">
                <a:solidFill>
                  <a:srgbClr val="252525"/>
                </a:solidFill>
              </a:rPr>
              <a:t>mov</a:t>
            </a:r>
            <a:r>
              <a:rPr lang="en-US" sz="2400" b="0" i="0" spc="-19" baseline="0" dirty="0">
                <a:solidFill>
                  <a:srgbClr val="252525"/>
                </a:solidFill>
              </a:rPr>
              <a:t> </a:t>
            </a:r>
            <a:r>
              <a:rPr lang="en-US" sz="2400" b="0" i="0" spc="0" baseline="0" dirty="0">
                <a:solidFill>
                  <a:srgbClr val="252525"/>
                </a:solidFill>
              </a:rPr>
              <a:t>   a</a:t>
            </a:r>
            <a:r>
              <a:rPr lang="en-US" sz="2400" b="0" i="0" spc="-11" baseline="0" dirty="0">
                <a:solidFill>
                  <a:srgbClr val="252525"/>
                </a:solidFill>
              </a:rPr>
              <a:t>x</a:t>
            </a:r>
            <a:r>
              <a:rPr lang="en-US" sz="2400" b="0" i="0" spc="0" baseline="0" dirty="0">
                <a:solidFill>
                  <a:srgbClr val="252525"/>
                </a:solidFill>
              </a:rPr>
              <a:t>, value1</a:t>
            </a:r>
          </a:p>
          <a:p>
            <a:pPr marL="0">
              <a:lnSpc>
                <a:spcPts val="3455"/>
              </a:lnSpc>
            </a:pPr>
            <a:r>
              <a:rPr lang="en-US" sz="2400" b="0" i="0" spc="0" baseline="0" dirty="0">
                <a:solidFill>
                  <a:srgbClr val="252525"/>
                </a:solidFill>
              </a:rPr>
              <a:t>mov</a:t>
            </a:r>
            <a:r>
              <a:rPr lang="en-US" sz="2400" b="0" i="0" spc="-19" baseline="0" dirty="0">
                <a:solidFill>
                  <a:srgbClr val="252525"/>
                </a:solidFill>
              </a:rPr>
              <a:t> </a:t>
            </a:r>
            <a:r>
              <a:rPr lang="en-US" sz="2400" b="0" i="0" spc="0" baseline="0" dirty="0">
                <a:solidFill>
                  <a:srgbClr val="252525"/>
                </a:solidFill>
              </a:rPr>
              <a:t>   ss,</a:t>
            </a:r>
            <a:r>
              <a:rPr lang="en-US" sz="2400" b="0" i="0" spc="-31" baseline="0" dirty="0">
                <a:solidFill>
                  <a:srgbClr val="252525"/>
                </a:solidFill>
              </a:rPr>
              <a:t> </a:t>
            </a:r>
            <a:r>
              <a:rPr lang="en-US" sz="2400" b="0" i="0" spc="0" baseline="0" dirty="0">
                <a:solidFill>
                  <a:srgbClr val="252525"/>
                </a:solidFill>
              </a:rPr>
              <a:t>ax</a:t>
            </a:r>
          </a:p>
          <a:p>
            <a:pPr>
              <a:lnSpc>
                <a:spcPts val="3455"/>
              </a:lnSpc>
            </a:pPr>
            <a:r>
              <a:rPr lang="en-US" sz="2400" dirty="0" err="1">
                <a:solidFill>
                  <a:srgbClr val="252525"/>
                </a:solidFill>
              </a:rPr>
              <a:t>mov</a:t>
            </a:r>
            <a:r>
              <a:rPr lang="en-US" sz="2400" spc="-19" dirty="0">
                <a:solidFill>
                  <a:srgbClr val="252525"/>
                </a:solidFill>
              </a:rPr>
              <a:t> </a:t>
            </a:r>
            <a:r>
              <a:rPr lang="en-US" sz="2400" dirty="0">
                <a:solidFill>
                  <a:srgbClr val="252525"/>
                </a:solidFill>
              </a:rPr>
              <a:t>   </a:t>
            </a:r>
            <a:r>
              <a:rPr lang="en-US" sz="2400" dirty="0" err="1">
                <a:solidFill>
                  <a:srgbClr val="252525"/>
                </a:solidFill>
              </a:rPr>
              <a:t>sp</a:t>
            </a:r>
            <a:r>
              <a:rPr lang="en-US" sz="2400" dirty="0">
                <a:solidFill>
                  <a:srgbClr val="252525"/>
                </a:solidFill>
              </a:rPr>
              <a:t>,</a:t>
            </a:r>
            <a:r>
              <a:rPr lang="en-US" sz="2400" spc="-19" dirty="0">
                <a:solidFill>
                  <a:srgbClr val="252525"/>
                </a:solidFill>
              </a:rPr>
              <a:t> </a:t>
            </a:r>
            <a:r>
              <a:rPr lang="en-US" sz="2400" dirty="0">
                <a:solidFill>
                  <a:srgbClr val="252525"/>
                </a:solidFill>
              </a:rPr>
              <a:t>value2</a:t>
            </a:r>
          </a:p>
        </p:txBody>
      </p:sp>
    </p:spTree>
    <p:extLst>
      <p:ext uri="{BB962C8B-B14F-4D97-AF65-F5344CB8AC3E}">
        <p14:creationId xmlns:p14="http://schemas.microsoft.com/office/powerpoint/2010/main" val="1104196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800" dirty="0"/>
              <a:t>Interrupts, Guests and Hypervisors	</a:t>
            </a:r>
            <a:endParaRPr lang="ko-KR" altLang="en-US" sz="2800" dirty="0"/>
          </a:p>
        </p:txBody>
      </p:sp>
      <p:sp>
        <p:nvSpPr>
          <p:cNvPr id="3" name="내용 개체 틀 2"/>
          <p:cNvSpPr>
            <a:spLocks noGrp="1"/>
          </p:cNvSpPr>
          <p:nvPr>
            <p:ph idx="1"/>
          </p:nvPr>
        </p:nvSpPr>
        <p:spPr/>
        <p:txBody>
          <a:bodyPr/>
          <a:lstStyle/>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112</a:t>
            </a:fld>
            <a:endParaRPr lang="en-US" dirty="0"/>
          </a:p>
        </p:txBody>
      </p:sp>
      <p:grpSp>
        <p:nvGrpSpPr>
          <p:cNvPr id="6" name="Group 5"/>
          <p:cNvGrpSpPr/>
          <p:nvPr/>
        </p:nvGrpSpPr>
        <p:grpSpPr>
          <a:xfrm>
            <a:off x="1118630" y="1219200"/>
            <a:ext cx="6501370" cy="4648200"/>
            <a:chOff x="1118630" y="1219200"/>
            <a:chExt cx="6501370" cy="4648200"/>
          </a:xfrm>
        </p:grpSpPr>
        <p:sp>
          <p:nvSpPr>
            <p:cNvPr id="7" name="Freeform 17973"/>
            <p:cNvSpPr/>
            <p:nvPr/>
          </p:nvSpPr>
          <p:spPr>
            <a:xfrm>
              <a:off x="1447800" y="1219200"/>
              <a:ext cx="1828800" cy="1600200"/>
            </a:xfrm>
            <a:custGeom>
              <a:avLst/>
              <a:gdLst/>
              <a:ahLst/>
              <a:cxnLst/>
              <a:rect l="0" t="0" r="0" b="0"/>
              <a:pathLst>
                <a:path w="1828800" h="1600200">
                  <a:moveTo>
                    <a:pt x="0" y="0"/>
                  </a:moveTo>
                  <a:lnTo>
                    <a:pt x="1828800" y="0"/>
                  </a:lnTo>
                  <a:lnTo>
                    <a:pt x="1828800" y="1600200"/>
                  </a:lnTo>
                  <a:lnTo>
                    <a:pt x="0" y="1600200"/>
                  </a:lnTo>
                  <a:lnTo>
                    <a:pt x="0" y="0"/>
                  </a:lnTo>
                  <a:close/>
                </a:path>
              </a:pathLst>
            </a:custGeom>
            <a:solidFill>
              <a:srgbClr val="00CC99">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Freeform 17974"/>
            <p:cNvSpPr/>
            <p:nvPr/>
          </p:nvSpPr>
          <p:spPr>
            <a:xfrm>
              <a:off x="1905000" y="1981200"/>
              <a:ext cx="914400" cy="609600"/>
            </a:xfrm>
            <a:custGeom>
              <a:avLst/>
              <a:gdLst/>
              <a:ahLst/>
              <a:cxnLst/>
              <a:rect l="0" t="0" r="0" b="0"/>
              <a:pathLst>
                <a:path w="914400" h="609600">
                  <a:moveTo>
                    <a:pt x="0" y="0"/>
                  </a:moveTo>
                  <a:lnTo>
                    <a:pt x="914400" y="0"/>
                  </a:lnTo>
                  <a:lnTo>
                    <a:pt x="914400" y="609600"/>
                  </a:lnTo>
                  <a:lnTo>
                    <a:pt x="0" y="609600"/>
                  </a:lnTo>
                  <a:lnTo>
                    <a:pt x="0" y="0"/>
                  </a:lnTo>
                  <a:close/>
                </a:path>
              </a:pathLst>
            </a:custGeom>
            <a:solidFill>
              <a:srgbClr val="00CC99">
                <a:alpha val="100000"/>
              </a:srgbClr>
            </a:solidFill>
            <a:ln w="9525" cap="flat" cmpd="sng">
              <a:solidFill>
                <a:srgbClr val="00CC99">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 name="Freeform 17975"/>
            <p:cNvSpPr/>
            <p:nvPr/>
          </p:nvSpPr>
          <p:spPr>
            <a:xfrm>
              <a:off x="2438400" y="12954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7976"/>
            <p:cNvSpPr/>
            <p:nvPr/>
          </p:nvSpPr>
          <p:spPr>
            <a:xfrm>
              <a:off x="2286000" y="13716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7977"/>
            <p:cNvSpPr/>
            <p:nvPr/>
          </p:nvSpPr>
          <p:spPr>
            <a:xfrm>
              <a:off x="2057400" y="14478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7978"/>
            <p:cNvSpPr/>
            <p:nvPr/>
          </p:nvSpPr>
          <p:spPr>
            <a:xfrm>
              <a:off x="1828800" y="15240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7979"/>
            <p:cNvSpPr/>
            <p:nvPr/>
          </p:nvSpPr>
          <p:spPr>
            <a:xfrm>
              <a:off x="1600200" y="16002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7980"/>
            <p:cNvSpPr/>
            <p:nvPr/>
          </p:nvSpPr>
          <p:spPr>
            <a:xfrm>
              <a:off x="1447800" y="3886200"/>
              <a:ext cx="6172200" cy="457200"/>
            </a:xfrm>
            <a:custGeom>
              <a:avLst/>
              <a:gdLst/>
              <a:ahLst/>
              <a:cxnLst/>
              <a:rect l="0" t="0" r="0" b="0"/>
              <a:pathLst>
                <a:path w="6172200" h="457200">
                  <a:moveTo>
                    <a:pt x="0" y="0"/>
                  </a:moveTo>
                  <a:lnTo>
                    <a:pt x="6172200" y="0"/>
                  </a:lnTo>
                  <a:lnTo>
                    <a:pt x="6172200" y="457200"/>
                  </a:lnTo>
                  <a:lnTo>
                    <a:pt x="0" y="457200"/>
                  </a:lnTo>
                  <a:lnTo>
                    <a:pt x="0" y="0"/>
                  </a:lnTo>
                  <a:close/>
                </a:path>
              </a:pathLst>
            </a:custGeom>
            <a:solidFill>
              <a:srgbClr val="CC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7981"/>
            <p:cNvSpPr/>
            <p:nvPr/>
          </p:nvSpPr>
          <p:spPr>
            <a:xfrm>
              <a:off x="1447800" y="5410200"/>
              <a:ext cx="6172200" cy="457200"/>
            </a:xfrm>
            <a:custGeom>
              <a:avLst/>
              <a:gdLst/>
              <a:ahLst/>
              <a:cxnLst/>
              <a:rect l="0" t="0" r="0" b="0"/>
              <a:pathLst>
                <a:path w="6172200" h="457200">
                  <a:moveTo>
                    <a:pt x="0" y="0"/>
                  </a:moveTo>
                  <a:lnTo>
                    <a:pt x="6172200" y="0"/>
                  </a:lnTo>
                  <a:lnTo>
                    <a:pt x="6172200" y="457200"/>
                  </a:lnTo>
                  <a:lnTo>
                    <a:pt x="0" y="4572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7982"/>
            <p:cNvSpPr/>
            <p:nvPr/>
          </p:nvSpPr>
          <p:spPr>
            <a:xfrm>
              <a:off x="3048000" y="4578350"/>
              <a:ext cx="0" cy="755650"/>
            </a:xfrm>
            <a:custGeom>
              <a:avLst/>
              <a:gdLst/>
              <a:ahLst/>
              <a:cxnLst/>
              <a:rect l="0" t="0" r="0" b="0"/>
              <a:pathLst>
                <a:path h="755650">
                  <a:moveTo>
                    <a:pt x="0" y="755650"/>
                  </a:moveTo>
                  <a:lnTo>
                    <a:pt x="0" y="0"/>
                  </a:ln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17983"/>
            <p:cNvSpPr/>
            <p:nvPr/>
          </p:nvSpPr>
          <p:spPr>
            <a:xfrm>
              <a:off x="2952767" y="4419597"/>
              <a:ext cx="190500" cy="190512"/>
            </a:xfrm>
            <a:custGeom>
              <a:avLst/>
              <a:gdLst/>
              <a:ahLst/>
              <a:cxnLst/>
              <a:rect l="0" t="0" r="0" b="0"/>
              <a:pathLst>
                <a:path w="190500" h="190512">
                  <a:moveTo>
                    <a:pt x="0" y="190512"/>
                  </a:moveTo>
                  <a:lnTo>
                    <a:pt x="95237" y="0"/>
                  </a:lnTo>
                  <a:lnTo>
                    <a:pt x="190500" y="190500"/>
                  </a:lnTo>
                  <a:close/>
                </a:path>
              </a:pathLst>
            </a:custGeom>
            <a:solidFill>
              <a:srgbClr val="FF0000">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17984"/>
            <p:cNvSpPr/>
            <p:nvPr/>
          </p:nvSpPr>
          <p:spPr>
            <a:xfrm>
              <a:off x="3581400" y="1219200"/>
              <a:ext cx="1828800" cy="1600200"/>
            </a:xfrm>
            <a:custGeom>
              <a:avLst/>
              <a:gdLst/>
              <a:ahLst/>
              <a:cxnLst/>
              <a:rect l="0" t="0" r="0" b="0"/>
              <a:pathLst>
                <a:path w="1828800" h="1600200">
                  <a:moveTo>
                    <a:pt x="0" y="0"/>
                  </a:moveTo>
                  <a:lnTo>
                    <a:pt x="1828800" y="0"/>
                  </a:lnTo>
                  <a:lnTo>
                    <a:pt x="1828800" y="1600200"/>
                  </a:lnTo>
                  <a:lnTo>
                    <a:pt x="0" y="1600200"/>
                  </a:lnTo>
                  <a:lnTo>
                    <a:pt x="0" y="0"/>
                  </a:lnTo>
                  <a:close/>
                </a:path>
              </a:pathLst>
            </a:custGeom>
            <a:solidFill>
              <a:srgbClr val="FFFF99">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7985"/>
            <p:cNvSpPr/>
            <p:nvPr/>
          </p:nvSpPr>
          <p:spPr>
            <a:xfrm>
              <a:off x="4038600" y="1981200"/>
              <a:ext cx="914400" cy="609600"/>
            </a:xfrm>
            <a:custGeom>
              <a:avLst/>
              <a:gdLst/>
              <a:ahLst/>
              <a:cxnLst/>
              <a:rect l="0" t="0" r="0" b="0"/>
              <a:pathLst>
                <a:path w="914400" h="609600">
                  <a:moveTo>
                    <a:pt x="0" y="0"/>
                  </a:moveTo>
                  <a:lnTo>
                    <a:pt x="914400" y="0"/>
                  </a:lnTo>
                  <a:lnTo>
                    <a:pt x="914400" y="609600"/>
                  </a:lnTo>
                  <a:lnTo>
                    <a:pt x="0" y="609600"/>
                  </a:lnTo>
                  <a:lnTo>
                    <a:pt x="0" y="0"/>
                  </a:lnTo>
                  <a:close/>
                </a:path>
              </a:pathLst>
            </a:custGeom>
            <a:solidFill>
              <a:srgbClr val="FFFF99">
                <a:alpha val="100000"/>
              </a:srgbClr>
            </a:solidFill>
            <a:ln w="9525" cap="flat" cmpd="sng">
              <a:solidFill>
                <a:srgbClr val="FFFF99">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7986"/>
            <p:cNvSpPr/>
            <p:nvPr/>
          </p:nvSpPr>
          <p:spPr>
            <a:xfrm>
              <a:off x="4572000" y="12954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7987"/>
            <p:cNvSpPr/>
            <p:nvPr/>
          </p:nvSpPr>
          <p:spPr>
            <a:xfrm>
              <a:off x="4419600" y="13716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7988"/>
            <p:cNvSpPr/>
            <p:nvPr/>
          </p:nvSpPr>
          <p:spPr>
            <a:xfrm>
              <a:off x="4191000" y="14478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7989"/>
            <p:cNvSpPr/>
            <p:nvPr/>
          </p:nvSpPr>
          <p:spPr>
            <a:xfrm>
              <a:off x="3962400" y="15240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7990"/>
            <p:cNvSpPr/>
            <p:nvPr/>
          </p:nvSpPr>
          <p:spPr>
            <a:xfrm>
              <a:off x="3733800" y="16002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7991"/>
            <p:cNvSpPr/>
            <p:nvPr/>
          </p:nvSpPr>
          <p:spPr>
            <a:xfrm>
              <a:off x="5791200" y="1219200"/>
              <a:ext cx="1828800" cy="1600200"/>
            </a:xfrm>
            <a:custGeom>
              <a:avLst/>
              <a:gdLst/>
              <a:ahLst/>
              <a:cxnLst/>
              <a:rect l="0" t="0" r="0" b="0"/>
              <a:pathLst>
                <a:path w="1828800" h="1600200">
                  <a:moveTo>
                    <a:pt x="0" y="0"/>
                  </a:moveTo>
                  <a:lnTo>
                    <a:pt x="1828800" y="0"/>
                  </a:lnTo>
                  <a:lnTo>
                    <a:pt x="1828800" y="1600200"/>
                  </a:lnTo>
                  <a:lnTo>
                    <a:pt x="0" y="1600200"/>
                  </a:lnTo>
                  <a:lnTo>
                    <a:pt x="0" y="0"/>
                  </a:lnTo>
                  <a:close/>
                </a:path>
              </a:pathLst>
            </a:custGeom>
            <a:solidFill>
              <a:srgbClr val="CC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7992"/>
            <p:cNvSpPr/>
            <p:nvPr/>
          </p:nvSpPr>
          <p:spPr>
            <a:xfrm>
              <a:off x="6248400" y="1981200"/>
              <a:ext cx="914400" cy="609600"/>
            </a:xfrm>
            <a:custGeom>
              <a:avLst/>
              <a:gdLst/>
              <a:ahLst/>
              <a:cxnLst/>
              <a:rect l="0" t="0" r="0" b="0"/>
              <a:pathLst>
                <a:path w="914400" h="609600">
                  <a:moveTo>
                    <a:pt x="0" y="0"/>
                  </a:moveTo>
                  <a:lnTo>
                    <a:pt x="914400" y="0"/>
                  </a:lnTo>
                  <a:lnTo>
                    <a:pt x="914400" y="609600"/>
                  </a:lnTo>
                  <a:lnTo>
                    <a:pt x="0" y="609600"/>
                  </a:lnTo>
                  <a:lnTo>
                    <a:pt x="0" y="0"/>
                  </a:lnTo>
                  <a:close/>
                </a:path>
              </a:pathLst>
            </a:custGeom>
            <a:solidFill>
              <a:srgbClr val="CCFFFF">
                <a:alpha val="100000"/>
              </a:srgbClr>
            </a:solidFill>
            <a:ln w="9525" cap="flat" cmpd="sng">
              <a:solidFill>
                <a:srgbClr val="CCFF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7993"/>
            <p:cNvSpPr/>
            <p:nvPr/>
          </p:nvSpPr>
          <p:spPr>
            <a:xfrm>
              <a:off x="6781800" y="12954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7994"/>
            <p:cNvSpPr/>
            <p:nvPr/>
          </p:nvSpPr>
          <p:spPr>
            <a:xfrm>
              <a:off x="6629400" y="13716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7995"/>
            <p:cNvSpPr/>
            <p:nvPr/>
          </p:nvSpPr>
          <p:spPr>
            <a:xfrm>
              <a:off x="6400800" y="14478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7996"/>
            <p:cNvSpPr/>
            <p:nvPr/>
          </p:nvSpPr>
          <p:spPr>
            <a:xfrm>
              <a:off x="6172200" y="15240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7997"/>
            <p:cNvSpPr/>
            <p:nvPr/>
          </p:nvSpPr>
          <p:spPr>
            <a:xfrm>
              <a:off x="5943600" y="16002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7998"/>
            <p:cNvSpPr/>
            <p:nvPr/>
          </p:nvSpPr>
          <p:spPr>
            <a:xfrm>
              <a:off x="3581400" y="4419600"/>
              <a:ext cx="1396" cy="803275"/>
            </a:xfrm>
            <a:custGeom>
              <a:avLst/>
              <a:gdLst/>
              <a:ahLst/>
              <a:cxnLst/>
              <a:rect l="0" t="0" r="0" b="0"/>
              <a:pathLst>
                <a:path w="1396" h="803275">
                  <a:moveTo>
                    <a:pt x="0" y="0"/>
                  </a:moveTo>
                  <a:lnTo>
                    <a:pt x="1396" y="803275"/>
                  </a:lnTo>
                </a:path>
              </a:pathLst>
            </a:custGeom>
            <a:noFill/>
            <a:ln w="444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3" name="Freeform 17999"/>
            <p:cNvSpPr/>
            <p:nvPr/>
          </p:nvSpPr>
          <p:spPr>
            <a:xfrm>
              <a:off x="3516087" y="5200538"/>
              <a:ext cx="133350" cy="133464"/>
            </a:xfrm>
            <a:custGeom>
              <a:avLst/>
              <a:gdLst/>
              <a:ahLst/>
              <a:cxnLst/>
              <a:rect l="0" t="0" r="0" b="0"/>
              <a:pathLst>
                <a:path w="133350" h="133464">
                  <a:moveTo>
                    <a:pt x="133350" y="0"/>
                  </a:moveTo>
                  <a:lnTo>
                    <a:pt x="66904" y="133464"/>
                  </a:lnTo>
                  <a:lnTo>
                    <a:pt x="0" y="228"/>
                  </a:lnTo>
                  <a:close/>
                </a:path>
              </a:pathLst>
            </a:custGeom>
            <a:solidFill>
              <a:srgbClr val="000000">
                <a:alpha val="100000"/>
              </a:srgbClr>
            </a:solidFill>
            <a:ln w="44450">
              <a:noFill/>
            </a:ln>
          </p:spPr>
          <p:style>
            <a:lnRef idx="2">
              <a:schemeClr val="accent1">
                <a:shade val="50000"/>
              </a:schemeClr>
            </a:lnRef>
            <a:fillRef idx="1">
              <a:schemeClr val="accent1"/>
            </a:fillRef>
            <a:effectRef idx="0">
              <a:schemeClr val="accent1"/>
            </a:effectRef>
            <a:fontRef idx="minor">
              <a:schemeClr val="lt1"/>
            </a:fontRef>
          </p:style>
        </p:sp>
        <p:sp>
          <p:nvSpPr>
            <p:cNvPr id="34" name="Freeform 18000"/>
            <p:cNvSpPr/>
            <p:nvPr/>
          </p:nvSpPr>
          <p:spPr>
            <a:xfrm>
              <a:off x="2286000" y="3054350"/>
              <a:ext cx="0" cy="755650"/>
            </a:xfrm>
            <a:custGeom>
              <a:avLst/>
              <a:gdLst/>
              <a:ahLst/>
              <a:cxnLst/>
              <a:rect l="0" t="0" r="0" b="0"/>
              <a:pathLst>
                <a:path h="755650">
                  <a:moveTo>
                    <a:pt x="0" y="755650"/>
                  </a:moveTo>
                  <a:lnTo>
                    <a:pt x="0" y="0"/>
                  </a:lnTo>
                </a:path>
              </a:pathLst>
            </a:custGeom>
            <a:noFill/>
            <a:ln w="63500" cap="flat" cmpd="sng">
              <a:solidFill>
                <a:srgbClr val="CC99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5" name="Freeform 18001"/>
            <p:cNvSpPr/>
            <p:nvPr/>
          </p:nvSpPr>
          <p:spPr>
            <a:xfrm>
              <a:off x="2190767" y="2895597"/>
              <a:ext cx="190500" cy="190512"/>
            </a:xfrm>
            <a:custGeom>
              <a:avLst/>
              <a:gdLst/>
              <a:ahLst/>
              <a:cxnLst/>
              <a:rect l="0" t="0" r="0" b="0"/>
              <a:pathLst>
                <a:path w="190500" h="190512">
                  <a:moveTo>
                    <a:pt x="0" y="190512"/>
                  </a:moveTo>
                  <a:lnTo>
                    <a:pt x="95237" y="0"/>
                  </a:lnTo>
                  <a:lnTo>
                    <a:pt x="190500" y="190500"/>
                  </a:lnTo>
                  <a:close/>
                </a:path>
              </a:pathLst>
            </a:custGeom>
            <a:solidFill>
              <a:srgbClr val="CC99FF">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36" name="Freeform 18002"/>
            <p:cNvSpPr/>
            <p:nvPr/>
          </p:nvSpPr>
          <p:spPr>
            <a:xfrm>
              <a:off x="4495800" y="3054350"/>
              <a:ext cx="0" cy="755650"/>
            </a:xfrm>
            <a:custGeom>
              <a:avLst/>
              <a:gdLst/>
              <a:ahLst/>
              <a:cxnLst/>
              <a:rect l="0" t="0" r="0" b="0"/>
              <a:pathLst>
                <a:path h="755650">
                  <a:moveTo>
                    <a:pt x="0" y="755650"/>
                  </a:moveTo>
                  <a:lnTo>
                    <a:pt x="0" y="0"/>
                  </a:lnTo>
                </a:path>
              </a:pathLst>
            </a:custGeom>
            <a:noFill/>
            <a:ln w="63500" cap="flat" cmpd="sng">
              <a:solidFill>
                <a:srgbClr val="CC99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7" name="Freeform 18003"/>
            <p:cNvSpPr/>
            <p:nvPr/>
          </p:nvSpPr>
          <p:spPr>
            <a:xfrm>
              <a:off x="4400567" y="2895597"/>
              <a:ext cx="190500" cy="190512"/>
            </a:xfrm>
            <a:custGeom>
              <a:avLst/>
              <a:gdLst/>
              <a:ahLst/>
              <a:cxnLst/>
              <a:rect l="0" t="0" r="0" b="0"/>
              <a:pathLst>
                <a:path w="190500" h="190512">
                  <a:moveTo>
                    <a:pt x="0" y="190512"/>
                  </a:moveTo>
                  <a:lnTo>
                    <a:pt x="95237" y="0"/>
                  </a:lnTo>
                  <a:lnTo>
                    <a:pt x="190500" y="190500"/>
                  </a:lnTo>
                  <a:close/>
                </a:path>
              </a:pathLst>
            </a:custGeom>
            <a:solidFill>
              <a:srgbClr val="CC99FF">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38" name="Freeform 18004"/>
            <p:cNvSpPr/>
            <p:nvPr/>
          </p:nvSpPr>
          <p:spPr>
            <a:xfrm>
              <a:off x="6705600" y="3054350"/>
              <a:ext cx="0" cy="755650"/>
            </a:xfrm>
            <a:custGeom>
              <a:avLst/>
              <a:gdLst/>
              <a:ahLst/>
              <a:cxnLst/>
              <a:rect l="0" t="0" r="0" b="0"/>
              <a:pathLst>
                <a:path h="755650">
                  <a:moveTo>
                    <a:pt x="0" y="755650"/>
                  </a:moveTo>
                  <a:lnTo>
                    <a:pt x="0" y="0"/>
                  </a:lnTo>
                </a:path>
              </a:pathLst>
            </a:custGeom>
            <a:noFill/>
            <a:ln w="63500" cap="flat" cmpd="sng">
              <a:solidFill>
                <a:srgbClr val="CC99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9" name="Freeform 18005"/>
            <p:cNvSpPr/>
            <p:nvPr/>
          </p:nvSpPr>
          <p:spPr>
            <a:xfrm>
              <a:off x="6610367" y="2895597"/>
              <a:ext cx="190500" cy="190512"/>
            </a:xfrm>
            <a:custGeom>
              <a:avLst/>
              <a:gdLst/>
              <a:ahLst/>
              <a:cxnLst/>
              <a:rect l="0" t="0" r="0" b="0"/>
              <a:pathLst>
                <a:path w="190500" h="190512">
                  <a:moveTo>
                    <a:pt x="0" y="190512"/>
                  </a:moveTo>
                  <a:lnTo>
                    <a:pt x="95237" y="0"/>
                  </a:lnTo>
                  <a:lnTo>
                    <a:pt x="190500" y="190500"/>
                  </a:lnTo>
                  <a:close/>
                </a:path>
              </a:pathLst>
            </a:custGeom>
            <a:solidFill>
              <a:srgbClr val="CC99FF">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40" name="Freeform 18006"/>
            <p:cNvSpPr/>
            <p:nvPr/>
          </p:nvSpPr>
          <p:spPr>
            <a:xfrm>
              <a:off x="2667000" y="2895600"/>
              <a:ext cx="1396" cy="803275"/>
            </a:xfrm>
            <a:custGeom>
              <a:avLst/>
              <a:gdLst/>
              <a:ahLst/>
              <a:cxnLst/>
              <a:rect l="0" t="0" r="0" b="0"/>
              <a:pathLst>
                <a:path w="1396" h="803275">
                  <a:moveTo>
                    <a:pt x="0" y="0"/>
                  </a:moveTo>
                  <a:lnTo>
                    <a:pt x="1396" y="803275"/>
                  </a:lnTo>
                </a:path>
              </a:pathLst>
            </a:custGeom>
            <a:noFill/>
            <a:ln w="444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1" name="Freeform 18007"/>
            <p:cNvSpPr/>
            <p:nvPr/>
          </p:nvSpPr>
          <p:spPr>
            <a:xfrm>
              <a:off x="2601687" y="3676538"/>
              <a:ext cx="133350" cy="133464"/>
            </a:xfrm>
            <a:custGeom>
              <a:avLst/>
              <a:gdLst/>
              <a:ahLst/>
              <a:cxnLst/>
              <a:rect l="0" t="0" r="0" b="0"/>
              <a:pathLst>
                <a:path w="133350" h="133464">
                  <a:moveTo>
                    <a:pt x="133350" y="0"/>
                  </a:moveTo>
                  <a:lnTo>
                    <a:pt x="66904" y="133464"/>
                  </a:lnTo>
                  <a:lnTo>
                    <a:pt x="0" y="228"/>
                  </a:lnTo>
                  <a:close/>
                </a:path>
              </a:pathLst>
            </a:custGeom>
            <a:solidFill>
              <a:srgbClr val="000000">
                <a:alpha val="100000"/>
              </a:srgbClr>
            </a:solidFill>
            <a:ln w="44450">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18011"/>
            <p:cNvSpPr/>
            <p:nvPr/>
          </p:nvSpPr>
          <p:spPr>
            <a:xfrm>
              <a:off x="2118950" y="1996673"/>
              <a:ext cx="533800" cy="472373"/>
            </a:xfrm>
            <a:prstGeom prst="rect">
              <a:avLst/>
            </a:prstGeom>
          </p:spPr>
          <p:txBody>
            <a:bodyPr wrap="none" lIns="0" tIns="0" rIns="0" bIns="0">
              <a:spAutoFit/>
            </a:bodyPr>
            <a:lstStyle/>
            <a:p>
              <a:pPr marL="24428"/>
              <a:r>
                <a:rPr lang="en-US" sz="1403" b="0" i="0" spc="0" baseline="0" dirty="0"/>
                <a:t>guest</a:t>
              </a:r>
            </a:p>
            <a:p>
              <a:pPr marL="0">
                <a:lnSpc>
                  <a:spcPts val="2016"/>
                </a:lnSpc>
              </a:pPr>
              <a:r>
                <a:rPr lang="en-US" sz="1403" b="0" i="0" spc="0" baseline="0" dirty="0"/>
                <a:t>kernel</a:t>
              </a:r>
            </a:p>
          </p:txBody>
        </p:sp>
        <p:sp>
          <p:nvSpPr>
            <p:cNvPr id="43" name="Rectangle 18012"/>
            <p:cNvSpPr/>
            <p:nvPr/>
          </p:nvSpPr>
          <p:spPr>
            <a:xfrm>
              <a:off x="4124610" y="3953489"/>
              <a:ext cx="880241" cy="215893"/>
            </a:xfrm>
            <a:prstGeom prst="rect">
              <a:avLst/>
            </a:prstGeom>
          </p:spPr>
          <p:txBody>
            <a:bodyPr wrap="none" lIns="0" tIns="0" rIns="0" bIns="0">
              <a:spAutoFit/>
            </a:bodyPr>
            <a:lstStyle/>
            <a:p>
              <a:pPr marL="0"/>
              <a:r>
                <a:rPr lang="en-US" sz="1403" b="0" i="0" spc="0" baseline="0" dirty="0"/>
                <a:t>h</a:t>
              </a:r>
              <a:r>
                <a:rPr lang="en-US" sz="1403" b="0" i="0" spc="-18" baseline="0" dirty="0"/>
                <a:t>y</a:t>
              </a:r>
              <a:r>
                <a:rPr lang="en-US" sz="1403" b="0" i="0" spc="0" baseline="0" dirty="0"/>
                <a:t>per</a:t>
              </a:r>
              <a:r>
                <a:rPr lang="en-US" sz="1403" b="0" i="0" spc="-18" baseline="0" dirty="0"/>
                <a:t>v</a:t>
              </a:r>
              <a:r>
                <a:rPr lang="en-US" sz="1403" b="0" i="0" spc="0" baseline="0" dirty="0"/>
                <a:t>isor</a:t>
              </a:r>
            </a:p>
          </p:txBody>
        </p:sp>
        <p:sp>
          <p:nvSpPr>
            <p:cNvPr id="44" name="Rectangle 18013"/>
            <p:cNvSpPr/>
            <p:nvPr/>
          </p:nvSpPr>
          <p:spPr>
            <a:xfrm>
              <a:off x="4165133" y="5529464"/>
              <a:ext cx="799193" cy="215893"/>
            </a:xfrm>
            <a:prstGeom prst="rect">
              <a:avLst/>
            </a:prstGeom>
          </p:spPr>
          <p:txBody>
            <a:bodyPr wrap="none" lIns="0" tIns="0" rIns="0" bIns="0">
              <a:spAutoFit/>
            </a:bodyPr>
            <a:lstStyle/>
            <a:p>
              <a:pPr marL="0"/>
              <a:r>
                <a:rPr lang="en-US" sz="1403" b="0" i="0" spc="0" baseline="0" dirty="0"/>
                <a:t>hard</a:t>
              </a:r>
              <a:r>
                <a:rPr lang="en-US" sz="1403" b="0" i="0" spc="-18" baseline="0" dirty="0"/>
                <a:t>w</a:t>
              </a:r>
              <a:r>
                <a:rPr lang="en-US" sz="1403" b="0" i="0" spc="0" baseline="0" dirty="0"/>
                <a:t>are</a:t>
              </a:r>
            </a:p>
          </p:txBody>
        </p:sp>
        <p:sp>
          <p:nvSpPr>
            <p:cNvPr id="45" name="Rectangle 18014"/>
            <p:cNvSpPr/>
            <p:nvPr/>
          </p:nvSpPr>
          <p:spPr>
            <a:xfrm>
              <a:off x="1948319" y="4460374"/>
              <a:ext cx="936154" cy="835485"/>
            </a:xfrm>
            <a:prstGeom prst="rect">
              <a:avLst/>
            </a:prstGeom>
          </p:spPr>
          <p:txBody>
            <a:bodyPr wrap="none" lIns="0" tIns="0" rIns="0" bIns="0">
              <a:spAutoFit/>
            </a:bodyPr>
            <a:lstStyle/>
            <a:p>
              <a:pPr algn="ctr"/>
              <a:r>
                <a:rPr lang="en-US" sz="1596" b="1" i="0" spc="0" baseline="0" dirty="0">
                  <a:solidFill>
                    <a:srgbClr val="CC0000"/>
                  </a:solidFill>
                </a:rPr>
                <a:t>interrupt</a:t>
              </a:r>
            </a:p>
            <a:p>
              <a:pPr algn="ctr">
                <a:lnSpc>
                  <a:spcPts val="2304"/>
                </a:lnSpc>
              </a:pPr>
              <a:r>
                <a:rPr lang="en-US" sz="1596" b="1" i="0" spc="0" baseline="0" dirty="0">
                  <a:solidFill>
                    <a:srgbClr val="CC0000"/>
                  </a:solidFill>
                </a:rPr>
                <a:t>e.g.</a:t>
              </a:r>
            </a:p>
            <a:p>
              <a:pPr algn="ctr">
                <a:lnSpc>
                  <a:spcPts val="2304"/>
                </a:lnSpc>
              </a:pPr>
              <a:r>
                <a:rPr lang="en-US" sz="1596" b="1" dirty="0">
                  <a:solidFill>
                    <a:srgbClr val="CC0000"/>
                  </a:solidFill>
                </a:rPr>
                <a:t>timer tick</a:t>
              </a:r>
            </a:p>
          </p:txBody>
        </p:sp>
        <p:sp>
          <p:nvSpPr>
            <p:cNvPr id="46" name="Rectangle 18016"/>
            <p:cNvSpPr/>
            <p:nvPr/>
          </p:nvSpPr>
          <p:spPr>
            <a:xfrm>
              <a:off x="4252550" y="1996673"/>
              <a:ext cx="533800" cy="472373"/>
            </a:xfrm>
            <a:prstGeom prst="rect">
              <a:avLst/>
            </a:prstGeom>
          </p:spPr>
          <p:txBody>
            <a:bodyPr wrap="none" lIns="0" tIns="0" rIns="0" bIns="0">
              <a:spAutoFit/>
            </a:bodyPr>
            <a:lstStyle/>
            <a:p>
              <a:pPr marL="24427"/>
              <a:r>
                <a:rPr lang="en-US" sz="1403" b="0" i="0" spc="0" baseline="0" dirty="0"/>
                <a:t>guest</a:t>
              </a:r>
            </a:p>
            <a:p>
              <a:pPr marL="0">
                <a:lnSpc>
                  <a:spcPts val="2016"/>
                </a:lnSpc>
              </a:pPr>
              <a:r>
                <a:rPr lang="en-US" sz="1403" b="0" i="0" spc="0" baseline="0" dirty="0"/>
                <a:t>kernel</a:t>
              </a:r>
            </a:p>
          </p:txBody>
        </p:sp>
        <p:sp>
          <p:nvSpPr>
            <p:cNvPr id="47" name="Rectangle 18017"/>
            <p:cNvSpPr/>
            <p:nvPr/>
          </p:nvSpPr>
          <p:spPr>
            <a:xfrm>
              <a:off x="6462350" y="1996673"/>
              <a:ext cx="533800" cy="472373"/>
            </a:xfrm>
            <a:prstGeom prst="rect">
              <a:avLst/>
            </a:prstGeom>
          </p:spPr>
          <p:txBody>
            <a:bodyPr wrap="none" lIns="0" tIns="0" rIns="0" bIns="0">
              <a:spAutoFit/>
            </a:bodyPr>
            <a:lstStyle/>
            <a:p>
              <a:pPr marL="24427"/>
              <a:r>
                <a:rPr lang="en-US" sz="1403" b="0" i="0" spc="0" baseline="0" dirty="0"/>
                <a:t>guest</a:t>
              </a:r>
            </a:p>
            <a:p>
              <a:pPr marL="0">
                <a:lnSpc>
                  <a:spcPts val="2016"/>
                </a:lnSpc>
              </a:pPr>
              <a:r>
                <a:rPr lang="en-US" sz="1403" b="0" i="0" spc="0" baseline="0" dirty="0"/>
                <a:t>kernel</a:t>
              </a:r>
            </a:p>
          </p:txBody>
        </p:sp>
        <p:sp>
          <p:nvSpPr>
            <p:cNvPr id="48" name="Rectangle 18018"/>
            <p:cNvSpPr/>
            <p:nvPr/>
          </p:nvSpPr>
          <p:spPr>
            <a:xfrm>
              <a:off x="3705100" y="4713290"/>
              <a:ext cx="343043" cy="215893"/>
            </a:xfrm>
            <a:prstGeom prst="rect">
              <a:avLst/>
            </a:prstGeom>
          </p:spPr>
          <p:txBody>
            <a:bodyPr wrap="none" lIns="0" tIns="0" rIns="0" bIns="0">
              <a:spAutoFit/>
            </a:bodyPr>
            <a:lstStyle/>
            <a:p>
              <a:pPr marL="0"/>
              <a:r>
                <a:rPr lang="en-US" sz="1403" b="0" i="0" spc="0" baseline="0" dirty="0"/>
                <a:t>EOI</a:t>
              </a:r>
            </a:p>
          </p:txBody>
        </p:sp>
        <p:sp>
          <p:nvSpPr>
            <p:cNvPr id="49" name="Rectangle 18019"/>
            <p:cNvSpPr/>
            <p:nvPr/>
          </p:nvSpPr>
          <p:spPr>
            <a:xfrm>
              <a:off x="1118630" y="2931293"/>
              <a:ext cx="1074012" cy="835485"/>
            </a:xfrm>
            <a:prstGeom prst="rect">
              <a:avLst/>
            </a:prstGeom>
          </p:spPr>
          <p:txBody>
            <a:bodyPr wrap="none" lIns="0" tIns="0" rIns="0" bIns="0">
              <a:spAutoFit/>
            </a:bodyPr>
            <a:lstStyle/>
            <a:p>
              <a:pPr algn="ctr"/>
              <a:r>
                <a:rPr lang="en-US" sz="1596" b="1" i="0" spc="-35" baseline="0" dirty="0">
                  <a:solidFill>
                    <a:srgbClr val="CC66FF"/>
                  </a:solidFill>
                </a:rPr>
                <a:t>v</a:t>
              </a:r>
              <a:r>
                <a:rPr lang="en-US" sz="1596" b="1" i="0" spc="0" baseline="0" dirty="0">
                  <a:solidFill>
                    <a:srgbClr val="CC66FF"/>
                  </a:solidFill>
                </a:rPr>
                <a:t>irtual</a:t>
              </a:r>
            </a:p>
            <a:p>
              <a:pPr algn="ctr">
                <a:lnSpc>
                  <a:spcPts val="2304"/>
                </a:lnSpc>
              </a:pPr>
              <a:r>
                <a:rPr lang="en-US" sz="1596" b="1" i="0" spc="0" baseline="0" dirty="0">
                  <a:solidFill>
                    <a:srgbClr val="CC66FF"/>
                  </a:solidFill>
                </a:rPr>
                <a:t>interrupt</a:t>
              </a:r>
            </a:p>
            <a:p>
              <a:pPr algn="ctr">
                <a:lnSpc>
                  <a:spcPts val="2304"/>
                </a:lnSpc>
              </a:pPr>
              <a:r>
                <a:rPr lang="en-US" sz="1596" b="1" dirty="0">
                  <a:solidFill>
                    <a:srgbClr val="CC66FF"/>
                  </a:solidFill>
                </a:rPr>
                <a:t>(timer tick)</a:t>
              </a:r>
              <a:endParaRPr lang="en-US" sz="1596" b="1" i="0" spc="0" baseline="0" dirty="0">
                <a:solidFill>
                  <a:srgbClr val="CC66FF"/>
                </a:solidFill>
              </a:endParaRPr>
            </a:p>
          </p:txBody>
        </p:sp>
        <p:sp>
          <p:nvSpPr>
            <p:cNvPr id="50" name="Rectangle 18021"/>
            <p:cNvSpPr/>
            <p:nvPr/>
          </p:nvSpPr>
          <p:spPr>
            <a:xfrm>
              <a:off x="2839042" y="3216344"/>
              <a:ext cx="343043" cy="215893"/>
            </a:xfrm>
            <a:prstGeom prst="rect">
              <a:avLst/>
            </a:prstGeom>
          </p:spPr>
          <p:txBody>
            <a:bodyPr wrap="none" lIns="0" tIns="0" rIns="0" bIns="0">
              <a:spAutoFit/>
            </a:bodyPr>
            <a:lstStyle/>
            <a:p>
              <a:pPr marL="0"/>
              <a:r>
                <a:rPr lang="en-US" sz="1403" b="0" i="0" spc="0" baseline="0" dirty="0"/>
                <a:t>EOI</a:t>
              </a:r>
            </a:p>
          </p:txBody>
        </p:sp>
      </p:grpSp>
      <p:sp>
        <p:nvSpPr>
          <p:cNvPr id="51" name="Rectangle 18022"/>
          <p:cNvSpPr/>
          <p:nvPr/>
        </p:nvSpPr>
        <p:spPr>
          <a:xfrm>
            <a:off x="382456" y="5919375"/>
            <a:ext cx="8379089" cy="337785"/>
          </a:xfrm>
          <a:prstGeom prst="rect">
            <a:avLst/>
          </a:prstGeom>
        </p:spPr>
        <p:txBody>
          <a:bodyPr wrap="none" lIns="0" tIns="0" rIns="0" bIns="0">
            <a:spAutoFit/>
          </a:bodyPr>
          <a:lstStyle/>
          <a:p>
            <a:pPr marL="0"/>
            <a:r>
              <a:rPr lang="en-US" sz="2195" b="0" i="0" spc="0" baseline="0" dirty="0"/>
              <a:t>In</a:t>
            </a:r>
            <a:r>
              <a:rPr lang="en-US" sz="2195" b="0" i="0" spc="-10" baseline="0" dirty="0"/>
              <a:t> </a:t>
            </a:r>
            <a:r>
              <a:rPr lang="en-US" sz="2195" b="0" i="0" spc="0" baseline="0" dirty="0"/>
              <a:t>current designs,</a:t>
            </a:r>
            <a:r>
              <a:rPr lang="en-US" sz="2195" b="0" i="0" spc="-10" baseline="0" dirty="0"/>
              <a:t> </a:t>
            </a:r>
            <a:r>
              <a:rPr lang="en-US" sz="2195" b="0" i="0" spc="0" baseline="0" dirty="0"/>
              <a:t>all physical</a:t>
            </a:r>
            <a:r>
              <a:rPr lang="en-US" sz="2195" b="0" i="0" spc="-10" baseline="0" dirty="0"/>
              <a:t> </a:t>
            </a:r>
            <a:r>
              <a:rPr lang="en-US" sz="2195" b="0" i="0" spc="0" baseline="0" dirty="0"/>
              <a:t>interrupts are for the hyperviso</a:t>
            </a:r>
            <a:r>
              <a:rPr lang="en-US" sz="2195" b="0" i="0" spc="-118" baseline="0" dirty="0"/>
              <a:t>r</a:t>
            </a:r>
            <a:endParaRPr lang="en-US" sz="2195" b="0" i="0" spc="0" baseline="0" dirty="0"/>
          </a:p>
        </p:txBody>
      </p:sp>
    </p:spTree>
    <p:extLst>
      <p:ext uri="{BB962C8B-B14F-4D97-AF65-F5344CB8AC3E}">
        <p14:creationId xmlns:p14="http://schemas.microsoft.com/office/powerpoint/2010/main" val="1595524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8026"/>
          <p:cNvSpPr/>
          <p:nvPr/>
        </p:nvSpPr>
        <p:spPr>
          <a:xfrm>
            <a:off x="231322" y="4271283"/>
            <a:ext cx="8390164" cy="1144588"/>
          </a:xfrm>
          <a:custGeom>
            <a:avLst/>
            <a:gdLst/>
            <a:ahLst/>
            <a:cxnLst/>
            <a:rect l="0" t="0" r="0" b="0"/>
            <a:pathLst>
              <a:path w="7029450" h="1144588">
                <a:moveTo>
                  <a:pt x="0" y="0"/>
                </a:moveTo>
                <a:lnTo>
                  <a:pt x="7029450" y="0"/>
                </a:lnTo>
                <a:lnTo>
                  <a:pt x="7029450" y="1144588"/>
                </a:lnTo>
                <a:lnTo>
                  <a:pt x="0" y="1144588"/>
                </a:lnTo>
                <a:lnTo>
                  <a:pt x="0" y="0"/>
                </a:lnTo>
                <a:close/>
              </a:path>
            </a:pathLst>
          </a:custGeom>
          <a:solidFill>
            <a:srgbClr val="FFFF99">
              <a:alpha val="100000"/>
            </a:srgbClr>
          </a:solidFill>
          <a:ln w="28575" cap="flat" cmpd="sng">
            <a:solidFill>
              <a:srgbClr val="244A53">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 name="제목 1"/>
          <p:cNvSpPr>
            <a:spLocks noGrp="1"/>
          </p:cNvSpPr>
          <p:nvPr>
            <p:ph type="title"/>
          </p:nvPr>
        </p:nvSpPr>
        <p:spPr/>
        <p:txBody>
          <a:bodyPr>
            <a:normAutofit/>
          </a:bodyPr>
          <a:lstStyle/>
          <a:p>
            <a:r>
              <a:rPr lang="en-US" altLang="ko-KR" dirty="0"/>
              <a:t>Interrupt Handling</a:t>
            </a:r>
            <a:endParaRPr lang="ko-KR" altLang="en-US" dirty="0"/>
          </a:p>
        </p:txBody>
      </p:sp>
      <p:sp>
        <p:nvSpPr>
          <p:cNvPr id="3" name="내용 개체 틀 2"/>
          <p:cNvSpPr>
            <a:spLocks noGrp="1"/>
          </p:cNvSpPr>
          <p:nvPr>
            <p:ph idx="1"/>
          </p:nvPr>
        </p:nvSpPr>
        <p:spPr/>
        <p:txBody>
          <a:bodyPr>
            <a:normAutofit/>
          </a:bodyPr>
          <a:lstStyle/>
          <a:p>
            <a:r>
              <a:rPr lang="en-US" altLang="ko-KR" dirty="0"/>
              <a:t>The hypervisor chooses whether to intercept interrupts or to allow the guest to take physical interrupts</a:t>
            </a:r>
          </a:p>
          <a:p>
            <a:r>
              <a:rPr lang="en-US" altLang="ko-KR" dirty="0"/>
              <a:t>In the normal “multiple guest with hypervisor” scenario of today, the hypervisor </a:t>
            </a:r>
            <a:r>
              <a:rPr lang="en-US" altLang="ko-KR" dirty="0" err="1"/>
              <a:t>mustintercept</a:t>
            </a:r>
            <a:r>
              <a:rPr lang="en-US" altLang="ko-KR" dirty="0"/>
              <a:t> physical interrupts</a:t>
            </a:r>
          </a:p>
          <a:p>
            <a:pPr lvl="1"/>
            <a:r>
              <a:rPr lang="en-US" altLang="ko-KR" dirty="0"/>
              <a:t>Just like an operating system scheduler, the hypervisor must regain control periodically, in order to schedule the guest (timer ticks)</a:t>
            </a:r>
          </a:p>
          <a:p>
            <a:r>
              <a:rPr lang="en-US" altLang="ko-KR" dirty="0"/>
              <a:t>Guest operating systems also need interrupts</a:t>
            </a:r>
          </a:p>
          <a:p>
            <a:pPr lvl="1"/>
            <a:r>
              <a:rPr lang="en-US" altLang="ko-KR" dirty="0"/>
              <a:t>Virtual devices</a:t>
            </a:r>
          </a:p>
          <a:p>
            <a:pPr lvl="1"/>
            <a:r>
              <a:rPr lang="en-US" altLang="ko-KR" dirty="0"/>
              <a:t>Periodic timer ticks for the guest operating system to use</a:t>
            </a:r>
          </a:p>
          <a:p>
            <a:r>
              <a:rPr lang="en-US" altLang="ko-KR" dirty="0"/>
              <a:t>Virtual Interrupts</a:t>
            </a:r>
          </a:p>
          <a:p>
            <a:pPr lvl="1"/>
            <a:r>
              <a:rPr lang="en-US" altLang="ko-KR" dirty="0"/>
              <a:t>The hypervisor needs a mechanism to inject interrupts (and exceptions) into the guest</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113</a:t>
            </a:fld>
            <a:endParaRPr lang="en-US" dirty="0"/>
          </a:p>
        </p:txBody>
      </p:sp>
    </p:spTree>
    <p:extLst>
      <p:ext uri="{BB962C8B-B14F-4D97-AF65-F5344CB8AC3E}">
        <p14:creationId xmlns:p14="http://schemas.microsoft.com/office/powerpoint/2010/main" val="18641012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Virtual VS. Physical Interrupts</a:t>
            </a:r>
            <a:endParaRPr lang="ko-KR" altLang="en-US" sz="3200" dirty="0"/>
          </a:p>
        </p:txBody>
      </p:sp>
      <p:sp>
        <p:nvSpPr>
          <p:cNvPr id="3" name="내용 개체 틀 2"/>
          <p:cNvSpPr>
            <a:spLocks noGrp="1"/>
          </p:cNvSpPr>
          <p:nvPr>
            <p:ph idx="1"/>
          </p:nvPr>
        </p:nvSpPr>
        <p:spPr/>
        <p:txBody>
          <a:bodyPr/>
          <a:lstStyle/>
          <a:p>
            <a:r>
              <a:rPr lang="en-US" altLang="ko-KR" dirty="0"/>
              <a:t>Physical interrupt originates from a hardware device</a:t>
            </a:r>
          </a:p>
          <a:p>
            <a:r>
              <a:rPr lang="en-US" altLang="ko-KR" dirty="0"/>
              <a:t>Virtual interrupt is created by the hypervisor and injected into the guest</a:t>
            </a:r>
          </a:p>
          <a:p>
            <a:pPr lvl="1"/>
            <a:r>
              <a:rPr lang="en-US" altLang="ko-KR" u="sng" dirty="0"/>
              <a:t>End of Interrupt (EOI) should not be driven to the APIC!</a:t>
            </a:r>
          </a:p>
          <a:p>
            <a:pPr lvl="1"/>
            <a:r>
              <a:rPr lang="en-US" altLang="ko-KR" dirty="0"/>
              <a:t>The APIC must be virtualized by the hypervisor or perhaps PIC mode</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114</a:t>
            </a:fld>
            <a:endParaRPr lang="en-US" dirty="0"/>
          </a:p>
        </p:txBody>
      </p:sp>
    </p:spTree>
    <p:extLst>
      <p:ext uri="{BB962C8B-B14F-4D97-AF65-F5344CB8AC3E}">
        <p14:creationId xmlns:p14="http://schemas.microsoft.com/office/powerpoint/2010/main" val="16589364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APIC Virtualization</a:t>
            </a:r>
            <a:endParaRPr lang="ko-KR" altLang="en-US" dirty="0"/>
          </a:p>
        </p:txBody>
      </p:sp>
      <p:sp>
        <p:nvSpPr>
          <p:cNvPr id="3" name="내용 개체 틀 2"/>
          <p:cNvSpPr>
            <a:spLocks noGrp="1"/>
          </p:cNvSpPr>
          <p:nvPr>
            <p:ph idx="1"/>
          </p:nvPr>
        </p:nvSpPr>
        <p:spPr/>
        <p:txBody>
          <a:bodyPr/>
          <a:lstStyle/>
          <a:p>
            <a:r>
              <a:rPr lang="en-US" altLang="ko-KR" dirty="0"/>
              <a:t>Device needed by guests (or perhaps PIC)</a:t>
            </a:r>
          </a:p>
          <a:p>
            <a:r>
              <a:rPr lang="en-US" altLang="ko-KR" dirty="0"/>
              <a:t>MMIO, use page table to trap guest accesses</a:t>
            </a:r>
          </a:p>
          <a:p>
            <a:r>
              <a:rPr lang="en-US" altLang="ko-KR" dirty="0"/>
              <a:t>Device emulation example</a:t>
            </a:r>
          </a:p>
          <a:p>
            <a:pPr lvl="1"/>
            <a:r>
              <a:rPr lang="en-US" altLang="ko-KR" dirty="0"/>
              <a:t>Guest writes TPR to control interrupts</a:t>
            </a:r>
          </a:p>
          <a:p>
            <a:pPr lvl="1"/>
            <a:r>
              <a:rPr lang="en-US" altLang="ko-KR" dirty="0"/>
              <a:t>Hypervisor knows whether to inject interrupts or not</a:t>
            </a:r>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115</a:t>
            </a:fld>
            <a:endParaRPr lang="en-US" dirty="0"/>
          </a:p>
        </p:txBody>
      </p:sp>
      <p:grpSp>
        <p:nvGrpSpPr>
          <p:cNvPr id="6" name="Group 5"/>
          <p:cNvGrpSpPr/>
          <p:nvPr/>
        </p:nvGrpSpPr>
        <p:grpSpPr>
          <a:xfrm>
            <a:off x="776968" y="3200400"/>
            <a:ext cx="7786009" cy="2971800"/>
            <a:chOff x="966107" y="1993446"/>
            <a:chExt cx="7786009" cy="2971800"/>
          </a:xfrm>
        </p:grpSpPr>
        <p:sp>
          <p:nvSpPr>
            <p:cNvPr id="7" name="Freeform 18072"/>
            <p:cNvSpPr/>
            <p:nvPr/>
          </p:nvSpPr>
          <p:spPr>
            <a:xfrm>
              <a:off x="3785507" y="1993446"/>
              <a:ext cx="1828800" cy="1600200"/>
            </a:xfrm>
            <a:custGeom>
              <a:avLst/>
              <a:gdLst/>
              <a:ahLst/>
              <a:cxnLst/>
              <a:rect l="0" t="0" r="0" b="0"/>
              <a:pathLst>
                <a:path w="1828800" h="1600200">
                  <a:moveTo>
                    <a:pt x="0" y="0"/>
                  </a:moveTo>
                  <a:lnTo>
                    <a:pt x="1828800" y="0"/>
                  </a:lnTo>
                  <a:lnTo>
                    <a:pt x="1828800" y="1600200"/>
                  </a:lnTo>
                  <a:lnTo>
                    <a:pt x="0" y="1600200"/>
                  </a:lnTo>
                  <a:lnTo>
                    <a:pt x="0" y="0"/>
                  </a:lnTo>
                  <a:close/>
                </a:path>
              </a:pathLst>
            </a:custGeom>
            <a:solidFill>
              <a:srgbClr val="85FFE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Freeform 18073"/>
            <p:cNvSpPr/>
            <p:nvPr/>
          </p:nvSpPr>
          <p:spPr>
            <a:xfrm>
              <a:off x="4242707" y="2755446"/>
              <a:ext cx="914400" cy="609600"/>
            </a:xfrm>
            <a:custGeom>
              <a:avLst/>
              <a:gdLst/>
              <a:ahLst/>
              <a:cxnLst/>
              <a:rect l="0" t="0" r="0" b="0"/>
              <a:pathLst>
                <a:path w="914400" h="609600">
                  <a:moveTo>
                    <a:pt x="0" y="0"/>
                  </a:moveTo>
                  <a:lnTo>
                    <a:pt x="914400" y="0"/>
                  </a:lnTo>
                  <a:lnTo>
                    <a:pt x="914400" y="609600"/>
                  </a:lnTo>
                  <a:lnTo>
                    <a:pt x="0" y="609600"/>
                  </a:lnTo>
                  <a:lnTo>
                    <a:pt x="0" y="0"/>
                  </a:lnTo>
                  <a:close/>
                </a:path>
              </a:pathLst>
            </a:custGeom>
            <a:solidFill>
              <a:srgbClr val="85FFE0">
                <a:alpha val="100000"/>
              </a:srgbClr>
            </a:solidFill>
            <a:ln w="9525" cap="flat" cmpd="sng">
              <a:solidFill>
                <a:srgbClr val="85FFE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 name="Freeform 18074"/>
            <p:cNvSpPr/>
            <p:nvPr/>
          </p:nvSpPr>
          <p:spPr>
            <a:xfrm>
              <a:off x="4776107" y="2069646"/>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8075"/>
            <p:cNvSpPr/>
            <p:nvPr/>
          </p:nvSpPr>
          <p:spPr>
            <a:xfrm>
              <a:off x="4623707" y="2145846"/>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076"/>
            <p:cNvSpPr/>
            <p:nvPr/>
          </p:nvSpPr>
          <p:spPr>
            <a:xfrm>
              <a:off x="4395107" y="2222046"/>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8077"/>
            <p:cNvSpPr/>
            <p:nvPr/>
          </p:nvSpPr>
          <p:spPr>
            <a:xfrm>
              <a:off x="4166507" y="2298246"/>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8078"/>
            <p:cNvSpPr/>
            <p:nvPr/>
          </p:nvSpPr>
          <p:spPr>
            <a:xfrm>
              <a:off x="3937907" y="2374446"/>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8079"/>
            <p:cNvSpPr/>
            <p:nvPr/>
          </p:nvSpPr>
          <p:spPr>
            <a:xfrm>
              <a:off x="3861707" y="3441246"/>
              <a:ext cx="1676400" cy="76200"/>
            </a:xfrm>
            <a:custGeom>
              <a:avLst/>
              <a:gdLst/>
              <a:ahLst/>
              <a:cxnLst/>
              <a:rect l="0" t="0" r="0" b="0"/>
              <a:pathLst>
                <a:path w="1676400" h="76200">
                  <a:moveTo>
                    <a:pt x="0" y="0"/>
                  </a:moveTo>
                  <a:lnTo>
                    <a:pt x="1676400" y="0"/>
                  </a:lnTo>
                  <a:lnTo>
                    <a:pt x="1676400" y="76200"/>
                  </a:lnTo>
                  <a:lnTo>
                    <a:pt x="0" y="76200"/>
                  </a:lnTo>
                  <a:lnTo>
                    <a:pt x="0" y="0"/>
                  </a:lnTo>
                  <a:close/>
                </a:path>
              </a:pathLst>
            </a:custGeom>
            <a:solidFill>
              <a:srgbClr val="00000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8080"/>
            <p:cNvSpPr/>
            <p:nvPr/>
          </p:nvSpPr>
          <p:spPr>
            <a:xfrm>
              <a:off x="5750743" y="3212646"/>
              <a:ext cx="625563" cy="208521"/>
            </a:xfrm>
            <a:custGeom>
              <a:avLst/>
              <a:gdLst/>
              <a:ahLst/>
              <a:cxnLst/>
              <a:rect l="0" t="0" r="0" b="0"/>
              <a:pathLst>
                <a:path w="625563" h="208521">
                  <a:moveTo>
                    <a:pt x="625563" y="0"/>
                  </a:moveTo>
                  <a:lnTo>
                    <a:pt x="0" y="208521"/>
                  </a:lnTo>
                </a:path>
              </a:pathLst>
            </a:custGeom>
            <a:noFill/>
            <a:ln w="254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 name="Freeform 18081"/>
            <p:cNvSpPr/>
            <p:nvPr/>
          </p:nvSpPr>
          <p:spPr>
            <a:xfrm>
              <a:off x="5690504" y="3381003"/>
              <a:ext cx="84340" cy="72288"/>
            </a:xfrm>
            <a:custGeom>
              <a:avLst/>
              <a:gdLst/>
              <a:ahLst/>
              <a:cxnLst/>
              <a:rect l="0" t="0" r="0" b="0"/>
              <a:pathLst>
                <a:path w="84340" h="72288">
                  <a:moveTo>
                    <a:pt x="84340" y="72288"/>
                  </a:moveTo>
                  <a:lnTo>
                    <a:pt x="0" y="60249"/>
                  </a:lnTo>
                  <a:lnTo>
                    <a:pt x="60236" y="0"/>
                  </a:lnTo>
                  <a:close/>
                </a:path>
              </a:pathLst>
            </a:custGeom>
            <a:solidFill>
              <a:srgbClr val="000000">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18082"/>
            <p:cNvSpPr/>
            <p:nvPr/>
          </p:nvSpPr>
          <p:spPr>
            <a:xfrm>
              <a:off x="2947307" y="2526846"/>
              <a:ext cx="2514600" cy="1905000"/>
            </a:xfrm>
            <a:custGeom>
              <a:avLst/>
              <a:gdLst/>
              <a:ahLst/>
              <a:cxnLst/>
              <a:rect l="0" t="0" r="0" b="0"/>
              <a:pathLst>
                <a:path w="2514600" h="1905000">
                  <a:moveTo>
                    <a:pt x="0" y="0"/>
                  </a:moveTo>
                  <a:cubicBezTo>
                    <a:pt x="28575" y="0"/>
                    <a:pt x="57162" y="476250"/>
                    <a:pt x="57162" y="952500"/>
                  </a:cubicBezTo>
                  <a:cubicBezTo>
                    <a:pt x="57162" y="1428750"/>
                    <a:pt x="1285875" y="1905000"/>
                    <a:pt x="2514600" y="1905000"/>
                  </a:cubicBezTo>
                </a:path>
              </a:pathLst>
            </a:custGeom>
            <a:noFill/>
            <a:ln w="25400" cap="flat" cmpd="sng">
              <a:solidFill>
                <a:srgbClr val="000000">
                  <a:alpha val="100000"/>
                </a:srgbClr>
              </a:solidFill>
              <a:custDash>
                <a:ds d="100000" sp="100000"/>
              </a:custDash>
              <a:round/>
            </a:ln>
          </p:spPr>
          <p:style>
            <a:lnRef idx="2">
              <a:schemeClr val="accent1">
                <a:shade val="50000"/>
              </a:schemeClr>
            </a:lnRef>
            <a:fillRef idx="1">
              <a:schemeClr val="accent1"/>
            </a:fillRef>
            <a:effectRef idx="0">
              <a:schemeClr val="accent1"/>
            </a:effectRef>
            <a:fontRef idx="minor">
              <a:schemeClr val="lt1"/>
            </a:fontRef>
          </p:style>
        </p:sp>
        <p:sp>
          <p:nvSpPr>
            <p:cNvPr id="18" name="Freeform 18083"/>
            <p:cNvSpPr/>
            <p:nvPr/>
          </p:nvSpPr>
          <p:spPr>
            <a:xfrm>
              <a:off x="966107" y="4050846"/>
              <a:ext cx="1219200" cy="457200"/>
            </a:xfrm>
            <a:custGeom>
              <a:avLst/>
              <a:gdLst/>
              <a:ahLst/>
              <a:cxnLst/>
              <a:rect l="0" t="0" r="0" b="0"/>
              <a:pathLst>
                <a:path w="1219200" h="457200">
                  <a:moveTo>
                    <a:pt x="0" y="0"/>
                  </a:moveTo>
                  <a:lnTo>
                    <a:pt x="1219200" y="0"/>
                  </a:lnTo>
                  <a:lnTo>
                    <a:pt x="1219200" y="457200"/>
                  </a:lnTo>
                  <a:lnTo>
                    <a:pt x="0" y="457200"/>
                  </a:lnTo>
                  <a:lnTo>
                    <a:pt x="0" y="0"/>
                  </a:lnTo>
                  <a:close/>
                </a:path>
              </a:pathLst>
            </a:custGeom>
            <a:solidFill>
              <a:srgbClr val="CC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8084"/>
            <p:cNvSpPr/>
            <p:nvPr/>
          </p:nvSpPr>
          <p:spPr>
            <a:xfrm>
              <a:off x="966107" y="4508046"/>
              <a:ext cx="1219200" cy="457200"/>
            </a:xfrm>
            <a:custGeom>
              <a:avLst/>
              <a:gdLst/>
              <a:ahLst/>
              <a:cxnLst/>
              <a:rect l="0" t="0" r="0" b="0"/>
              <a:pathLst>
                <a:path w="1219200" h="457200">
                  <a:moveTo>
                    <a:pt x="0" y="0"/>
                  </a:moveTo>
                  <a:lnTo>
                    <a:pt x="1219200" y="0"/>
                  </a:lnTo>
                  <a:lnTo>
                    <a:pt x="1219200" y="457200"/>
                  </a:lnTo>
                  <a:lnTo>
                    <a:pt x="0" y="4572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8085"/>
            <p:cNvSpPr/>
            <p:nvPr/>
          </p:nvSpPr>
          <p:spPr>
            <a:xfrm>
              <a:off x="2337707" y="3434058"/>
              <a:ext cx="2066836" cy="997788"/>
            </a:xfrm>
            <a:custGeom>
              <a:avLst/>
              <a:gdLst/>
              <a:ahLst/>
              <a:cxnLst/>
              <a:rect l="0" t="0" r="0" b="0"/>
              <a:pathLst>
                <a:path w="2066836" h="997788">
                  <a:moveTo>
                    <a:pt x="0" y="997788"/>
                  </a:moveTo>
                  <a:lnTo>
                    <a:pt x="2066836" y="0"/>
                  </a:ln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1" name="Freeform 18086"/>
            <p:cNvSpPr/>
            <p:nvPr/>
          </p:nvSpPr>
          <p:spPr>
            <a:xfrm>
              <a:off x="4334542" y="3362080"/>
              <a:ext cx="212966" cy="171564"/>
            </a:xfrm>
            <a:custGeom>
              <a:avLst/>
              <a:gdLst/>
              <a:ahLst/>
              <a:cxnLst/>
              <a:rect l="0" t="0" r="0" b="0"/>
              <a:pathLst>
                <a:path w="212966" h="171564">
                  <a:moveTo>
                    <a:pt x="0" y="0"/>
                  </a:moveTo>
                  <a:lnTo>
                    <a:pt x="212966" y="2971"/>
                  </a:lnTo>
                  <a:lnTo>
                    <a:pt x="82816" y="171564"/>
                  </a:lnTo>
                  <a:close/>
                </a:path>
              </a:pathLst>
            </a:custGeom>
            <a:solidFill>
              <a:srgbClr val="FF0000">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8094"/>
            <p:cNvSpPr/>
            <p:nvPr/>
          </p:nvSpPr>
          <p:spPr>
            <a:xfrm>
              <a:off x="4456657" y="2770919"/>
              <a:ext cx="533800" cy="472373"/>
            </a:xfrm>
            <a:prstGeom prst="rect">
              <a:avLst/>
            </a:prstGeom>
          </p:spPr>
          <p:txBody>
            <a:bodyPr wrap="none" lIns="0" tIns="0" rIns="0" bIns="0">
              <a:spAutoFit/>
            </a:bodyPr>
            <a:lstStyle/>
            <a:p>
              <a:pPr marL="24427"/>
              <a:r>
                <a:rPr lang="en-US" sz="1403" b="0" i="0" spc="0" baseline="0" dirty="0"/>
                <a:t>guest</a:t>
              </a:r>
            </a:p>
            <a:p>
              <a:pPr marL="0">
                <a:lnSpc>
                  <a:spcPts val="2016"/>
                </a:lnSpc>
              </a:pPr>
              <a:r>
                <a:rPr lang="en-US" sz="1403" b="0" i="0" spc="0" baseline="0" dirty="0"/>
                <a:t>kernel</a:t>
              </a:r>
            </a:p>
          </p:txBody>
        </p:sp>
        <p:sp>
          <p:nvSpPr>
            <p:cNvPr id="23" name="Rectangle 18096"/>
            <p:cNvSpPr/>
            <p:nvPr/>
          </p:nvSpPr>
          <p:spPr>
            <a:xfrm>
              <a:off x="4550554" y="4422935"/>
              <a:ext cx="488275" cy="215893"/>
            </a:xfrm>
            <a:prstGeom prst="rect">
              <a:avLst/>
            </a:prstGeom>
          </p:spPr>
          <p:txBody>
            <a:bodyPr wrap="none" lIns="0" tIns="0" rIns="0" bIns="0">
              <a:spAutoFit/>
            </a:bodyPr>
            <a:lstStyle/>
            <a:p>
              <a:pPr marL="0"/>
              <a:r>
                <a:rPr lang="en-US" sz="1403" b="0" i="0" spc="0" baseline="0" dirty="0"/>
                <a:t>ring</a:t>
              </a:r>
              <a:r>
                <a:rPr lang="en-US" sz="1403" b="0" i="0" spc="-30" baseline="0" dirty="0"/>
                <a:t> </a:t>
              </a:r>
              <a:r>
                <a:rPr lang="en-US" sz="1403" b="0" i="0" spc="0" baseline="0" dirty="0"/>
                <a:t>0</a:t>
              </a:r>
            </a:p>
          </p:txBody>
        </p:sp>
        <p:sp>
          <p:nvSpPr>
            <p:cNvPr id="24" name="Rectangle 18097"/>
            <p:cNvSpPr/>
            <p:nvPr/>
          </p:nvSpPr>
          <p:spPr>
            <a:xfrm>
              <a:off x="1106299" y="4169267"/>
              <a:ext cx="880241" cy="215893"/>
            </a:xfrm>
            <a:prstGeom prst="rect">
              <a:avLst/>
            </a:prstGeom>
          </p:spPr>
          <p:txBody>
            <a:bodyPr wrap="none" lIns="0" tIns="0" rIns="0" bIns="0">
              <a:spAutoFit/>
            </a:bodyPr>
            <a:lstStyle/>
            <a:p>
              <a:pPr marL="0"/>
              <a:r>
                <a:rPr lang="en-US" sz="1403" b="0" i="0" spc="0" baseline="0" dirty="0"/>
                <a:t>h</a:t>
              </a:r>
              <a:r>
                <a:rPr lang="en-US" sz="1403" b="0" i="0" spc="-18" baseline="0" dirty="0"/>
                <a:t>y</a:t>
              </a:r>
              <a:r>
                <a:rPr lang="en-US" sz="1403" b="0" i="0" spc="0" baseline="0" dirty="0"/>
                <a:t>per</a:t>
              </a:r>
              <a:r>
                <a:rPr lang="en-US" sz="1403" b="0" i="0" spc="-18" baseline="0" dirty="0"/>
                <a:t>v</a:t>
              </a:r>
              <a:r>
                <a:rPr lang="en-US" sz="1403" b="0" i="0" spc="0" baseline="0" dirty="0"/>
                <a:t>isor</a:t>
              </a:r>
            </a:p>
          </p:txBody>
        </p:sp>
        <p:sp>
          <p:nvSpPr>
            <p:cNvPr id="25" name="Rectangle 18097"/>
            <p:cNvSpPr/>
            <p:nvPr/>
          </p:nvSpPr>
          <p:spPr>
            <a:xfrm>
              <a:off x="1123242" y="4444746"/>
              <a:ext cx="837665" cy="385042"/>
            </a:xfrm>
            <a:prstGeom prst="rect">
              <a:avLst/>
            </a:prstGeom>
          </p:spPr>
          <p:txBody>
            <a:bodyPr wrap="none" lIns="0" tIns="0" rIns="0" bIns="0">
              <a:spAutoFit/>
            </a:bodyPr>
            <a:lstStyle/>
            <a:p>
              <a:pPr marL="38100">
                <a:lnSpc>
                  <a:spcPts val="3599"/>
                </a:lnSpc>
              </a:pPr>
              <a:r>
                <a:rPr lang="en-US" sz="1403" b="0" i="0" spc="0" baseline="0" dirty="0"/>
                <a:t>hard</a:t>
              </a:r>
              <a:r>
                <a:rPr lang="en-US" sz="1403" b="0" i="0" spc="-18" baseline="0" dirty="0"/>
                <a:t>w</a:t>
              </a:r>
              <a:r>
                <a:rPr lang="en-US" sz="1403" b="0" i="0" spc="0" baseline="0" dirty="0"/>
                <a:t>are</a:t>
              </a:r>
            </a:p>
          </p:txBody>
        </p:sp>
        <p:sp>
          <p:nvSpPr>
            <p:cNvPr id="26" name="Rectangle 25"/>
            <p:cNvSpPr/>
            <p:nvPr/>
          </p:nvSpPr>
          <p:spPr>
            <a:xfrm>
              <a:off x="6376306" y="2891634"/>
              <a:ext cx="2375810" cy="564257"/>
            </a:xfrm>
            <a:prstGeom prst="rect">
              <a:avLst/>
            </a:prstGeom>
          </p:spPr>
          <p:txBody>
            <a:bodyPr wrap="square">
              <a:spAutoFit/>
            </a:bodyPr>
            <a:lstStyle/>
            <a:p>
              <a:r>
                <a:rPr lang="en-US" sz="1400" dirty="0"/>
                <a:t>Interrupts</a:t>
              </a:r>
              <a:r>
                <a:rPr lang="en-US" sz="1400" spc="-42" dirty="0"/>
                <a:t> </a:t>
              </a:r>
              <a:r>
                <a:rPr lang="en-US" sz="1400" dirty="0"/>
                <a:t>disabled</a:t>
              </a:r>
            </a:p>
            <a:p>
              <a:pPr>
                <a:lnSpc>
                  <a:spcPts val="2016"/>
                </a:lnSpc>
              </a:pPr>
              <a:r>
                <a:rPr lang="en-US" sz="1400" dirty="0"/>
                <a:t>b</a:t>
              </a:r>
              <a:r>
                <a:rPr lang="en-US" sz="1400" spc="-18" dirty="0"/>
                <a:t>y</a:t>
              </a:r>
              <a:r>
                <a:rPr lang="en-US" sz="1400" dirty="0"/>
                <a:t> the</a:t>
              </a:r>
              <a:r>
                <a:rPr lang="en-US" sz="1400" spc="-18" dirty="0"/>
                <a:t> </a:t>
              </a:r>
              <a:r>
                <a:rPr lang="en-US" sz="1400" dirty="0"/>
                <a:t>guest</a:t>
              </a:r>
              <a:r>
                <a:rPr lang="en-US" sz="1400" spc="-30" dirty="0"/>
                <a:t> </a:t>
              </a:r>
              <a:r>
                <a:rPr lang="en-US" sz="1400" dirty="0"/>
                <a:t>kernel</a:t>
              </a:r>
            </a:p>
          </p:txBody>
        </p:sp>
        <p:sp>
          <p:nvSpPr>
            <p:cNvPr id="27" name="Rectangle 26"/>
            <p:cNvSpPr/>
            <p:nvPr/>
          </p:nvSpPr>
          <p:spPr>
            <a:xfrm>
              <a:off x="2836374" y="4131526"/>
              <a:ext cx="1063112" cy="338554"/>
            </a:xfrm>
            <a:prstGeom prst="rect">
              <a:avLst/>
            </a:prstGeom>
          </p:spPr>
          <p:txBody>
            <a:bodyPr wrap="none">
              <a:spAutoFit/>
            </a:bodyPr>
            <a:lstStyle/>
            <a:p>
              <a:pPr algn="ctr"/>
              <a:r>
                <a:rPr lang="en-US" sz="1600" dirty="0">
                  <a:solidFill>
                    <a:srgbClr val="CC0000"/>
                  </a:solidFill>
                </a:rPr>
                <a:t>interrupt</a:t>
              </a:r>
            </a:p>
          </p:txBody>
        </p:sp>
      </p:grpSp>
    </p:spTree>
    <p:extLst>
      <p:ext uri="{BB962C8B-B14F-4D97-AF65-F5344CB8AC3E}">
        <p14:creationId xmlns:p14="http://schemas.microsoft.com/office/powerpoint/2010/main" val="29868118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Software Model of the APIC	</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116</a:t>
            </a:fld>
            <a:endParaRPr lang="en-US" dirty="0"/>
          </a:p>
        </p:txBody>
      </p:sp>
      <p:grpSp>
        <p:nvGrpSpPr>
          <p:cNvPr id="6" name="Group 5"/>
          <p:cNvGrpSpPr/>
          <p:nvPr/>
        </p:nvGrpSpPr>
        <p:grpSpPr>
          <a:xfrm>
            <a:off x="369214" y="1157514"/>
            <a:ext cx="8480871" cy="5486400"/>
            <a:chOff x="205929" y="1092200"/>
            <a:chExt cx="8480871" cy="5486400"/>
          </a:xfrm>
        </p:grpSpPr>
        <p:sp>
          <p:nvSpPr>
            <p:cNvPr id="7" name="Freeform 18102"/>
            <p:cNvSpPr/>
            <p:nvPr/>
          </p:nvSpPr>
          <p:spPr>
            <a:xfrm>
              <a:off x="2895600" y="4521200"/>
              <a:ext cx="5715000" cy="533400"/>
            </a:xfrm>
            <a:custGeom>
              <a:avLst/>
              <a:gdLst/>
              <a:ahLst/>
              <a:cxnLst/>
              <a:rect l="0" t="0" r="0" b="0"/>
              <a:pathLst>
                <a:path w="5715000" h="533400">
                  <a:moveTo>
                    <a:pt x="0" y="0"/>
                  </a:moveTo>
                  <a:lnTo>
                    <a:pt x="5715000" y="0"/>
                  </a:lnTo>
                  <a:lnTo>
                    <a:pt x="5715000" y="533400"/>
                  </a:lnTo>
                  <a:lnTo>
                    <a:pt x="0" y="533400"/>
                  </a:lnTo>
                  <a:lnTo>
                    <a:pt x="0" y="0"/>
                  </a:lnTo>
                  <a:close/>
                </a:path>
              </a:pathLst>
            </a:custGeom>
            <a:solidFill>
              <a:srgbClr val="CC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Freeform 18103"/>
            <p:cNvSpPr/>
            <p:nvPr/>
          </p:nvSpPr>
          <p:spPr>
            <a:xfrm>
              <a:off x="2819400" y="6045200"/>
              <a:ext cx="5867400" cy="533400"/>
            </a:xfrm>
            <a:custGeom>
              <a:avLst/>
              <a:gdLst/>
              <a:ahLst/>
              <a:cxnLst/>
              <a:rect l="0" t="0" r="0" b="0"/>
              <a:pathLst>
                <a:path w="5867400" h="533400">
                  <a:moveTo>
                    <a:pt x="0" y="0"/>
                  </a:moveTo>
                  <a:lnTo>
                    <a:pt x="5867400" y="0"/>
                  </a:lnTo>
                  <a:lnTo>
                    <a:pt x="58674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 name="Freeform 18104"/>
            <p:cNvSpPr/>
            <p:nvPr/>
          </p:nvSpPr>
          <p:spPr>
            <a:xfrm>
              <a:off x="3657600" y="3606800"/>
              <a:ext cx="152400" cy="838198"/>
            </a:xfrm>
            <a:custGeom>
              <a:avLst/>
              <a:gdLst/>
              <a:ahLst/>
              <a:cxnLst/>
              <a:rect l="0" t="0" r="0" b="0"/>
              <a:pathLst>
                <a:path w="152400" h="838198">
                  <a:moveTo>
                    <a:pt x="0" y="167639"/>
                  </a:moveTo>
                  <a:lnTo>
                    <a:pt x="76200" y="0"/>
                  </a:lnTo>
                  <a:lnTo>
                    <a:pt x="152400" y="167639"/>
                  </a:lnTo>
                  <a:lnTo>
                    <a:pt x="114300" y="167639"/>
                  </a:lnTo>
                  <a:lnTo>
                    <a:pt x="114300" y="670558"/>
                  </a:lnTo>
                  <a:lnTo>
                    <a:pt x="152400" y="670558"/>
                  </a:lnTo>
                  <a:lnTo>
                    <a:pt x="76200" y="838198"/>
                  </a:lnTo>
                  <a:lnTo>
                    <a:pt x="0" y="670558"/>
                  </a:lnTo>
                  <a:lnTo>
                    <a:pt x="38100" y="670558"/>
                  </a:lnTo>
                  <a:lnTo>
                    <a:pt x="38100" y="167639"/>
                  </a:lnTo>
                  <a:close/>
                </a:path>
              </a:pathLst>
            </a:custGeom>
            <a:solidFill>
              <a:srgbClr val="CC99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18105"/>
            <p:cNvSpPr/>
            <p:nvPr/>
          </p:nvSpPr>
          <p:spPr>
            <a:xfrm>
              <a:off x="3657600" y="3606800"/>
              <a:ext cx="152400" cy="838198"/>
            </a:xfrm>
            <a:custGeom>
              <a:avLst/>
              <a:gdLst/>
              <a:ahLst/>
              <a:cxnLst/>
              <a:rect l="0" t="0" r="0" b="0"/>
              <a:pathLst>
                <a:path w="152400" h="838198">
                  <a:moveTo>
                    <a:pt x="0" y="167639"/>
                  </a:moveTo>
                  <a:lnTo>
                    <a:pt x="76200" y="0"/>
                  </a:lnTo>
                  <a:lnTo>
                    <a:pt x="152400" y="167639"/>
                  </a:lnTo>
                  <a:lnTo>
                    <a:pt x="114300" y="167639"/>
                  </a:lnTo>
                  <a:lnTo>
                    <a:pt x="114300" y="670558"/>
                  </a:lnTo>
                  <a:lnTo>
                    <a:pt x="152400" y="670558"/>
                  </a:lnTo>
                  <a:lnTo>
                    <a:pt x="76200" y="838198"/>
                  </a:lnTo>
                  <a:lnTo>
                    <a:pt x="0" y="670558"/>
                  </a:lnTo>
                  <a:lnTo>
                    <a:pt x="38100" y="670558"/>
                  </a:lnTo>
                  <a:lnTo>
                    <a:pt x="38100" y="167639"/>
                  </a:lnTo>
                  <a:lnTo>
                    <a:pt x="0" y="167639"/>
                  </a:lnTo>
                  <a:close/>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106"/>
            <p:cNvSpPr/>
            <p:nvPr/>
          </p:nvSpPr>
          <p:spPr>
            <a:xfrm>
              <a:off x="5715000" y="3454401"/>
              <a:ext cx="152400" cy="990600"/>
            </a:xfrm>
            <a:custGeom>
              <a:avLst/>
              <a:gdLst/>
              <a:ahLst/>
              <a:cxnLst/>
              <a:rect l="0" t="0" r="0" b="0"/>
              <a:pathLst>
                <a:path w="152400" h="990600">
                  <a:moveTo>
                    <a:pt x="0" y="198120"/>
                  </a:moveTo>
                  <a:lnTo>
                    <a:pt x="76200" y="0"/>
                  </a:lnTo>
                  <a:lnTo>
                    <a:pt x="152400" y="198120"/>
                  </a:lnTo>
                  <a:lnTo>
                    <a:pt x="114300" y="198120"/>
                  </a:lnTo>
                  <a:lnTo>
                    <a:pt x="114300" y="792479"/>
                  </a:lnTo>
                  <a:lnTo>
                    <a:pt x="152400" y="792479"/>
                  </a:lnTo>
                  <a:lnTo>
                    <a:pt x="76200" y="990600"/>
                  </a:lnTo>
                  <a:lnTo>
                    <a:pt x="0" y="792479"/>
                  </a:lnTo>
                  <a:lnTo>
                    <a:pt x="38100" y="792479"/>
                  </a:lnTo>
                  <a:lnTo>
                    <a:pt x="38100" y="198120"/>
                  </a:lnTo>
                  <a:close/>
                </a:path>
              </a:pathLst>
            </a:custGeom>
            <a:solidFill>
              <a:srgbClr val="C1C1C1">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18107"/>
            <p:cNvSpPr/>
            <p:nvPr/>
          </p:nvSpPr>
          <p:spPr>
            <a:xfrm>
              <a:off x="5715000" y="3454401"/>
              <a:ext cx="152400" cy="990600"/>
            </a:xfrm>
            <a:custGeom>
              <a:avLst/>
              <a:gdLst/>
              <a:ahLst/>
              <a:cxnLst/>
              <a:rect l="0" t="0" r="0" b="0"/>
              <a:pathLst>
                <a:path w="152400" h="990600">
                  <a:moveTo>
                    <a:pt x="0" y="198120"/>
                  </a:moveTo>
                  <a:lnTo>
                    <a:pt x="76200" y="0"/>
                  </a:lnTo>
                  <a:lnTo>
                    <a:pt x="152400" y="198120"/>
                  </a:lnTo>
                  <a:lnTo>
                    <a:pt x="114300" y="198120"/>
                  </a:lnTo>
                  <a:lnTo>
                    <a:pt x="114300" y="792479"/>
                  </a:lnTo>
                  <a:lnTo>
                    <a:pt x="152400" y="792479"/>
                  </a:lnTo>
                  <a:lnTo>
                    <a:pt x="76200" y="990600"/>
                  </a:lnTo>
                  <a:lnTo>
                    <a:pt x="0" y="792479"/>
                  </a:lnTo>
                  <a:lnTo>
                    <a:pt x="38100" y="792479"/>
                  </a:lnTo>
                  <a:lnTo>
                    <a:pt x="38100" y="198120"/>
                  </a:lnTo>
                  <a:lnTo>
                    <a:pt x="0" y="198120"/>
                  </a:lnTo>
                  <a:close/>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8108"/>
            <p:cNvSpPr/>
            <p:nvPr/>
          </p:nvSpPr>
          <p:spPr>
            <a:xfrm>
              <a:off x="7772400" y="3454401"/>
              <a:ext cx="152400" cy="990600"/>
            </a:xfrm>
            <a:custGeom>
              <a:avLst/>
              <a:gdLst/>
              <a:ahLst/>
              <a:cxnLst/>
              <a:rect l="0" t="0" r="0" b="0"/>
              <a:pathLst>
                <a:path w="152400" h="990600">
                  <a:moveTo>
                    <a:pt x="0" y="198120"/>
                  </a:moveTo>
                  <a:lnTo>
                    <a:pt x="76200" y="0"/>
                  </a:lnTo>
                  <a:lnTo>
                    <a:pt x="152400" y="198120"/>
                  </a:lnTo>
                  <a:lnTo>
                    <a:pt x="114300" y="198120"/>
                  </a:lnTo>
                  <a:lnTo>
                    <a:pt x="114300" y="792479"/>
                  </a:lnTo>
                  <a:lnTo>
                    <a:pt x="152400" y="792479"/>
                  </a:lnTo>
                  <a:lnTo>
                    <a:pt x="76200" y="990600"/>
                  </a:lnTo>
                  <a:lnTo>
                    <a:pt x="0" y="792479"/>
                  </a:lnTo>
                  <a:lnTo>
                    <a:pt x="38100" y="792479"/>
                  </a:lnTo>
                  <a:lnTo>
                    <a:pt x="38100" y="198120"/>
                  </a:lnTo>
                  <a:close/>
                </a:path>
              </a:pathLst>
            </a:custGeom>
            <a:solidFill>
              <a:srgbClr val="C1C1C1">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18109"/>
            <p:cNvSpPr/>
            <p:nvPr/>
          </p:nvSpPr>
          <p:spPr>
            <a:xfrm>
              <a:off x="7772400" y="3454401"/>
              <a:ext cx="152400" cy="990600"/>
            </a:xfrm>
            <a:custGeom>
              <a:avLst/>
              <a:gdLst/>
              <a:ahLst/>
              <a:cxnLst/>
              <a:rect l="0" t="0" r="0" b="0"/>
              <a:pathLst>
                <a:path w="152400" h="990600">
                  <a:moveTo>
                    <a:pt x="0" y="198120"/>
                  </a:moveTo>
                  <a:lnTo>
                    <a:pt x="76200" y="0"/>
                  </a:lnTo>
                  <a:lnTo>
                    <a:pt x="152400" y="198120"/>
                  </a:lnTo>
                  <a:lnTo>
                    <a:pt x="114300" y="198120"/>
                  </a:lnTo>
                  <a:lnTo>
                    <a:pt x="114300" y="792479"/>
                  </a:lnTo>
                  <a:lnTo>
                    <a:pt x="152400" y="792479"/>
                  </a:lnTo>
                  <a:lnTo>
                    <a:pt x="76200" y="990600"/>
                  </a:lnTo>
                  <a:lnTo>
                    <a:pt x="0" y="792479"/>
                  </a:lnTo>
                  <a:lnTo>
                    <a:pt x="38100" y="792479"/>
                  </a:lnTo>
                  <a:lnTo>
                    <a:pt x="38100" y="198120"/>
                  </a:lnTo>
                  <a:lnTo>
                    <a:pt x="0" y="198120"/>
                  </a:lnTo>
                  <a:close/>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8110"/>
            <p:cNvSpPr/>
            <p:nvPr/>
          </p:nvSpPr>
          <p:spPr>
            <a:xfrm>
              <a:off x="6477000" y="5130800"/>
              <a:ext cx="152400" cy="838198"/>
            </a:xfrm>
            <a:custGeom>
              <a:avLst/>
              <a:gdLst/>
              <a:ahLst/>
              <a:cxnLst/>
              <a:rect l="0" t="0" r="0" b="0"/>
              <a:pathLst>
                <a:path w="152400" h="838198">
                  <a:moveTo>
                    <a:pt x="0" y="167639"/>
                  </a:moveTo>
                  <a:lnTo>
                    <a:pt x="76200" y="0"/>
                  </a:lnTo>
                  <a:lnTo>
                    <a:pt x="152400" y="167639"/>
                  </a:lnTo>
                  <a:lnTo>
                    <a:pt x="114300" y="167639"/>
                  </a:lnTo>
                  <a:lnTo>
                    <a:pt x="114300" y="670558"/>
                  </a:lnTo>
                  <a:lnTo>
                    <a:pt x="152400" y="670558"/>
                  </a:lnTo>
                  <a:lnTo>
                    <a:pt x="76200" y="838198"/>
                  </a:lnTo>
                  <a:lnTo>
                    <a:pt x="0" y="670558"/>
                  </a:lnTo>
                  <a:lnTo>
                    <a:pt x="38100" y="670558"/>
                  </a:lnTo>
                  <a:lnTo>
                    <a:pt x="38100" y="167639"/>
                  </a:lnTo>
                  <a:close/>
                </a:path>
              </a:pathLst>
            </a:custGeom>
            <a:solidFill>
              <a:srgbClr val="C1C1C1">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18111"/>
            <p:cNvSpPr/>
            <p:nvPr/>
          </p:nvSpPr>
          <p:spPr>
            <a:xfrm>
              <a:off x="6477000" y="5130800"/>
              <a:ext cx="152400" cy="838198"/>
            </a:xfrm>
            <a:custGeom>
              <a:avLst/>
              <a:gdLst/>
              <a:ahLst/>
              <a:cxnLst/>
              <a:rect l="0" t="0" r="0" b="0"/>
              <a:pathLst>
                <a:path w="152400" h="838198">
                  <a:moveTo>
                    <a:pt x="0" y="167639"/>
                  </a:moveTo>
                  <a:lnTo>
                    <a:pt x="76200" y="0"/>
                  </a:lnTo>
                  <a:lnTo>
                    <a:pt x="152400" y="167639"/>
                  </a:lnTo>
                  <a:lnTo>
                    <a:pt x="114300" y="167639"/>
                  </a:lnTo>
                  <a:lnTo>
                    <a:pt x="114300" y="670558"/>
                  </a:lnTo>
                  <a:lnTo>
                    <a:pt x="152400" y="670558"/>
                  </a:lnTo>
                  <a:lnTo>
                    <a:pt x="76200" y="838198"/>
                  </a:lnTo>
                  <a:lnTo>
                    <a:pt x="0" y="670558"/>
                  </a:lnTo>
                  <a:lnTo>
                    <a:pt x="38100" y="670558"/>
                  </a:lnTo>
                  <a:lnTo>
                    <a:pt x="38100" y="167639"/>
                  </a:lnTo>
                  <a:lnTo>
                    <a:pt x="0" y="167639"/>
                  </a:lnTo>
                  <a:close/>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8112"/>
            <p:cNvSpPr/>
            <p:nvPr/>
          </p:nvSpPr>
          <p:spPr>
            <a:xfrm>
              <a:off x="7010400" y="1092200"/>
              <a:ext cx="1600200" cy="2286000"/>
            </a:xfrm>
            <a:custGeom>
              <a:avLst/>
              <a:gdLst/>
              <a:ahLst/>
              <a:cxnLst/>
              <a:rect l="0" t="0" r="0" b="0"/>
              <a:pathLst>
                <a:path w="1600200" h="2286000">
                  <a:moveTo>
                    <a:pt x="0" y="0"/>
                  </a:moveTo>
                  <a:lnTo>
                    <a:pt x="1600200" y="0"/>
                  </a:lnTo>
                  <a:lnTo>
                    <a:pt x="1600200" y="2286000"/>
                  </a:lnTo>
                  <a:lnTo>
                    <a:pt x="0" y="2286000"/>
                  </a:lnTo>
                  <a:lnTo>
                    <a:pt x="0" y="0"/>
                  </a:lnTo>
                  <a:close/>
                </a:path>
              </a:pathLst>
            </a:custGeom>
            <a:solidFill>
              <a:srgbClr val="CCFFCC">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8113"/>
            <p:cNvSpPr/>
            <p:nvPr/>
          </p:nvSpPr>
          <p:spPr>
            <a:xfrm>
              <a:off x="7162800" y="2540000"/>
              <a:ext cx="609600" cy="685800"/>
            </a:xfrm>
            <a:custGeom>
              <a:avLst/>
              <a:gdLst/>
              <a:ahLst/>
              <a:cxnLst/>
              <a:rect l="0" t="0" r="0" b="0"/>
              <a:pathLst>
                <a:path w="609600" h="685800">
                  <a:moveTo>
                    <a:pt x="0" y="0"/>
                  </a:moveTo>
                  <a:lnTo>
                    <a:pt x="609600" y="0"/>
                  </a:lnTo>
                  <a:lnTo>
                    <a:pt x="6096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8114"/>
            <p:cNvSpPr/>
            <p:nvPr/>
          </p:nvSpPr>
          <p:spPr>
            <a:xfrm>
              <a:off x="7772400" y="12446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8115"/>
            <p:cNvSpPr/>
            <p:nvPr/>
          </p:nvSpPr>
          <p:spPr>
            <a:xfrm>
              <a:off x="7620000" y="13970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8116"/>
            <p:cNvSpPr/>
            <p:nvPr/>
          </p:nvSpPr>
          <p:spPr>
            <a:xfrm>
              <a:off x="7391400" y="15494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8117"/>
            <p:cNvSpPr/>
            <p:nvPr/>
          </p:nvSpPr>
          <p:spPr>
            <a:xfrm>
              <a:off x="7162800" y="17018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8118"/>
            <p:cNvSpPr/>
            <p:nvPr/>
          </p:nvSpPr>
          <p:spPr>
            <a:xfrm>
              <a:off x="7772400" y="2540000"/>
              <a:ext cx="685800" cy="685800"/>
            </a:xfrm>
            <a:custGeom>
              <a:avLst/>
              <a:gdLst/>
              <a:ahLst/>
              <a:cxnLst/>
              <a:rect l="0" t="0" r="0" b="0"/>
              <a:pathLst>
                <a:path w="685800" h="685800">
                  <a:moveTo>
                    <a:pt x="0" y="0"/>
                  </a:moveTo>
                  <a:lnTo>
                    <a:pt x="685800" y="0"/>
                  </a:lnTo>
                  <a:lnTo>
                    <a:pt x="6858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8119"/>
            <p:cNvSpPr/>
            <p:nvPr/>
          </p:nvSpPr>
          <p:spPr>
            <a:xfrm>
              <a:off x="4953000" y="1092200"/>
              <a:ext cx="1600200" cy="2286000"/>
            </a:xfrm>
            <a:custGeom>
              <a:avLst/>
              <a:gdLst/>
              <a:ahLst/>
              <a:cxnLst/>
              <a:rect l="0" t="0" r="0" b="0"/>
              <a:pathLst>
                <a:path w="1600200" h="2286000">
                  <a:moveTo>
                    <a:pt x="0" y="0"/>
                  </a:moveTo>
                  <a:lnTo>
                    <a:pt x="1600200" y="0"/>
                  </a:lnTo>
                  <a:lnTo>
                    <a:pt x="1600200" y="2286000"/>
                  </a:lnTo>
                  <a:lnTo>
                    <a:pt x="0" y="2286000"/>
                  </a:lnTo>
                  <a:lnTo>
                    <a:pt x="0" y="0"/>
                  </a:lnTo>
                  <a:close/>
                </a:path>
              </a:pathLst>
            </a:custGeom>
            <a:solidFill>
              <a:srgbClr val="99CC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8120"/>
            <p:cNvSpPr/>
            <p:nvPr/>
          </p:nvSpPr>
          <p:spPr>
            <a:xfrm>
              <a:off x="5105400" y="2540000"/>
              <a:ext cx="609600" cy="685800"/>
            </a:xfrm>
            <a:custGeom>
              <a:avLst/>
              <a:gdLst/>
              <a:ahLst/>
              <a:cxnLst/>
              <a:rect l="0" t="0" r="0" b="0"/>
              <a:pathLst>
                <a:path w="609600" h="685800">
                  <a:moveTo>
                    <a:pt x="0" y="0"/>
                  </a:moveTo>
                  <a:lnTo>
                    <a:pt x="609600" y="0"/>
                  </a:lnTo>
                  <a:lnTo>
                    <a:pt x="6096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8121"/>
            <p:cNvSpPr/>
            <p:nvPr/>
          </p:nvSpPr>
          <p:spPr>
            <a:xfrm>
              <a:off x="5715000" y="12446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8122"/>
            <p:cNvSpPr/>
            <p:nvPr/>
          </p:nvSpPr>
          <p:spPr>
            <a:xfrm>
              <a:off x="5562600" y="13970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8123"/>
            <p:cNvSpPr/>
            <p:nvPr/>
          </p:nvSpPr>
          <p:spPr>
            <a:xfrm>
              <a:off x="5334000" y="15494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8124"/>
            <p:cNvSpPr/>
            <p:nvPr/>
          </p:nvSpPr>
          <p:spPr>
            <a:xfrm>
              <a:off x="5105400" y="17018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8125"/>
            <p:cNvSpPr/>
            <p:nvPr/>
          </p:nvSpPr>
          <p:spPr>
            <a:xfrm>
              <a:off x="5715000" y="2540000"/>
              <a:ext cx="685800" cy="685800"/>
            </a:xfrm>
            <a:custGeom>
              <a:avLst/>
              <a:gdLst/>
              <a:ahLst/>
              <a:cxnLst/>
              <a:rect l="0" t="0" r="0" b="0"/>
              <a:pathLst>
                <a:path w="685800" h="685800">
                  <a:moveTo>
                    <a:pt x="0" y="0"/>
                  </a:moveTo>
                  <a:lnTo>
                    <a:pt x="685800" y="0"/>
                  </a:lnTo>
                  <a:lnTo>
                    <a:pt x="6858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8126"/>
            <p:cNvSpPr/>
            <p:nvPr/>
          </p:nvSpPr>
          <p:spPr>
            <a:xfrm>
              <a:off x="2895600" y="1092200"/>
              <a:ext cx="1600200" cy="2438400"/>
            </a:xfrm>
            <a:custGeom>
              <a:avLst/>
              <a:gdLst/>
              <a:ahLst/>
              <a:cxnLst/>
              <a:rect l="0" t="0" r="0" b="0"/>
              <a:pathLst>
                <a:path w="1600200" h="2438400">
                  <a:moveTo>
                    <a:pt x="0" y="0"/>
                  </a:moveTo>
                  <a:lnTo>
                    <a:pt x="1600200" y="0"/>
                  </a:lnTo>
                  <a:lnTo>
                    <a:pt x="1600200" y="2438400"/>
                  </a:lnTo>
                  <a:lnTo>
                    <a:pt x="0" y="2438400"/>
                  </a:lnTo>
                  <a:lnTo>
                    <a:pt x="0" y="0"/>
                  </a:lnTo>
                  <a:close/>
                </a:path>
              </a:pathLst>
            </a:custGeom>
            <a:solidFill>
              <a:srgbClr val="FF99CC">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8127"/>
            <p:cNvSpPr/>
            <p:nvPr/>
          </p:nvSpPr>
          <p:spPr>
            <a:xfrm>
              <a:off x="3048000" y="2692400"/>
              <a:ext cx="609600" cy="685800"/>
            </a:xfrm>
            <a:custGeom>
              <a:avLst/>
              <a:gdLst/>
              <a:ahLst/>
              <a:cxnLst/>
              <a:rect l="0" t="0" r="0" b="0"/>
              <a:pathLst>
                <a:path w="609600" h="685800">
                  <a:moveTo>
                    <a:pt x="0" y="0"/>
                  </a:moveTo>
                  <a:lnTo>
                    <a:pt x="609600" y="0"/>
                  </a:lnTo>
                  <a:lnTo>
                    <a:pt x="6096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8128"/>
            <p:cNvSpPr/>
            <p:nvPr/>
          </p:nvSpPr>
          <p:spPr>
            <a:xfrm>
              <a:off x="3048000" y="1854200"/>
              <a:ext cx="1295400" cy="457200"/>
            </a:xfrm>
            <a:custGeom>
              <a:avLst/>
              <a:gdLst/>
              <a:ahLst/>
              <a:cxnLst/>
              <a:rect l="0" t="0" r="0" b="0"/>
              <a:pathLst>
                <a:path w="1295400" h="457200">
                  <a:moveTo>
                    <a:pt x="0" y="0"/>
                  </a:moveTo>
                  <a:lnTo>
                    <a:pt x="1295400" y="0"/>
                  </a:lnTo>
                  <a:lnTo>
                    <a:pt x="1295400" y="457200"/>
                  </a:lnTo>
                  <a:lnTo>
                    <a:pt x="0" y="4572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8129"/>
            <p:cNvSpPr/>
            <p:nvPr/>
          </p:nvSpPr>
          <p:spPr>
            <a:xfrm>
              <a:off x="3657600" y="2692400"/>
              <a:ext cx="685800" cy="685800"/>
            </a:xfrm>
            <a:custGeom>
              <a:avLst/>
              <a:gdLst/>
              <a:ahLst/>
              <a:cxnLst/>
              <a:rect l="0" t="0" r="0" b="0"/>
              <a:pathLst>
                <a:path w="685800" h="685800">
                  <a:moveTo>
                    <a:pt x="0" y="0"/>
                  </a:moveTo>
                  <a:lnTo>
                    <a:pt x="685800" y="0"/>
                  </a:lnTo>
                  <a:lnTo>
                    <a:pt x="6858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8130"/>
            <p:cNvSpPr/>
            <p:nvPr/>
          </p:nvSpPr>
          <p:spPr>
            <a:xfrm>
              <a:off x="3048000" y="1168400"/>
              <a:ext cx="1295400" cy="609600"/>
            </a:xfrm>
            <a:custGeom>
              <a:avLst/>
              <a:gdLst/>
              <a:ahLst/>
              <a:cxnLst/>
              <a:rect l="0" t="0" r="0" b="0"/>
              <a:pathLst>
                <a:path w="1295400" h="609600">
                  <a:moveTo>
                    <a:pt x="0" y="0"/>
                  </a:moveTo>
                  <a:lnTo>
                    <a:pt x="1295400" y="0"/>
                  </a:lnTo>
                  <a:lnTo>
                    <a:pt x="1295400" y="609600"/>
                  </a:lnTo>
                  <a:lnTo>
                    <a:pt x="0" y="609600"/>
                  </a:lnTo>
                  <a:lnTo>
                    <a:pt x="0" y="0"/>
                  </a:lnTo>
                  <a:close/>
                </a:path>
              </a:pathLst>
            </a:custGeom>
            <a:solidFill>
              <a:srgbClr val="FF99CC">
                <a:alpha val="100000"/>
              </a:srgbClr>
            </a:solidFill>
            <a:ln w="9525" cap="flat" cmpd="sng">
              <a:solidFill>
                <a:srgbClr val="FF99CC">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8131"/>
            <p:cNvSpPr/>
            <p:nvPr/>
          </p:nvSpPr>
          <p:spPr>
            <a:xfrm>
              <a:off x="4502315" y="2611489"/>
              <a:ext cx="222084" cy="1757311"/>
            </a:xfrm>
            <a:custGeom>
              <a:avLst/>
              <a:gdLst/>
              <a:ahLst/>
              <a:cxnLst/>
              <a:rect l="0" t="0" r="0" b="0"/>
              <a:pathLst>
                <a:path w="222084" h="1757311">
                  <a:moveTo>
                    <a:pt x="222084" y="1757311"/>
                  </a:moveTo>
                  <a:cubicBezTo>
                    <a:pt x="222084" y="878649"/>
                    <a:pt x="126834" y="0"/>
                    <a:pt x="31584" y="0"/>
                  </a:cubicBezTo>
                  <a:cubicBezTo>
                    <a:pt x="21005" y="0"/>
                    <a:pt x="10439" y="25"/>
                    <a:pt x="0" y="76"/>
                  </a:cubicBez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7" name="Freeform 18132"/>
            <p:cNvSpPr/>
            <p:nvPr/>
          </p:nvSpPr>
          <p:spPr>
            <a:xfrm>
              <a:off x="4343405" y="2515430"/>
              <a:ext cx="193192" cy="190423"/>
            </a:xfrm>
            <a:custGeom>
              <a:avLst/>
              <a:gdLst/>
              <a:ahLst/>
              <a:cxnLst/>
              <a:rect l="0" t="0" r="0" b="0"/>
              <a:pathLst>
                <a:path w="193192" h="190423">
                  <a:moveTo>
                    <a:pt x="193192" y="190423"/>
                  </a:moveTo>
                  <a:lnTo>
                    <a:pt x="0" y="100774"/>
                  </a:lnTo>
                  <a:lnTo>
                    <a:pt x="187630" y="0"/>
                  </a:lnTo>
                  <a:close/>
                </a:path>
              </a:pathLst>
            </a:custGeom>
            <a:solidFill>
              <a:srgbClr val="FF0000">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38" name="Freeform 18133"/>
            <p:cNvSpPr/>
            <p:nvPr/>
          </p:nvSpPr>
          <p:spPr>
            <a:xfrm>
              <a:off x="3962400" y="3302000"/>
              <a:ext cx="1498" cy="2736850"/>
            </a:xfrm>
            <a:custGeom>
              <a:avLst/>
              <a:gdLst/>
              <a:ahLst/>
              <a:cxnLst/>
              <a:rect l="0" t="0" r="0" b="0"/>
              <a:pathLst>
                <a:path w="1498" h="2736850">
                  <a:moveTo>
                    <a:pt x="0" y="0"/>
                  </a:moveTo>
                  <a:lnTo>
                    <a:pt x="1498" y="2736850"/>
                  </a:ln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9" name="Freeform 18134"/>
            <p:cNvSpPr/>
            <p:nvPr/>
          </p:nvSpPr>
          <p:spPr>
            <a:xfrm>
              <a:off x="3868642" y="6007052"/>
              <a:ext cx="190500" cy="190550"/>
            </a:xfrm>
            <a:custGeom>
              <a:avLst/>
              <a:gdLst/>
              <a:ahLst/>
              <a:cxnLst/>
              <a:rect l="0" t="0" r="0" b="0"/>
              <a:pathLst>
                <a:path w="190500" h="190550">
                  <a:moveTo>
                    <a:pt x="190500" y="0"/>
                  </a:moveTo>
                  <a:lnTo>
                    <a:pt x="95352" y="190550"/>
                  </a:lnTo>
                  <a:lnTo>
                    <a:pt x="0" y="101"/>
                  </a:lnTo>
                  <a:close/>
                </a:path>
              </a:pathLst>
            </a:custGeom>
            <a:solidFill>
              <a:srgbClr val="FF0000">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40" name="Freeform 18135"/>
            <p:cNvSpPr/>
            <p:nvPr/>
          </p:nvSpPr>
          <p:spPr>
            <a:xfrm>
              <a:off x="6019800" y="3073400"/>
              <a:ext cx="228600" cy="1524000"/>
            </a:xfrm>
            <a:custGeom>
              <a:avLst/>
              <a:gdLst/>
              <a:ahLst/>
              <a:cxnLst/>
              <a:rect l="0" t="0" r="0" b="0"/>
              <a:pathLst>
                <a:path w="228600" h="1524000">
                  <a:moveTo>
                    <a:pt x="228600" y="0"/>
                  </a:moveTo>
                  <a:cubicBezTo>
                    <a:pt x="228600" y="381000"/>
                    <a:pt x="171450" y="762000"/>
                    <a:pt x="114300" y="762000"/>
                  </a:cubicBezTo>
                  <a:cubicBezTo>
                    <a:pt x="57150" y="762000"/>
                    <a:pt x="0" y="1143000"/>
                    <a:pt x="0" y="1524000"/>
                  </a:cubicBez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1" name="Freeform 18136"/>
            <p:cNvSpPr/>
            <p:nvPr/>
          </p:nvSpPr>
          <p:spPr>
            <a:xfrm>
              <a:off x="4953000" y="4597400"/>
              <a:ext cx="3124200" cy="0"/>
            </a:xfrm>
            <a:custGeom>
              <a:avLst/>
              <a:gdLst/>
              <a:ahLst/>
              <a:cxnLst/>
              <a:rect l="0" t="0" r="0" b="0"/>
              <a:pathLst>
                <a:path w="3124200">
                  <a:moveTo>
                    <a:pt x="0" y="0"/>
                  </a:moveTo>
                  <a:lnTo>
                    <a:pt x="3124200" y="0"/>
                  </a:ln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2" name="Freeform 18137"/>
            <p:cNvSpPr/>
            <p:nvPr/>
          </p:nvSpPr>
          <p:spPr>
            <a:xfrm>
              <a:off x="8077200" y="3073400"/>
              <a:ext cx="228600" cy="1524000"/>
            </a:xfrm>
            <a:custGeom>
              <a:avLst/>
              <a:gdLst/>
              <a:ahLst/>
              <a:cxnLst/>
              <a:rect l="0" t="0" r="0" b="0"/>
              <a:pathLst>
                <a:path w="228600" h="1524000">
                  <a:moveTo>
                    <a:pt x="228600" y="0"/>
                  </a:moveTo>
                  <a:cubicBezTo>
                    <a:pt x="228600" y="381000"/>
                    <a:pt x="171450" y="762000"/>
                    <a:pt x="114300" y="762000"/>
                  </a:cubicBezTo>
                  <a:cubicBezTo>
                    <a:pt x="57150" y="762000"/>
                    <a:pt x="0" y="1143000"/>
                    <a:pt x="0" y="1524000"/>
                  </a:cubicBez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3" name="Freeform 18138"/>
            <p:cNvSpPr/>
            <p:nvPr/>
          </p:nvSpPr>
          <p:spPr>
            <a:xfrm>
              <a:off x="3048000" y="2463800"/>
              <a:ext cx="1295400" cy="228600"/>
            </a:xfrm>
            <a:custGeom>
              <a:avLst/>
              <a:gdLst/>
              <a:ahLst/>
              <a:cxnLst/>
              <a:rect l="0" t="0" r="0" b="0"/>
              <a:pathLst>
                <a:path w="1295400" h="228600">
                  <a:moveTo>
                    <a:pt x="0" y="0"/>
                  </a:moveTo>
                  <a:lnTo>
                    <a:pt x="1295400" y="0"/>
                  </a:lnTo>
                  <a:lnTo>
                    <a:pt x="1295400" y="228600"/>
                  </a:lnTo>
                  <a:lnTo>
                    <a:pt x="0" y="228600"/>
                  </a:lnTo>
                  <a:lnTo>
                    <a:pt x="0" y="0"/>
                  </a:lnTo>
                  <a:close/>
                </a:path>
              </a:pathLst>
            </a:custGeom>
            <a:solidFill>
              <a:srgbClr val="CC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8139"/>
            <p:cNvSpPr/>
            <p:nvPr/>
          </p:nvSpPr>
          <p:spPr>
            <a:xfrm>
              <a:off x="4708525" y="4216400"/>
              <a:ext cx="438150" cy="381000"/>
            </a:xfrm>
            <a:custGeom>
              <a:avLst/>
              <a:gdLst/>
              <a:ahLst/>
              <a:cxnLst/>
              <a:rect l="0" t="0" r="0" b="0"/>
              <a:pathLst>
                <a:path w="438150" h="381000">
                  <a:moveTo>
                    <a:pt x="438150" y="381000"/>
                  </a:moveTo>
                  <a:cubicBezTo>
                    <a:pt x="219075" y="381000"/>
                    <a:pt x="0" y="285750"/>
                    <a:pt x="0" y="190500"/>
                  </a:cubicBezTo>
                  <a:cubicBezTo>
                    <a:pt x="0" y="95250"/>
                    <a:pt x="7938" y="0"/>
                    <a:pt x="15875" y="0"/>
                  </a:cubicBez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5" name="Freeform 18140"/>
            <p:cNvSpPr/>
            <p:nvPr/>
          </p:nvSpPr>
          <p:spPr>
            <a:xfrm>
              <a:off x="1828800" y="4521200"/>
              <a:ext cx="779741" cy="239534"/>
            </a:xfrm>
            <a:custGeom>
              <a:avLst/>
              <a:gdLst/>
              <a:ahLst/>
              <a:cxnLst/>
              <a:rect l="0" t="0" r="0" b="0"/>
              <a:pathLst>
                <a:path w="779741" h="239534">
                  <a:moveTo>
                    <a:pt x="0" y="0"/>
                  </a:moveTo>
                  <a:lnTo>
                    <a:pt x="779741" y="239534"/>
                  </a:lnTo>
                </a:path>
              </a:pathLst>
            </a:custGeom>
            <a:noFill/>
            <a:ln w="889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6" name="Freeform 18141"/>
            <p:cNvSpPr/>
            <p:nvPr/>
          </p:nvSpPr>
          <p:spPr>
            <a:xfrm>
              <a:off x="2526880" y="4620201"/>
              <a:ext cx="294105" cy="254939"/>
            </a:xfrm>
            <a:custGeom>
              <a:avLst/>
              <a:gdLst/>
              <a:ahLst/>
              <a:cxnLst/>
              <a:rect l="0" t="0" r="0" b="0"/>
              <a:pathLst>
                <a:path w="294105" h="254939">
                  <a:moveTo>
                    <a:pt x="78333" y="0"/>
                  </a:moveTo>
                  <a:lnTo>
                    <a:pt x="294105" y="205803"/>
                  </a:lnTo>
                  <a:lnTo>
                    <a:pt x="0" y="254939"/>
                  </a:lnTo>
                  <a:close/>
                </a:path>
              </a:pathLst>
            </a:custGeom>
            <a:solidFill>
              <a:srgbClr val="000000">
                <a:alpha val="100000"/>
              </a:srgbClr>
            </a:solidFill>
            <a:ln w="88900">
              <a:noFill/>
            </a:ln>
          </p:spPr>
          <p:style>
            <a:lnRef idx="2">
              <a:schemeClr val="accent1">
                <a:shade val="50000"/>
              </a:schemeClr>
            </a:lnRef>
            <a:fillRef idx="1">
              <a:schemeClr val="accent1"/>
            </a:fillRef>
            <a:effectRef idx="0">
              <a:schemeClr val="accent1"/>
            </a:effectRef>
            <a:fontRef idx="minor">
              <a:schemeClr val="lt1"/>
            </a:fontRef>
          </p:style>
        </p:sp>
        <p:sp>
          <p:nvSpPr>
            <p:cNvPr id="47" name="Freeform 18142"/>
            <p:cNvSpPr/>
            <p:nvPr/>
          </p:nvSpPr>
          <p:spPr>
            <a:xfrm>
              <a:off x="1981200" y="2501037"/>
              <a:ext cx="588454" cy="470763"/>
            </a:xfrm>
            <a:custGeom>
              <a:avLst/>
              <a:gdLst/>
              <a:ahLst/>
              <a:cxnLst/>
              <a:rect l="0" t="0" r="0" b="0"/>
              <a:pathLst>
                <a:path w="588454" h="470763">
                  <a:moveTo>
                    <a:pt x="0" y="470763"/>
                  </a:moveTo>
                  <a:lnTo>
                    <a:pt x="588454" y="0"/>
                  </a:lnTo>
                </a:path>
              </a:pathLst>
            </a:custGeom>
            <a:noFill/>
            <a:ln w="889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8" name="Freeform 18143"/>
            <p:cNvSpPr/>
            <p:nvPr/>
          </p:nvSpPr>
          <p:spPr>
            <a:xfrm>
              <a:off x="2451636" y="2362206"/>
              <a:ext cx="291566" cy="270725"/>
            </a:xfrm>
            <a:custGeom>
              <a:avLst/>
              <a:gdLst/>
              <a:ahLst/>
              <a:cxnLst/>
              <a:rect l="0" t="0" r="0" b="0"/>
              <a:pathLst>
                <a:path w="291566" h="270725">
                  <a:moveTo>
                    <a:pt x="0" y="62458"/>
                  </a:moveTo>
                  <a:lnTo>
                    <a:pt x="291566" y="0"/>
                  </a:lnTo>
                  <a:lnTo>
                    <a:pt x="166598" y="270725"/>
                  </a:lnTo>
                  <a:close/>
                </a:path>
              </a:pathLst>
            </a:custGeom>
            <a:solidFill>
              <a:srgbClr val="000000">
                <a:alpha val="100000"/>
              </a:srgbClr>
            </a:solidFill>
            <a:ln w="88900">
              <a:noFill/>
            </a:ln>
          </p:spPr>
          <p:style>
            <a:lnRef idx="2">
              <a:schemeClr val="accent1">
                <a:shade val="50000"/>
              </a:schemeClr>
            </a:lnRef>
            <a:fillRef idx="1">
              <a:schemeClr val="accent1"/>
            </a:fillRef>
            <a:effectRef idx="0">
              <a:schemeClr val="accent1"/>
            </a:effectRef>
            <a:fontRef idx="minor">
              <a:schemeClr val="lt1"/>
            </a:fontRef>
          </p:style>
        </p:sp>
        <p:sp>
          <p:nvSpPr>
            <p:cNvPr id="49" name="Freeform 18144"/>
            <p:cNvSpPr/>
            <p:nvPr/>
          </p:nvSpPr>
          <p:spPr>
            <a:xfrm>
              <a:off x="1909610" y="2586229"/>
              <a:ext cx="141732" cy="213360"/>
            </a:xfrm>
            <a:custGeom>
              <a:avLst/>
              <a:gdLst/>
              <a:ahLst/>
              <a:cxnLst/>
              <a:rect l="0" t="0" r="0" b="0"/>
              <a:pathLst>
                <a:path w="141732" h="213360">
                  <a:moveTo>
                    <a:pt x="141732" y="213360"/>
                  </a:moveTo>
                  <a:lnTo>
                    <a:pt x="0" y="213360"/>
                  </a:lnTo>
                  <a:lnTo>
                    <a:pt x="0" y="0"/>
                  </a:lnTo>
                  <a:lnTo>
                    <a:pt x="141732" y="0"/>
                  </a:lnTo>
                  <a:lnTo>
                    <a:pt x="141732" y="213360"/>
                  </a:lnTo>
                  <a:close/>
                </a:path>
              </a:pathLst>
            </a:custGeom>
            <a:solidFill>
              <a:srgbClr val="000000">
                <a:alpha val="0"/>
              </a:srgbClr>
            </a:solidFill>
            <a:ln w="88900">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18148"/>
            <p:cNvSpPr/>
            <p:nvPr/>
          </p:nvSpPr>
          <p:spPr>
            <a:xfrm>
              <a:off x="4778406" y="4623915"/>
              <a:ext cx="2123402" cy="308418"/>
            </a:xfrm>
            <a:prstGeom prst="rect">
              <a:avLst/>
            </a:prstGeom>
          </p:spPr>
          <p:txBody>
            <a:bodyPr wrap="none" lIns="0" tIns="0" rIns="0" bIns="0">
              <a:spAutoFit/>
            </a:bodyPr>
            <a:lstStyle/>
            <a:p>
              <a:pPr marL="0"/>
              <a:r>
                <a:rPr lang="en-US" sz="2004" b="0" i="0" spc="0" baseline="0" dirty="0"/>
                <a:t>(Thin)</a:t>
              </a:r>
              <a:r>
                <a:rPr lang="en-US" sz="2004" b="0" i="0" spc="-42" baseline="0" dirty="0"/>
                <a:t> </a:t>
              </a:r>
              <a:r>
                <a:rPr lang="en-US" sz="2004" b="0" i="0" spc="0" baseline="0" dirty="0"/>
                <a:t>Hypervisor</a:t>
              </a:r>
            </a:p>
          </p:txBody>
        </p:sp>
        <p:sp>
          <p:nvSpPr>
            <p:cNvPr id="51" name="Rectangle 18149"/>
            <p:cNvSpPr/>
            <p:nvPr/>
          </p:nvSpPr>
          <p:spPr>
            <a:xfrm>
              <a:off x="5067934" y="6147915"/>
              <a:ext cx="1477264" cy="308418"/>
            </a:xfrm>
            <a:prstGeom prst="rect">
              <a:avLst/>
            </a:prstGeom>
          </p:spPr>
          <p:txBody>
            <a:bodyPr wrap="none" lIns="0" tIns="0" rIns="0" bIns="0">
              <a:spAutoFit/>
            </a:bodyPr>
            <a:lstStyle/>
            <a:p>
              <a:pPr marL="0"/>
              <a:r>
                <a:rPr lang="en-US" sz="2004" b="0" i="0" spc="0" baseline="0" dirty="0"/>
                <a:t>PC</a:t>
              </a:r>
              <a:r>
                <a:rPr lang="en-US" sz="2004" b="0" i="0" spc="-18" baseline="0" dirty="0"/>
                <a:t> </a:t>
              </a:r>
              <a:r>
                <a:rPr lang="en-US" sz="2004" b="0" i="0" spc="0" baseline="0" dirty="0"/>
                <a:t>Platform</a:t>
              </a:r>
            </a:p>
          </p:txBody>
        </p:sp>
        <p:sp>
          <p:nvSpPr>
            <p:cNvPr id="52" name="Rectangle 18150"/>
            <p:cNvSpPr/>
            <p:nvPr/>
          </p:nvSpPr>
          <p:spPr>
            <a:xfrm>
              <a:off x="7338693" y="2721589"/>
              <a:ext cx="253274" cy="215893"/>
            </a:xfrm>
            <a:prstGeom prst="rect">
              <a:avLst/>
            </a:prstGeom>
          </p:spPr>
          <p:txBody>
            <a:bodyPr wrap="none" lIns="0" tIns="0" rIns="0" bIns="0">
              <a:spAutoFit/>
            </a:bodyPr>
            <a:lstStyle/>
            <a:p>
              <a:pPr marL="0"/>
              <a:r>
                <a:rPr lang="en-US" sz="1403" b="0" i="0" spc="0" baseline="0" dirty="0"/>
                <a:t>OS</a:t>
              </a:r>
            </a:p>
          </p:txBody>
        </p:sp>
        <p:sp>
          <p:nvSpPr>
            <p:cNvPr id="53" name="Rectangle 18151"/>
            <p:cNvSpPr/>
            <p:nvPr/>
          </p:nvSpPr>
          <p:spPr>
            <a:xfrm>
              <a:off x="7302150" y="1769089"/>
              <a:ext cx="418384" cy="215893"/>
            </a:xfrm>
            <a:prstGeom prst="rect">
              <a:avLst/>
            </a:prstGeom>
          </p:spPr>
          <p:txBody>
            <a:bodyPr wrap="none" lIns="0" tIns="0" rIns="0" bIns="0">
              <a:spAutoFit/>
            </a:bodyPr>
            <a:lstStyle/>
            <a:p>
              <a:pPr marL="0"/>
              <a:r>
                <a:rPr lang="en-US" sz="1403" b="0" i="0" spc="0" baseline="0" dirty="0"/>
                <a:t>Apps</a:t>
              </a:r>
            </a:p>
          </p:txBody>
        </p:sp>
        <p:sp>
          <p:nvSpPr>
            <p:cNvPr id="54" name="Rectangle 18152"/>
            <p:cNvSpPr/>
            <p:nvPr/>
          </p:nvSpPr>
          <p:spPr>
            <a:xfrm>
              <a:off x="5281293" y="2721589"/>
              <a:ext cx="3048912" cy="215893"/>
            </a:xfrm>
            <a:prstGeom prst="rect">
              <a:avLst/>
            </a:prstGeom>
          </p:spPr>
          <p:txBody>
            <a:bodyPr wrap="none" lIns="0" tIns="0" rIns="0" bIns="0">
              <a:spAutoFit/>
            </a:bodyPr>
            <a:lstStyle/>
            <a:p>
              <a:pPr marL="0">
                <a:tabLst>
                  <a:tab pos="2660903" algn="l"/>
                </a:tabLst>
              </a:pPr>
              <a:r>
                <a:rPr lang="en-US" sz="1403" b="0" i="0" spc="0" baseline="0" dirty="0"/>
                <a:t>OS	DDs</a:t>
              </a:r>
            </a:p>
          </p:txBody>
        </p:sp>
        <p:sp>
          <p:nvSpPr>
            <p:cNvPr id="55" name="Rectangle 18153"/>
            <p:cNvSpPr/>
            <p:nvPr/>
          </p:nvSpPr>
          <p:spPr>
            <a:xfrm>
              <a:off x="5244750" y="1769089"/>
              <a:ext cx="418384" cy="215893"/>
            </a:xfrm>
            <a:prstGeom prst="rect">
              <a:avLst/>
            </a:prstGeom>
          </p:spPr>
          <p:txBody>
            <a:bodyPr wrap="none" lIns="0" tIns="0" rIns="0" bIns="0">
              <a:spAutoFit/>
            </a:bodyPr>
            <a:lstStyle/>
            <a:p>
              <a:pPr marL="0"/>
              <a:r>
                <a:rPr lang="en-US" sz="1403" b="0" i="0" spc="0" baseline="0" dirty="0"/>
                <a:t>Apps</a:t>
              </a:r>
            </a:p>
          </p:txBody>
        </p:sp>
        <p:sp>
          <p:nvSpPr>
            <p:cNvPr id="56" name="Rectangle 18154"/>
            <p:cNvSpPr/>
            <p:nvPr/>
          </p:nvSpPr>
          <p:spPr>
            <a:xfrm>
              <a:off x="5884797" y="2721589"/>
              <a:ext cx="362279" cy="215893"/>
            </a:xfrm>
            <a:prstGeom prst="rect">
              <a:avLst/>
            </a:prstGeom>
          </p:spPr>
          <p:txBody>
            <a:bodyPr wrap="none" lIns="0" tIns="0" rIns="0" bIns="0">
              <a:spAutoFit/>
            </a:bodyPr>
            <a:lstStyle/>
            <a:p>
              <a:pPr marL="0"/>
              <a:r>
                <a:rPr lang="en-US" sz="1403" b="0" i="0" spc="0" baseline="0" dirty="0"/>
                <a:t>DDs</a:t>
              </a:r>
            </a:p>
          </p:txBody>
        </p:sp>
        <p:sp>
          <p:nvSpPr>
            <p:cNvPr id="57" name="Rectangle 18155"/>
            <p:cNvSpPr/>
            <p:nvPr/>
          </p:nvSpPr>
          <p:spPr>
            <a:xfrm>
              <a:off x="3223893" y="2873989"/>
              <a:ext cx="253274" cy="215893"/>
            </a:xfrm>
            <a:prstGeom prst="rect">
              <a:avLst/>
            </a:prstGeom>
          </p:spPr>
          <p:txBody>
            <a:bodyPr wrap="none" lIns="0" tIns="0" rIns="0" bIns="0">
              <a:spAutoFit/>
            </a:bodyPr>
            <a:lstStyle/>
            <a:p>
              <a:pPr marL="0"/>
              <a:r>
                <a:rPr lang="en-US" sz="1403" b="0" i="0" spc="0" baseline="0" dirty="0"/>
                <a:t>OS</a:t>
              </a:r>
            </a:p>
          </p:txBody>
        </p:sp>
        <p:sp>
          <p:nvSpPr>
            <p:cNvPr id="58" name="Rectangle 18156"/>
            <p:cNvSpPr/>
            <p:nvPr/>
          </p:nvSpPr>
          <p:spPr>
            <a:xfrm>
              <a:off x="3368673" y="1921489"/>
              <a:ext cx="649217" cy="215893"/>
            </a:xfrm>
            <a:prstGeom prst="rect">
              <a:avLst/>
            </a:prstGeom>
          </p:spPr>
          <p:txBody>
            <a:bodyPr wrap="none" lIns="0" tIns="0" rIns="0" bIns="0">
              <a:spAutoFit/>
            </a:bodyPr>
            <a:lstStyle/>
            <a:p>
              <a:pPr marL="0"/>
              <a:r>
                <a:rPr lang="en-US" sz="1403" b="0" i="0" spc="0" baseline="0" dirty="0"/>
                <a:t>Console</a:t>
              </a:r>
            </a:p>
          </p:txBody>
        </p:sp>
        <p:sp>
          <p:nvSpPr>
            <p:cNvPr id="59" name="Rectangle 18157"/>
            <p:cNvSpPr/>
            <p:nvPr/>
          </p:nvSpPr>
          <p:spPr>
            <a:xfrm>
              <a:off x="3827397" y="2873989"/>
              <a:ext cx="362279" cy="215893"/>
            </a:xfrm>
            <a:prstGeom prst="rect">
              <a:avLst/>
            </a:prstGeom>
          </p:spPr>
          <p:txBody>
            <a:bodyPr wrap="none" lIns="0" tIns="0" rIns="0" bIns="0">
              <a:spAutoFit/>
            </a:bodyPr>
            <a:lstStyle/>
            <a:p>
              <a:pPr marL="0"/>
              <a:r>
                <a:rPr lang="en-US" sz="1403" b="0" i="0" spc="0" baseline="0" dirty="0"/>
                <a:t>DDs</a:t>
              </a:r>
            </a:p>
          </p:txBody>
        </p:sp>
        <p:sp>
          <p:nvSpPr>
            <p:cNvPr id="60" name="Rectangle 18158"/>
            <p:cNvSpPr/>
            <p:nvPr/>
          </p:nvSpPr>
          <p:spPr>
            <a:xfrm>
              <a:off x="3304698" y="1183873"/>
              <a:ext cx="840871" cy="472373"/>
            </a:xfrm>
            <a:prstGeom prst="rect">
              <a:avLst/>
            </a:prstGeom>
          </p:spPr>
          <p:txBody>
            <a:bodyPr wrap="none" lIns="0" tIns="0" rIns="0" bIns="0">
              <a:spAutoFit/>
            </a:bodyPr>
            <a:lstStyle/>
            <a:p>
              <a:pPr marL="0"/>
              <a:r>
                <a:rPr lang="en-US" sz="1403" b="0" i="0" spc="0" baseline="0" dirty="0"/>
                <a:t>Pri</a:t>
              </a:r>
              <a:r>
                <a:rPr lang="en-US" sz="1403" b="0" i="0" spc="-18" baseline="0" dirty="0"/>
                <a:t>v</a:t>
              </a:r>
              <a:r>
                <a:rPr lang="en-US" sz="1403" b="0" i="0" spc="0" baseline="0" dirty="0"/>
                <a:t>ileged</a:t>
              </a:r>
            </a:p>
            <a:p>
              <a:pPr marL="172245">
                <a:lnSpc>
                  <a:spcPts val="2016"/>
                </a:lnSpc>
              </a:pPr>
              <a:r>
                <a:rPr lang="en-US" sz="1403" b="0" i="0" spc="0" baseline="0" dirty="0"/>
                <a:t>guest</a:t>
              </a:r>
            </a:p>
          </p:txBody>
        </p:sp>
        <p:sp>
          <p:nvSpPr>
            <p:cNvPr id="61" name="Rectangle 18159"/>
            <p:cNvSpPr/>
            <p:nvPr/>
          </p:nvSpPr>
          <p:spPr>
            <a:xfrm>
              <a:off x="1953196" y="1215113"/>
              <a:ext cx="843244" cy="688265"/>
            </a:xfrm>
            <a:prstGeom prst="rect">
              <a:avLst/>
            </a:prstGeom>
          </p:spPr>
          <p:txBody>
            <a:bodyPr wrap="none" lIns="0" tIns="0" rIns="0" bIns="0">
              <a:spAutoFit/>
            </a:bodyPr>
            <a:lstStyle/>
            <a:p>
              <a:pPr algn="ctr"/>
              <a:r>
                <a:rPr lang="en-US" sz="1403" dirty="0"/>
                <a:t>S</a:t>
              </a:r>
              <a:r>
                <a:rPr lang="en-US" sz="1403" b="0" i="0" spc="0" baseline="0" dirty="0"/>
                <a:t>er</a:t>
              </a:r>
              <a:r>
                <a:rPr lang="en-US" sz="1403" b="0" i="0" spc="-18" baseline="0" dirty="0"/>
                <a:t>v</a:t>
              </a:r>
              <a:r>
                <a:rPr lang="en-US" sz="1403" b="0" i="0" spc="0" baseline="0" dirty="0"/>
                <a:t>ice</a:t>
              </a:r>
            </a:p>
            <a:p>
              <a:pPr algn="ctr"/>
              <a:r>
                <a:rPr lang="en-US" sz="1403" b="0" i="0" spc="0" baseline="0" dirty="0"/>
                <a:t>Operatin</a:t>
              </a:r>
              <a:r>
                <a:rPr lang="en-US" sz="1403" b="0" i="0" spc="-12" baseline="0" dirty="0"/>
                <a:t>g</a:t>
              </a:r>
              <a:endParaRPr lang="en-US" sz="1403" spc="-42" dirty="0"/>
            </a:p>
            <a:p>
              <a:pPr algn="ctr">
                <a:lnSpc>
                  <a:spcPts val="2016"/>
                </a:lnSpc>
              </a:pPr>
              <a:r>
                <a:rPr lang="en-US" sz="1403" b="0" i="0" spc="0" baseline="0" dirty="0"/>
                <a:t>S</a:t>
              </a:r>
              <a:r>
                <a:rPr lang="en-US" sz="1403" b="0" i="0" spc="-18" baseline="0" dirty="0"/>
                <a:t>y</a:t>
              </a:r>
              <a:r>
                <a:rPr lang="en-US" sz="1403" b="0" i="0" spc="0" baseline="0" dirty="0"/>
                <a:t>stem</a:t>
              </a:r>
            </a:p>
          </p:txBody>
        </p:sp>
        <p:sp>
          <p:nvSpPr>
            <p:cNvPr id="62" name="Rectangle 18160"/>
            <p:cNvSpPr/>
            <p:nvPr/>
          </p:nvSpPr>
          <p:spPr>
            <a:xfrm>
              <a:off x="3051651" y="2440605"/>
              <a:ext cx="1427827" cy="184666"/>
            </a:xfrm>
            <a:prstGeom prst="rect">
              <a:avLst/>
            </a:prstGeom>
          </p:spPr>
          <p:txBody>
            <a:bodyPr wrap="none" lIns="0" tIns="0" rIns="0" bIns="0">
              <a:spAutoFit/>
            </a:bodyPr>
            <a:lstStyle/>
            <a:p>
              <a:pPr marL="0"/>
              <a:r>
                <a:rPr lang="en-US" sz="1200" b="0" i="0" spc="-20" baseline="0" dirty="0"/>
                <a:t>V</a:t>
              </a:r>
              <a:r>
                <a:rPr lang="en-US" sz="1200" b="0" i="0" spc="0" baseline="0" dirty="0"/>
                <a:t>irtuali</a:t>
              </a:r>
              <a:r>
                <a:rPr lang="en-US" sz="1200" b="0" i="0" spc="-11" baseline="0" dirty="0"/>
                <a:t>z</a:t>
              </a:r>
              <a:r>
                <a:rPr lang="en-US" sz="1200" b="0" i="0" spc="0" baseline="0" dirty="0"/>
                <a:t>ation</a:t>
              </a:r>
              <a:r>
                <a:rPr lang="en-US" sz="1200" b="0" i="0" spc="-45" baseline="0" dirty="0"/>
                <a:t> </a:t>
              </a:r>
              <a:r>
                <a:rPr lang="en-US" sz="1200" b="0" i="0" spc="0" baseline="0" dirty="0"/>
                <a:t>Stack</a:t>
              </a:r>
            </a:p>
          </p:txBody>
        </p:sp>
        <p:sp>
          <p:nvSpPr>
            <p:cNvPr id="63" name="Rectangle 18161"/>
            <p:cNvSpPr/>
            <p:nvPr/>
          </p:nvSpPr>
          <p:spPr>
            <a:xfrm>
              <a:off x="242252" y="2850734"/>
              <a:ext cx="1816203" cy="1477328"/>
            </a:xfrm>
            <a:prstGeom prst="rect">
              <a:avLst/>
            </a:prstGeom>
          </p:spPr>
          <p:txBody>
            <a:bodyPr wrap="none" lIns="0" tIns="0" rIns="0" bIns="0">
              <a:spAutoFit/>
            </a:bodyPr>
            <a:lstStyle/>
            <a:p>
              <a:pPr marL="0"/>
              <a:r>
                <a:rPr lang="en-US" sz="2400" b="0" i="0" spc="0" baseline="0" dirty="0"/>
                <a:t>Where does </a:t>
              </a:r>
            </a:p>
            <a:p>
              <a:pPr marL="0"/>
              <a:r>
                <a:rPr lang="en-US" sz="2400" b="0" i="0" spc="0" baseline="0" dirty="0"/>
                <a:t>the</a:t>
              </a:r>
              <a:r>
                <a:rPr lang="en-US" sz="2400" b="0" i="0" spc="-151" baseline="0" dirty="0"/>
                <a:t> </a:t>
              </a:r>
              <a:r>
                <a:rPr lang="en-US" sz="2400" b="0" i="0" spc="0" baseline="0" dirty="0"/>
                <a:t>APIC </a:t>
              </a:r>
            </a:p>
            <a:p>
              <a:pPr marL="0"/>
              <a:r>
                <a:rPr lang="en-US" sz="2400" b="0" i="0" spc="0" baseline="0" dirty="0"/>
                <a:t>device model</a:t>
              </a:r>
            </a:p>
            <a:p>
              <a:pPr marL="0"/>
              <a:r>
                <a:rPr lang="en-US" sz="2400" b="0" i="0" spc="0" baseline="0" dirty="0"/>
                <a:t>belong?</a:t>
              </a:r>
            </a:p>
          </p:txBody>
        </p:sp>
        <p:sp>
          <p:nvSpPr>
            <p:cNvPr id="64" name="Rectangle 18162"/>
            <p:cNvSpPr/>
            <p:nvPr/>
          </p:nvSpPr>
          <p:spPr>
            <a:xfrm>
              <a:off x="205929" y="4670425"/>
              <a:ext cx="2105320" cy="1457707"/>
            </a:xfrm>
            <a:prstGeom prst="rect">
              <a:avLst/>
            </a:prstGeom>
          </p:spPr>
          <p:txBody>
            <a:bodyPr wrap="none" lIns="0" tIns="0" rIns="0" bIns="0">
              <a:spAutoFit/>
            </a:bodyPr>
            <a:lstStyle/>
            <a:p>
              <a:pPr marL="0"/>
              <a:r>
                <a:rPr lang="en-US" sz="1403" b="0" i="0" spc="0" baseline="0" dirty="0"/>
                <a:t>The</a:t>
              </a:r>
              <a:r>
                <a:rPr lang="en-US" sz="1403" b="0" i="0" spc="-30" baseline="0" dirty="0"/>
                <a:t> </a:t>
              </a:r>
              <a:r>
                <a:rPr lang="en-US" sz="1403" b="0" i="0" spc="0" baseline="0" dirty="0"/>
                <a:t>ser</a:t>
              </a:r>
              <a:r>
                <a:rPr lang="en-US" sz="1403" b="0" i="0" spc="-18" baseline="0" dirty="0"/>
                <a:t>v</a:t>
              </a:r>
              <a:r>
                <a:rPr lang="en-US" sz="1403" b="0" i="0" spc="0" baseline="0" dirty="0"/>
                <a:t>ice</a:t>
              </a:r>
              <a:r>
                <a:rPr lang="en-US" sz="1403" b="0" i="0" spc="-18" baseline="0" dirty="0"/>
                <a:t> </a:t>
              </a:r>
              <a:r>
                <a:rPr lang="en-US" sz="1403" b="0" i="0" spc="0" baseline="0" dirty="0"/>
                <a:t>operating</a:t>
              </a:r>
              <a:r>
                <a:rPr lang="en-US" sz="1403" b="0" i="0" spc="-42" baseline="0" dirty="0"/>
                <a:t> </a:t>
              </a:r>
              <a:r>
                <a:rPr lang="en-US" sz="1403" b="0" i="0" spc="0" baseline="0" dirty="0"/>
                <a:t>is</a:t>
              </a:r>
            </a:p>
            <a:p>
              <a:pPr marL="0">
                <a:lnSpc>
                  <a:spcPts val="2016"/>
                </a:lnSpc>
              </a:pPr>
              <a:r>
                <a:rPr lang="en-US" sz="1403" b="0" i="0" spc="0" baseline="0" dirty="0"/>
                <a:t>good</a:t>
              </a:r>
              <a:r>
                <a:rPr lang="en-US" sz="1403" b="0" i="0" spc="-30" baseline="0" dirty="0"/>
                <a:t> </a:t>
              </a:r>
              <a:r>
                <a:rPr lang="en-US" sz="1403" b="0" i="0" spc="0" baseline="0" dirty="0"/>
                <a:t>for</a:t>
              </a:r>
              <a:r>
                <a:rPr lang="en-US" sz="1403" b="0" i="0" spc="-30" baseline="0" dirty="0"/>
                <a:t> </a:t>
              </a:r>
              <a:r>
                <a:rPr lang="en-US" sz="1403" b="0" i="0" spc="0" baseline="0" dirty="0"/>
                <a:t>breaking</a:t>
              </a:r>
              <a:r>
                <a:rPr lang="en-US" sz="1403" b="0" i="0" spc="-42" baseline="0" dirty="0"/>
                <a:t> </a:t>
              </a:r>
              <a:r>
                <a:rPr lang="en-US" sz="1403" b="0" i="0" spc="0" baseline="0" dirty="0"/>
                <a:t>up the</a:t>
              </a:r>
            </a:p>
            <a:p>
              <a:pPr marL="0">
                <a:lnSpc>
                  <a:spcPts val="2016"/>
                </a:lnSpc>
              </a:pPr>
              <a:r>
                <a:rPr lang="en-US" sz="1403" b="0" i="0" spc="0" baseline="0" dirty="0"/>
                <a:t>logic,</a:t>
              </a:r>
              <a:r>
                <a:rPr lang="en-US" sz="1403" b="0" i="0" spc="-42" baseline="0" dirty="0"/>
                <a:t> </a:t>
              </a:r>
              <a:r>
                <a:rPr lang="en-US" sz="1403" b="0" i="0" spc="0" baseline="0" dirty="0"/>
                <a:t>ho</a:t>
              </a:r>
              <a:r>
                <a:rPr lang="en-US" sz="1403" b="0" i="0" spc="-18" baseline="0" dirty="0"/>
                <a:t>w</a:t>
              </a:r>
              <a:r>
                <a:rPr lang="en-US" sz="1403" b="0" i="0" spc="0" baseline="0" dirty="0"/>
                <a:t>e</a:t>
              </a:r>
              <a:r>
                <a:rPr lang="en-US" sz="1403" b="0" i="0" spc="-18" baseline="0" dirty="0"/>
                <a:t>v</a:t>
              </a:r>
              <a:r>
                <a:rPr lang="en-US" sz="1403" b="0" i="0" spc="0" baseline="0" dirty="0"/>
                <a:t>er it does</a:t>
              </a:r>
              <a:r>
                <a:rPr lang="en-US" sz="1403" b="0" i="0" spc="-30" baseline="0" dirty="0"/>
                <a:t> </a:t>
              </a:r>
              <a:r>
                <a:rPr lang="en-US" sz="1403" b="0" i="0" spc="0" baseline="0" dirty="0"/>
                <a:t>add</a:t>
              </a:r>
            </a:p>
            <a:p>
              <a:r>
                <a:rPr lang="en-US" sz="1403" dirty="0"/>
                <a:t>o</a:t>
              </a:r>
              <a:r>
                <a:rPr lang="en-US" sz="1403" spc="-18" dirty="0"/>
                <a:t>v</a:t>
              </a:r>
              <a:r>
                <a:rPr lang="en-US" sz="1403" dirty="0"/>
                <a:t>erhead</a:t>
              </a:r>
              <a:r>
                <a:rPr lang="en-US" sz="1403" spc="-30" dirty="0"/>
                <a:t> </a:t>
              </a:r>
              <a:r>
                <a:rPr lang="en-US" sz="1403" dirty="0"/>
                <a:t>(latenc</a:t>
              </a:r>
              <a:r>
                <a:rPr lang="en-US" sz="1403" spc="-18" dirty="0"/>
                <a:t>y</a:t>
              </a:r>
              <a:r>
                <a:rPr lang="en-US" sz="1403" dirty="0"/>
                <a:t>)</a:t>
              </a:r>
              <a:r>
                <a:rPr lang="en-US" sz="1403" spc="-30" dirty="0"/>
                <a:t> </a:t>
              </a:r>
              <a:r>
                <a:rPr lang="en-US" sz="1403" dirty="0"/>
                <a:t>for </a:t>
              </a:r>
            </a:p>
            <a:p>
              <a:pPr>
                <a:lnSpc>
                  <a:spcPts val="2016"/>
                </a:lnSpc>
              </a:pPr>
              <a:r>
                <a:rPr lang="en-US" sz="1403" spc="-18" dirty="0"/>
                <a:t>v</a:t>
              </a:r>
              <a:r>
                <a:rPr lang="en-US" sz="1403" dirty="0"/>
                <a:t>er</a:t>
              </a:r>
              <a:r>
                <a:rPr lang="en-US" sz="1403" spc="-18" dirty="0"/>
                <a:t>y</a:t>
              </a:r>
              <a:r>
                <a:rPr lang="en-US" sz="1403" dirty="0"/>
                <a:t> high</a:t>
              </a:r>
              <a:r>
                <a:rPr lang="en-US" sz="1403" spc="-18" dirty="0"/>
                <a:t> </a:t>
              </a:r>
              <a:r>
                <a:rPr lang="en-US" sz="1403" dirty="0"/>
                <a:t>frequency</a:t>
              </a:r>
            </a:p>
            <a:p>
              <a:pPr>
                <a:lnSpc>
                  <a:spcPts val="2016"/>
                </a:lnSpc>
              </a:pPr>
              <a:r>
                <a:rPr lang="en-US" sz="1403" dirty="0"/>
                <a:t>operatio</a:t>
              </a:r>
              <a:r>
                <a:rPr lang="en-US" sz="1403" spc="-12" dirty="0"/>
                <a:t>n</a:t>
              </a:r>
              <a:r>
                <a:rPr lang="en-US" sz="1403" dirty="0"/>
                <a:t>s.</a:t>
              </a:r>
            </a:p>
          </p:txBody>
        </p:sp>
      </p:grpSp>
    </p:spTree>
    <p:extLst>
      <p:ext uri="{BB962C8B-B14F-4D97-AF65-F5344CB8AC3E}">
        <p14:creationId xmlns:p14="http://schemas.microsoft.com/office/powerpoint/2010/main" val="3811370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Intel External Interrupts</a:t>
            </a:r>
            <a:endParaRPr lang="ko-KR" altLang="en-US" dirty="0"/>
          </a:p>
        </p:txBody>
      </p:sp>
      <p:sp>
        <p:nvSpPr>
          <p:cNvPr id="3" name="내용 개체 틀 2"/>
          <p:cNvSpPr>
            <a:spLocks noGrp="1"/>
          </p:cNvSpPr>
          <p:nvPr>
            <p:ph idx="1"/>
          </p:nvPr>
        </p:nvSpPr>
        <p:spPr/>
        <p:txBody>
          <a:bodyPr/>
          <a:lstStyle/>
          <a:p>
            <a:r>
              <a:rPr lang="en-US" altLang="ko-KR" dirty="0"/>
              <a:t>VM-execution control offers a setting for interrupt behavior</a:t>
            </a:r>
          </a:p>
          <a:p>
            <a:pPr lvl="1"/>
            <a:r>
              <a:rPr lang="en-US" altLang="ko-KR" dirty="0"/>
              <a:t>Either deliver the interrupt through the guest IDT, or</a:t>
            </a:r>
          </a:p>
          <a:p>
            <a:pPr lvl="1"/>
            <a:r>
              <a:rPr lang="en-US" altLang="ko-KR" dirty="0"/>
              <a:t>Cause a VM-exit</a:t>
            </a:r>
          </a:p>
          <a:p>
            <a:r>
              <a:rPr lang="en-US" altLang="ko-KR" dirty="0"/>
              <a:t>Delivery of physical interrupts to the guest is controlled by RFLAGS.IF and the TPR</a:t>
            </a:r>
          </a:p>
          <a:p>
            <a:r>
              <a:rPr lang="en-US" altLang="ko-KR" dirty="0"/>
              <a:t>Guest execution must not interfere with VMM operation</a:t>
            </a:r>
          </a:p>
          <a:p>
            <a:pPr lvl="1"/>
            <a:r>
              <a:rPr lang="en-US" altLang="ko-KR" dirty="0"/>
              <a:t>If interrupts are intercepted, the VM-exit occurs, ignoring guest RFLAGS.IF and ignoring guest TPR</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117</a:t>
            </a:fld>
            <a:endParaRPr lang="en-US" dirty="0"/>
          </a:p>
        </p:txBody>
      </p:sp>
    </p:spTree>
    <p:extLst>
      <p:ext uri="{BB962C8B-B14F-4D97-AF65-F5344CB8AC3E}">
        <p14:creationId xmlns:p14="http://schemas.microsoft.com/office/powerpoint/2010/main" val="12996334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Intel APIC Virtualization</a:t>
            </a:r>
            <a:endParaRPr lang="ko-KR" altLang="en-US" dirty="0"/>
          </a:p>
        </p:txBody>
      </p:sp>
      <p:sp>
        <p:nvSpPr>
          <p:cNvPr id="3" name="내용 개체 틀 2"/>
          <p:cNvSpPr>
            <a:spLocks noGrp="1"/>
          </p:cNvSpPr>
          <p:nvPr>
            <p:ph idx="1"/>
          </p:nvPr>
        </p:nvSpPr>
        <p:spPr/>
        <p:txBody>
          <a:bodyPr/>
          <a:lstStyle/>
          <a:p>
            <a:pPr marL="457200" indent="-457200">
              <a:buFont typeface="+mj-lt"/>
              <a:buAutoNum type="arabicPeriod"/>
            </a:pPr>
            <a:r>
              <a:rPr lang="en-US" altLang="ko-KR" dirty="0"/>
              <a:t>Virtual APIC page address. 4 Kbyte page for a virtual APIC</a:t>
            </a:r>
          </a:p>
          <a:p>
            <a:pPr lvl="1"/>
            <a:r>
              <a:rPr lang="en-US" altLang="ko-KR" dirty="0"/>
              <a:t>Contains the TPR shadow that is read / written by </a:t>
            </a:r>
            <a:r>
              <a:rPr lang="en-US" altLang="ko-KR" dirty="0" err="1"/>
              <a:t>mov</a:t>
            </a:r>
            <a:r>
              <a:rPr lang="en-US" altLang="ko-KR" dirty="0"/>
              <a:t> CR8</a:t>
            </a:r>
          </a:p>
          <a:p>
            <a:pPr marL="457200" indent="-457200">
              <a:buFont typeface="+mj-lt"/>
              <a:buAutoNum type="arabicPeriod"/>
            </a:pPr>
            <a:r>
              <a:rPr lang="en-US" altLang="ko-KR" dirty="0"/>
              <a:t>TPR threshold</a:t>
            </a:r>
          </a:p>
          <a:p>
            <a:pPr lvl="1"/>
            <a:r>
              <a:rPr lang="en-US" altLang="ko-KR" dirty="0"/>
              <a:t>If the TPR shadow falls below this value, VM exit</a:t>
            </a:r>
          </a:p>
          <a:p>
            <a:r>
              <a:rPr lang="en-US" altLang="ko-KR" dirty="0"/>
              <a:t>Typical guest activity is to write the TPR with an unchanged value. An exit is not required in this case</a:t>
            </a:r>
          </a:p>
          <a:p>
            <a:endParaRPr lang="en-US" altLang="ko-KR"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118</a:t>
            </a:fld>
            <a:endParaRPr lang="en-US" dirty="0"/>
          </a:p>
        </p:txBody>
      </p:sp>
    </p:spTree>
    <p:extLst>
      <p:ext uri="{BB962C8B-B14F-4D97-AF65-F5344CB8AC3E}">
        <p14:creationId xmlns:p14="http://schemas.microsoft.com/office/powerpoint/2010/main" val="28975128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Intel Event Injection	</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119</a:t>
            </a:fld>
            <a:endParaRPr lang="en-US" dirty="0"/>
          </a:p>
        </p:txBody>
      </p:sp>
      <p:sp>
        <p:nvSpPr>
          <p:cNvPr id="6" name="Rectangle 18212"/>
          <p:cNvSpPr/>
          <p:nvPr/>
        </p:nvSpPr>
        <p:spPr>
          <a:xfrm>
            <a:off x="2633472" y="1483299"/>
            <a:ext cx="4560416" cy="308418"/>
          </a:xfrm>
          <a:prstGeom prst="rect">
            <a:avLst/>
          </a:prstGeom>
        </p:spPr>
        <p:txBody>
          <a:bodyPr wrap="none" lIns="0" tIns="0" rIns="0" bIns="0">
            <a:spAutoFit/>
          </a:bodyPr>
          <a:lstStyle/>
          <a:p>
            <a:pPr marL="0"/>
            <a:r>
              <a:rPr lang="en-US" sz="2004" b="0" i="0" spc="0" baseline="0" dirty="0"/>
              <a:t>VM-Entry</a:t>
            </a:r>
            <a:r>
              <a:rPr lang="en-US" sz="2004" b="0" i="0" spc="-30" baseline="0" dirty="0"/>
              <a:t> </a:t>
            </a:r>
            <a:r>
              <a:rPr lang="en-US" sz="2004" b="0" i="0" spc="0" baseline="0" dirty="0"/>
              <a:t>Interrupt</a:t>
            </a:r>
            <a:r>
              <a:rPr lang="en-US" sz="2004" b="0" i="0" spc="-54" baseline="0" dirty="0"/>
              <a:t> </a:t>
            </a:r>
            <a:r>
              <a:rPr lang="en-US" sz="2004" b="0" i="0" spc="0" baseline="0" dirty="0"/>
              <a:t>Information</a:t>
            </a:r>
            <a:r>
              <a:rPr lang="en-US" sz="2004" b="0" i="0" spc="-42" baseline="0" dirty="0"/>
              <a:t> </a:t>
            </a:r>
            <a:r>
              <a:rPr lang="en-US" sz="2004" b="0" i="0" spc="0" baseline="0" dirty="0"/>
              <a:t>Field</a:t>
            </a:r>
          </a:p>
        </p:txBody>
      </p:sp>
      <p:sp>
        <p:nvSpPr>
          <p:cNvPr id="7" name="Rectangle 18213"/>
          <p:cNvSpPr/>
          <p:nvPr/>
        </p:nvSpPr>
        <p:spPr>
          <a:xfrm>
            <a:off x="1082039" y="3170755"/>
            <a:ext cx="4638257" cy="2210220"/>
          </a:xfrm>
          <a:prstGeom prst="rect">
            <a:avLst/>
          </a:prstGeom>
        </p:spPr>
        <p:txBody>
          <a:bodyPr wrap="none" lIns="0" tIns="0" rIns="0" bIns="0">
            <a:spAutoFit/>
          </a:bodyPr>
          <a:lstStyle/>
          <a:p>
            <a:pPr marL="0">
              <a:tabLst>
                <a:tab pos="457273" algn="l"/>
              </a:tabLst>
            </a:pPr>
            <a:r>
              <a:rPr lang="en-US" sz="1596" b="0" i="0" baseline="0" dirty="0"/>
              <a:t>V:	  (valid) inject the event if the valid bit is set</a:t>
            </a:r>
          </a:p>
          <a:p>
            <a:pPr>
              <a:tabLst>
                <a:tab pos="457273" algn="l"/>
              </a:tabLst>
            </a:pPr>
            <a:r>
              <a:rPr lang="en-US" sz="1596" dirty="0"/>
              <a:t>E:       deliver error code if the bit is set</a:t>
            </a:r>
          </a:p>
          <a:p>
            <a:pPr>
              <a:tabLst>
                <a:tab pos="457273" algn="l"/>
              </a:tabLst>
            </a:pPr>
            <a:r>
              <a:rPr lang="en-US" sz="1596" dirty="0"/>
              <a:t>Type:</a:t>
            </a:r>
          </a:p>
          <a:p>
            <a:r>
              <a:rPr lang="en-US" sz="1596" dirty="0"/>
              <a:t>	0 = external interrupt</a:t>
            </a:r>
          </a:p>
          <a:p>
            <a:r>
              <a:rPr lang="en-US" sz="1596" dirty="0"/>
              <a:t>	2 = NMI</a:t>
            </a:r>
          </a:p>
          <a:p>
            <a:r>
              <a:rPr lang="en-US" sz="1596" dirty="0"/>
              <a:t>	3 = hardware exception</a:t>
            </a:r>
          </a:p>
          <a:p>
            <a:r>
              <a:rPr lang="en-US" sz="1596" dirty="0"/>
              <a:t>	4 = software interrupt</a:t>
            </a:r>
          </a:p>
          <a:p>
            <a:r>
              <a:rPr lang="en-US" sz="1596" dirty="0"/>
              <a:t>	5 = privileged software exception</a:t>
            </a:r>
          </a:p>
          <a:p>
            <a:r>
              <a:rPr lang="en-US" sz="1596" dirty="0"/>
              <a:t>	6 = software exception</a:t>
            </a:r>
            <a:endParaRPr lang="en-US" sz="1596" b="0" i="0" baseline="0" dirty="0"/>
          </a:p>
        </p:txBody>
      </p:sp>
      <p:grpSp>
        <p:nvGrpSpPr>
          <p:cNvPr id="8" name="Group 7"/>
          <p:cNvGrpSpPr/>
          <p:nvPr/>
        </p:nvGrpSpPr>
        <p:grpSpPr>
          <a:xfrm>
            <a:off x="957263" y="1971340"/>
            <a:ext cx="7368323" cy="762335"/>
            <a:chOff x="957263" y="1971340"/>
            <a:chExt cx="7368323" cy="762335"/>
          </a:xfrm>
        </p:grpSpPr>
        <p:sp>
          <p:nvSpPr>
            <p:cNvPr id="9" name="Freeform 18196"/>
            <p:cNvSpPr/>
            <p:nvPr/>
          </p:nvSpPr>
          <p:spPr>
            <a:xfrm>
              <a:off x="990600" y="2200275"/>
              <a:ext cx="7315200" cy="533400"/>
            </a:xfrm>
            <a:custGeom>
              <a:avLst/>
              <a:gdLst/>
              <a:ahLst/>
              <a:cxnLst/>
              <a:rect l="0" t="0" r="0" b="0"/>
              <a:pathLst>
                <a:path w="7315200" h="533400">
                  <a:moveTo>
                    <a:pt x="0" y="0"/>
                  </a:moveTo>
                  <a:lnTo>
                    <a:pt x="7315200" y="0"/>
                  </a:lnTo>
                  <a:lnTo>
                    <a:pt x="7315200" y="533400"/>
                  </a:lnTo>
                  <a:lnTo>
                    <a:pt x="0" y="5334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8197"/>
            <p:cNvSpPr/>
            <p:nvPr/>
          </p:nvSpPr>
          <p:spPr>
            <a:xfrm>
              <a:off x="6477000" y="2200275"/>
              <a:ext cx="1828800" cy="533400"/>
            </a:xfrm>
            <a:custGeom>
              <a:avLst/>
              <a:gdLst/>
              <a:ahLst/>
              <a:cxnLst/>
              <a:rect l="0" t="0" r="0" b="0"/>
              <a:pathLst>
                <a:path w="1828800" h="533400">
                  <a:moveTo>
                    <a:pt x="0" y="0"/>
                  </a:moveTo>
                  <a:lnTo>
                    <a:pt x="1828800" y="0"/>
                  </a:lnTo>
                  <a:lnTo>
                    <a:pt x="1828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198"/>
            <p:cNvSpPr/>
            <p:nvPr/>
          </p:nvSpPr>
          <p:spPr>
            <a:xfrm>
              <a:off x="5791200" y="2200275"/>
              <a:ext cx="685800" cy="533400"/>
            </a:xfrm>
            <a:custGeom>
              <a:avLst/>
              <a:gdLst/>
              <a:ahLst/>
              <a:cxnLst/>
              <a:rect l="0" t="0" r="0" b="0"/>
              <a:pathLst>
                <a:path w="685800" h="533400">
                  <a:moveTo>
                    <a:pt x="0" y="0"/>
                  </a:moveTo>
                  <a:lnTo>
                    <a:pt x="685800" y="0"/>
                  </a:lnTo>
                  <a:lnTo>
                    <a:pt x="685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8199"/>
            <p:cNvSpPr/>
            <p:nvPr/>
          </p:nvSpPr>
          <p:spPr>
            <a:xfrm>
              <a:off x="5562600" y="220027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8200"/>
            <p:cNvSpPr/>
            <p:nvPr/>
          </p:nvSpPr>
          <p:spPr>
            <a:xfrm>
              <a:off x="9906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 name="Freeform 18201"/>
            <p:cNvSpPr/>
            <p:nvPr/>
          </p:nvSpPr>
          <p:spPr>
            <a:xfrm>
              <a:off x="83058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18202"/>
            <p:cNvSpPr/>
            <p:nvPr/>
          </p:nvSpPr>
          <p:spPr>
            <a:xfrm>
              <a:off x="990600" y="220027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8203"/>
            <p:cNvSpPr/>
            <p:nvPr/>
          </p:nvSpPr>
          <p:spPr>
            <a:xfrm>
              <a:off x="12192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18204"/>
            <p:cNvSpPr/>
            <p:nvPr/>
          </p:nvSpPr>
          <p:spPr>
            <a:xfrm>
              <a:off x="55626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8" name="Freeform 18205"/>
            <p:cNvSpPr/>
            <p:nvPr/>
          </p:nvSpPr>
          <p:spPr>
            <a:xfrm>
              <a:off x="57912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9" name="Freeform 18206"/>
            <p:cNvSpPr/>
            <p:nvPr/>
          </p:nvSpPr>
          <p:spPr>
            <a:xfrm>
              <a:off x="64770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0" name="Rectangle 18211"/>
            <p:cNvSpPr/>
            <p:nvPr/>
          </p:nvSpPr>
          <p:spPr>
            <a:xfrm>
              <a:off x="1033525" y="1971340"/>
              <a:ext cx="7292061" cy="184666"/>
            </a:xfrm>
            <a:prstGeom prst="rect">
              <a:avLst/>
            </a:prstGeom>
          </p:spPr>
          <p:txBody>
            <a:bodyPr wrap="none" lIns="0" tIns="0" rIns="0" bIns="0">
              <a:spAutoFit/>
            </a:bodyPr>
            <a:lstStyle/>
            <a:p>
              <a:pPr marL="0">
                <a:tabLst>
                  <a:tab pos="4547920" algn="l"/>
                  <a:tab pos="5308396" algn="l"/>
                  <a:tab pos="7137196" algn="l"/>
                </a:tabLst>
              </a:pPr>
              <a:r>
                <a:rPr lang="en-US" sz="1200" b="0" i="0" spc="0" baseline="0" dirty="0"/>
                <a:t>31	</a:t>
              </a:r>
              <a:r>
                <a:rPr lang="en-US" sz="1200" b="0" i="0" spc="-79" baseline="0" dirty="0"/>
                <a:t>1</a:t>
              </a:r>
              <a:r>
                <a:rPr lang="en-US" sz="1200" b="0" i="0" spc="508" baseline="0" dirty="0"/>
                <a:t>1</a:t>
              </a:r>
              <a:r>
                <a:rPr lang="en-US" sz="1200" b="0" i="0" spc="0" baseline="0" dirty="0"/>
                <a:t>10	</a:t>
              </a:r>
              <a:r>
                <a:rPr lang="en-US" sz="1200" b="0" i="0" spc="532" baseline="0" dirty="0"/>
                <a:t>8</a:t>
              </a:r>
              <a:r>
                <a:rPr lang="en-US" sz="1200" b="0" i="0" spc="0" baseline="0" dirty="0"/>
                <a:t>7	0</a:t>
              </a:r>
            </a:p>
          </p:txBody>
        </p:sp>
        <p:sp>
          <p:nvSpPr>
            <p:cNvPr id="21" name="Rectangle 20"/>
            <p:cNvSpPr/>
            <p:nvPr/>
          </p:nvSpPr>
          <p:spPr>
            <a:xfrm>
              <a:off x="957263" y="2332445"/>
              <a:ext cx="295274" cy="276999"/>
            </a:xfrm>
            <a:prstGeom prst="rect">
              <a:avLst/>
            </a:prstGeom>
          </p:spPr>
          <p:txBody>
            <a:bodyPr wrap="none">
              <a:spAutoFit/>
            </a:bodyPr>
            <a:lstStyle/>
            <a:p>
              <a:r>
                <a:rPr lang="en-US" sz="1200" dirty="0"/>
                <a:t>V</a:t>
              </a:r>
            </a:p>
          </p:txBody>
        </p:sp>
        <p:sp>
          <p:nvSpPr>
            <p:cNvPr id="22" name="Rectangle 21"/>
            <p:cNvSpPr/>
            <p:nvPr/>
          </p:nvSpPr>
          <p:spPr>
            <a:xfrm>
              <a:off x="5529263" y="2332445"/>
              <a:ext cx="295274" cy="276999"/>
            </a:xfrm>
            <a:prstGeom prst="rect">
              <a:avLst/>
            </a:prstGeom>
          </p:spPr>
          <p:txBody>
            <a:bodyPr wrap="none">
              <a:spAutoFit/>
            </a:bodyPr>
            <a:lstStyle/>
            <a:p>
              <a:r>
                <a:rPr lang="en-US" sz="1200" dirty="0"/>
                <a:t>E</a:t>
              </a:r>
            </a:p>
          </p:txBody>
        </p:sp>
        <p:sp>
          <p:nvSpPr>
            <p:cNvPr id="23" name="Rectangle 22"/>
            <p:cNvSpPr/>
            <p:nvPr/>
          </p:nvSpPr>
          <p:spPr>
            <a:xfrm>
              <a:off x="5857874" y="2328475"/>
              <a:ext cx="527773" cy="276999"/>
            </a:xfrm>
            <a:prstGeom prst="rect">
              <a:avLst/>
            </a:prstGeom>
          </p:spPr>
          <p:txBody>
            <a:bodyPr wrap="none">
              <a:spAutoFit/>
            </a:bodyPr>
            <a:lstStyle/>
            <a:p>
              <a:r>
                <a:rPr lang="en-US" sz="1200" dirty="0"/>
                <a:t>Type</a:t>
              </a:r>
            </a:p>
          </p:txBody>
        </p:sp>
        <p:sp>
          <p:nvSpPr>
            <p:cNvPr id="24" name="Rectangle 23"/>
            <p:cNvSpPr/>
            <p:nvPr/>
          </p:nvSpPr>
          <p:spPr>
            <a:xfrm>
              <a:off x="7063282" y="2328475"/>
              <a:ext cx="632224" cy="276999"/>
            </a:xfrm>
            <a:prstGeom prst="rect">
              <a:avLst/>
            </a:prstGeom>
          </p:spPr>
          <p:txBody>
            <a:bodyPr wrap="none">
              <a:spAutoFit/>
            </a:bodyPr>
            <a:lstStyle/>
            <a:p>
              <a:r>
                <a:rPr lang="en-US" sz="1200" dirty="0"/>
                <a:t>Vector</a:t>
              </a:r>
            </a:p>
          </p:txBody>
        </p:sp>
      </p:grpSp>
    </p:spTree>
    <p:extLst>
      <p:ext uri="{BB962C8B-B14F-4D97-AF65-F5344CB8AC3E}">
        <p14:creationId xmlns:p14="http://schemas.microsoft.com/office/powerpoint/2010/main" val="132733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Why Caches Work?</a:t>
            </a:r>
          </a:p>
        </p:txBody>
      </p:sp>
      <p:sp>
        <p:nvSpPr>
          <p:cNvPr id="3" name="Content Placeholder 2"/>
          <p:cNvSpPr>
            <a:spLocks noGrp="1"/>
          </p:cNvSpPr>
          <p:nvPr>
            <p:ph idx="1"/>
          </p:nvPr>
        </p:nvSpPr>
        <p:spPr/>
        <p:txBody>
          <a:bodyPr/>
          <a:lstStyle/>
          <a:p>
            <a:r>
              <a:rPr lang="en-US" dirty="0"/>
              <a:t>The size of cache is tiny compared to main memory</a:t>
            </a:r>
          </a:p>
          <a:p>
            <a:pPr lvl="1"/>
            <a:r>
              <a:rPr lang="en-US" dirty="0"/>
              <a:t>How to make sure that the data CPU is going to access is in caches?</a:t>
            </a:r>
          </a:p>
          <a:p>
            <a:endParaRPr lang="en-US" dirty="0"/>
          </a:p>
          <a:p>
            <a:r>
              <a:rPr lang="en-US" dirty="0"/>
              <a:t>Caches take advantage of the principle of locality in your program </a:t>
            </a:r>
          </a:p>
          <a:p>
            <a:pPr lvl="1"/>
            <a:r>
              <a:rPr lang="en-US" dirty="0"/>
              <a:t>Temporal Locality (locality in time)</a:t>
            </a:r>
          </a:p>
          <a:p>
            <a:pPr lvl="2"/>
            <a:r>
              <a:rPr lang="en-US" dirty="0"/>
              <a:t>If a memory location is referenced, then it will tend to be referenced again soon. So, keep most recently accessed data items closer to the processor</a:t>
            </a:r>
          </a:p>
          <a:p>
            <a:pPr lvl="1"/>
            <a:r>
              <a:rPr lang="en-US" dirty="0"/>
              <a:t>Spatial Locality (locality in space)</a:t>
            </a:r>
          </a:p>
          <a:p>
            <a:pPr lvl="2"/>
            <a:r>
              <a:rPr lang="en-US" dirty="0"/>
              <a:t>If a memory location is referenced, the locations with nearby addresses will tend to be referenced soon. So, move blocks consisting of contiguous words closer to the processor</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7412" name="Slide Number Placeholder 3"/>
          <p:cNvSpPr>
            <a:spLocks noGrp="1"/>
          </p:cNvSpPr>
          <p:nvPr>
            <p:ph type="sldNum" sz="quarter" idx="12"/>
          </p:nvPr>
        </p:nvSpPr>
        <p:spPr/>
        <p:txBody>
          <a:bodyPr/>
          <a:lstStyle/>
          <a:p>
            <a:fld id="{58D11BF3-1721-46EE-AE3A-7BDBBC110427}" type="slidenum">
              <a:rPr lang="en-US" smtClean="0"/>
              <a:pPr/>
              <a:t>12</a:t>
            </a:fld>
            <a:endParaRPr lang="en-US"/>
          </a:p>
        </p:txBody>
      </p:sp>
    </p:spTree>
    <p:extLst>
      <p:ext uri="{BB962C8B-B14F-4D97-AF65-F5344CB8AC3E}">
        <p14:creationId xmlns:p14="http://schemas.microsoft.com/office/powerpoint/2010/main" val="3839376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800" dirty="0"/>
              <a:t>Errors During Intel Event Injection</a:t>
            </a:r>
            <a:endParaRPr lang="ko-KR" altLang="en-US" sz="2800" dirty="0"/>
          </a:p>
        </p:txBody>
      </p:sp>
      <p:sp>
        <p:nvSpPr>
          <p:cNvPr id="3" name="내용 개체 틀 2"/>
          <p:cNvSpPr>
            <a:spLocks noGrp="1"/>
          </p:cNvSpPr>
          <p:nvPr>
            <p:ph idx="1"/>
          </p:nvPr>
        </p:nvSpPr>
        <p:spPr/>
        <p:txBody>
          <a:bodyPr/>
          <a:lstStyle/>
          <a:p>
            <a:r>
              <a:rPr lang="en-US" altLang="ko-KR" dirty="0"/>
              <a:t>Delivery to the guest is using the guest IDT</a:t>
            </a:r>
          </a:p>
          <a:p>
            <a:r>
              <a:rPr lang="en-US" altLang="ko-KR" dirty="0"/>
              <a:t>Errors result in the appropriate guest IDT entry</a:t>
            </a:r>
          </a:p>
          <a:p>
            <a:pPr lvl="1"/>
            <a:r>
              <a:rPr lang="en-US" altLang="ko-KR" dirty="0"/>
              <a:t>Vector is beyond the IDT limit</a:t>
            </a:r>
          </a:p>
          <a:p>
            <a:pPr lvl="1"/>
            <a:r>
              <a:rPr lang="en-US" altLang="ko-KR" dirty="0"/>
              <a:t>Deliver a #GP to the guest</a:t>
            </a:r>
          </a:p>
          <a:p>
            <a:r>
              <a:rPr lang="en-US" altLang="ko-KR" dirty="0"/>
              <a:t>Subject to the exception bitmap</a:t>
            </a:r>
          </a:p>
          <a:p>
            <a:pPr lvl="1"/>
            <a:r>
              <a:rPr lang="en-US" altLang="ko-KR" dirty="0"/>
              <a:t>If #GP is set to VM-exit, then event delivery will VM-exit</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120</a:t>
            </a:fld>
            <a:endParaRPr lang="en-US" dirty="0"/>
          </a:p>
        </p:txBody>
      </p:sp>
    </p:spTree>
    <p:extLst>
      <p:ext uri="{BB962C8B-B14F-4D97-AF65-F5344CB8AC3E}">
        <p14:creationId xmlns:p14="http://schemas.microsoft.com/office/powerpoint/2010/main" val="5008937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200" dirty="0"/>
              <a:t>Intel </a:t>
            </a:r>
            <a:r>
              <a:rPr lang="en-US" altLang="ko-KR" sz="3200" dirty="0" err="1"/>
              <a:t>Interruptibility</a:t>
            </a:r>
            <a:r>
              <a:rPr lang="en-US" altLang="ko-KR" sz="3200" dirty="0"/>
              <a:t> States</a:t>
            </a:r>
            <a:endParaRPr lang="ko-KR" altLang="en-US" sz="3200" dirty="0"/>
          </a:p>
        </p:txBody>
      </p:sp>
      <p:graphicFrame>
        <p:nvGraphicFramePr>
          <p:cNvPr id="9" name="Content Placeholder 8"/>
          <p:cNvGraphicFramePr>
            <a:graphicFrameLocks noGrp="1"/>
          </p:cNvGraphicFramePr>
          <p:nvPr>
            <p:ph idx="1"/>
          </p:nvPr>
        </p:nvGraphicFramePr>
        <p:xfrm>
          <a:off x="1098437" y="1576536"/>
          <a:ext cx="6947126" cy="3657600"/>
        </p:xfrm>
        <a:graphic>
          <a:graphicData uri="http://schemas.openxmlformats.org/drawingml/2006/table">
            <a:tbl>
              <a:tblPr firstRow="1" bandRow="1">
                <a:tableStyleId>{0505E3EF-67EA-436B-97B2-0124C06EBD24}</a:tableStyleId>
              </a:tblPr>
              <a:tblGrid>
                <a:gridCol w="1203546">
                  <a:extLst>
                    <a:ext uri="{9D8B030D-6E8A-4147-A177-3AD203B41FA5}">
                      <a16:colId xmlns:a16="http://schemas.microsoft.com/office/drawing/2014/main" val="20000"/>
                    </a:ext>
                  </a:extLst>
                </a:gridCol>
                <a:gridCol w="5743580">
                  <a:extLst>
                    <a:ext uri="{9D8B030D-6E8A-4147-A177-3AD203B41FA5}">
                      <a16:colId xmlns:a16="http://schemas.microsoft.com/office/drawing/2014/main" val="20001"/>
                    </a:ext>
                  </a:extLst>
                </a:gridCol>
              </a:tblGrid>
              <a:tr h="914400">
                <a:tc>
                  <a:txBody>
                    <a:bodyPr/>
                    <a:lstStyle/>
                    <a:p>
                      <a:pPr algn="ctr"/>
                      <a:r>
                        <a:rPr lang="en-US" b="0" dirty="0"/>
                        <a:t>0001</a:t>
                      </a:r>
                    </a:p>
                  </a:txBody>
                  <a:tcPr/>
                </a:tc>
                <a:tc>
                  <a:txBody>
                    <a:bodyPr/>
                    <a:lstStyle/>
                    <a:p>
                      <a:pPr latinLnBrk="0"/>
                      <a:r>
                        <a:rPr lang="en-US" b="0" dirty="0"/>
                        <a:t>Blocking by RFLAGS.IF. External interrupts </a:t>
                      </a:r>
                    </a:p>
                    <a:p>
                      <a:pPr latinLnBrk="0"/>
                      <a:r>
                        <a:rPr lang="en-US" b="0" dirty="0"/>
                        <a:t>also can not be delivered to SMM</a:t>
                      </a:r>
                    </a:p>
                  </a:txBody>
                  <a:tcPr/>
                </a:tc>
                <a:extLst>
                  <a:ext uri="{0D108BD9-81ED-4DB2-BD59-A6C34878D82A}">
                    <a16:rowId xmlns:a16="http://schemas.microsoft.com/office/drawing/2014/main" val="10000"/>
                  </a:ext>
                </a:extLst>
              </a:tr>
              <a:tr h="914400">
                <a:tc>
                  <a:txBody>
                    <a:bodyPr/>
                    <a:lstStyle/>
                    <a:p>
                      <a:pPr algn="ctr"/>
                      <a:r>
                        <a:rPr lang="en-US" dirty="0"/>
                        <a:t>0010</a:t>
                      </a:r>
                    </a:p>
                  </a:txBody>
                  <a:tcPr/>
                </a:tc>
                <a:tc>
                  <a:txBody>
                    <a:bodyPr/>
                    <a:lstStyle/>
                    <a:p>
                      <a:pPr latinLnBrk="0"/>
                      <a:r>
                        <a:rPr lang="en-US" dirty="0"/>
                        <a:t>Blocking by interrupt shadow</a:t>
                      </a:r>
                    </a:p>
                  </a:txBody>
                  <a:tcPr/>
                </a:tc>
                <a:extLst>
                  <a:ext uri="{0D108BD9-81ED-4DB2-BD59-A6C34878D82A}">
                    <a16:rowId xmlns:a16="http://schemas.microsoft.com/office/drawing/2014/main" val="10001"/>
                  </a:ext>
                </a:extLst>
              </a:tr>
              <a:tr h="914400">
                <a:tc>
                  <a:txBody>
                    <a:bodyPr/>
                    <a:lstStyle/>
                    <a:p>
                      <a:pPr algn="ctr"/>
                      <a:r>
                        <a:rPr lang="en-US" dirty="0"/>
                        <a:t>0100</a:t>
                      </a:r>
                    </a:p>
                  </a:txBody>
                  <a:tcPr/>
                </a:tc>
                <a:tc>
                  <a:txBody>
                    <a:bodyPr/>
                    <a:lstStyle/>
                    <a:p>
                      <a:pPr latinLnBrk="0"/>
                      <a:r>
                        <a:rPr lang="en-US" dirty="0"/>
                        <a:t>Blocking by SMI. Further SMIs can not be delivered in SMM</a:t>
                      </a:r>
                    </a:p>
                  </a:txBody>
                  <a:tcPr/>
                </a:tc>
                <a:extLst>
                  <a:ext uri="{0D108BD9-81ED-4DB2-BD59-A6C34878D82A}">
                    <a16:rowId xmlns:a16="http://schemas.microsoft.com/office/drawing/2014/main" val="10002"/>
                  </a:ext>
                </a:extLst>
              </a:tr>
              <a:tr h="914400">
                <a:tc>
                  <a:txBody>
                    <a:bodyPr/>
                    <a:lstStyle/>
                    <a:p>
                      <a:pPr algn="ctr"/>
                      <a:r>
                        <a:rPr lang="en-US" dirty="0"/>
                        <a:t>1000</a:t>
                      </a:r>
                    </a:p>
                  </a:txBody>
                  <a:tcPr/>
                </a:tc>
                <a:tc>
                  <a:txBody>
                    <a:bodyPr/>
                    <a:lstStyle/>
                    <a:p>
                      <a:pPr latinLnBrk="0"/>
                      <a:r>
                        <a:rPr lang="en-US" dirty="0"/>
                        <a:t>Blocking by NMI. Delivery of NMI inhibits the delivery of further NMIs until IRET. </a:t>
                      </a:r>
                    </a:p>
                    <a:p>
                      <a:pPr latinLnBrk="0"/>
                      <a:r>
                        <a:rPr lang="en-US" dirty="0"/>
                        <a:t>NMI can not be delivered to SMM</a:t>
                      </a:r>
                    </a:p>
                  </a:txBody>
                  <a:tcPr/>
                </a:tc>
                <a:extLst>
                  <a:ext uri="{0D108BD9-81ED-4DB2-BD59-A6C34878D82A}">
                    <a16:rowId xmlns:a16="http://schemas.microsoft.com/office/drawing/2014/main" val="10003"/>
                  </a:ext>
                </a:extLst>
              </a:tr>
            </a:tbl>
          </a:graphicData>
        </a:graphic>
      </p:graphicFrame>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121</a:t>
            </a:fld>
            <a:endParaRPr lang="en-US" dirty="0"/>
          </a:p>
        </p:txBody>
      </p:sp>
      <p:sp>
        <p:nvSpPr>
          <p:cNvPr id="6" name="Rectangle 18248"/>
          <p:cNvSpPr/>
          <p:nvPr/>
        </p:nvSpPr>
        <p:spPr>
          <a:xfrm>
            <a:off x="1605914" y="5289134"/>
            <a:ext cx="6333465" cy="741229"/>
          </a:xfrm>
          <a:prstGeom prst="rect">
            <a:avLst/>
          </a:prstGeom>
        </p:spPr>
        <p:txBody>
          <a:bodyPr wrap="none" lIns="0" tIns="0" rIns="0" bIns="0">
            <a:spAutoFit/>
          </a:bodyPr>
          <a:lstStyle/>
          <a:p>
            <a:pPr marL="0"/>
            <a:r>
              <a:rPr lang="en-US" sz="2400" b="0" i="0" spc="0" baseline="0" dirty="0">
                <a:solidFill>
                  <a:srgbClr val="252525"/>
                </a:solidFill>
              </a:rPr>
              <a:t>Event injection overrides the interruptibilty </a:t>
            </a:r>
          </a:p>
          <a:p>
            <a:pPr marL="0">
              <a:lnSpc>
                <a:spcPts val="2880"/>
              </a:lnSpc>
            </a:pPr>
            <a:r>
              <a:rPr lang="en-US" sz="2400" b="0" i="0" spc="0" baseline="0" dirty="0">
                <a:solidFill>
                  <a:srgbClr val="252525"/>
                </a:solidFill>
              </a:rPr>
              <a:t>state</a:t>
            </a:r>
            <a:r>
              <a:rPr lang="en-US" sz="2400" b="0" i="0" spc="-19" baseline="0" dirty="0">
                <a:solidFill>
                  <a:srgbClr val="252525"/>
                </a:solidFill>
              </a:rPr>
              <a:t> </a:t>
            </a:r>
            <a:r>
              <a:rPr lang="en-US" sz="2400" b="0" i="0" spc="0" baseline="0" dirty="0">
                <a:solidFill>
                  <a:srgbClr val="252525"/>
                </a:solidFill>
              </a:rPr>
              <a:t>for</a:t>
            </a:r>
            <a:r>
              <a:rPr lang="en-US" sz="2400" b="0" i="0" spc="-19" baseline="0" dirty="0">
                <a:solidFill>
                  <a:srgbClr val="252525"/>
                </a:solidFill>
              </a:rPr>
              <a:t> </a:t>
            </a:r>
            <a:r>
              <a:rPr lang="en-US" sz="2400" b="0" i="0" spc="0" baseline="0" dirty="0">
                <a:solidFill>
                  <a:srgbClr val="252525"/>
                </a:solidFill>
              </a:rPr>
              <a:t>STI and interrupt shadow</a:t>
            </a:r>
          </a:p>
        </p:txBody>
      </p:sp>
      <p:sp>
        <p:nvSpPr>
          <p:cNvPr id="7" name="Rectangle 18254"/>
          <p:cNvSpPr/>
          <p:nvPr/>
        </p:nvSpPr>
        <p:spPr>
          <a:xfrm>
            <a:off x="3306698" y="1106298"/>
            <a:ext cx="2885534" cy="369332"/>
          </a:xfrm>
          <a:prstGeom prst="rect">
            <a:avLst/>
          </a:prstGeom>
        </p:spPr>
        <p:txBody>
          <a:bodyPr wrap="none" lIns="0" tIns="0" rIns="0" bIns="0">
            <a:spAutoFit/>
          </a:bodyPr>
          <a:lstStyle/>
          <a:p>
            <a:pPr marL="0"/>
            <a:r>
              <a:rPr lang="en-US" sz="2400" b="0" i="0" spc="0" baseline="0" dirty="0"/>
              <a:t>Guest</a:t>
            </a:r>
            <a:r>
              <a:rPr lang="en-US" sz="2400" b="0" i="0" spc="-19" baseline="0" dirty="0"/>
              <a:t> </a:t>
            </a:r>
            <a:r>
              <a:rPr lang="en-US" sz="2400" b="0" i="0" spc="0" baseline="0" dirty="0"/>
              <a:t>State</a:t>
            </a:r>
            <a:r>
              <a:rPr lang="en-US" sz="2400" b="0" i="0" spc="-19" baseline="0" dirty="0"/>
              <a:t> </a:t>
            </a:r>
            <a:r>
              <a:rPr lang="en-US" sz="2400" b="0" i="0" spc="664" baseline="0" dirty="0"/>
              <a:t>-</a:t>
            </a:r>
            <a:r>
              <a:rPr lang="en-US" sz="2400" b="0" i="0" spc="0" baseline="0" dirty="0"/>
              <a:t>VMCS</a:t>
            </a:r>
          </a:p>
        </p:txBody>
      </p:sp>
    </p:spTree>
    <p:extLst>
      <p:ext uri="{BB962C8B-B14F-4D97-AF65-F5344CB8AC3E}">
        <p14:creationId xmlns:p14="http://schemas.microsoft.com/office/powerpoint/2010/main" val="24774903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Intel Activity States</a:t>
            </a:r>
            <a:endParaRPr lang="ko-KR" altLang="en-US" dirty="0"/>
          </a:p>
        </p:txBody>
      </p:sp>
      <p:sp>
        <p:nvSpPr>
          <p:cNvPr id="3" name="내용 개체 틀 2"/>
          <p:cNvSpPr>
            <a:spLocks noGrp="1"/>
          </p:cNvSpPr>
          <p:nvPr>
            <p:ph idx="1"/>
          </p:nvPr>
        </p:nvSpPr>
        <p:spPr>
          <a:xfrm>
            <a:off x="261257" y="4825092"/>
            <a:ext cx="8621486" cy="1347107"/>
          </a:xfrm>
        </p:spPr>
        <p:txBody>
          <a:bodyPr/>
          <a:lstStyle/>
          <a:p>
            <a:r>
              <a:rPr lang="en-US" altLang="ko-KR" dirty="0"/>
              <a:t>Active and HLT states block SIPIs (discarded)</a:t>
            </a:r>
          </a:p>
          <a:p>
            <a:r>
              <a:rPr lang="en-US" altLang="ko-KR" dirty="0"/>
              <a:t>Wait for SIPI blocks external interrupts, NMIs, SMIs, INIT</a:t>
            </a:r>
          </a:p>
          <a:p>
            <a:r>
              <a:rPr lang="en-US" altLang="ko-KR" dirty="0"/>
              <a:t>Shutdown blocks external interrupts and SIPIs</a:t>
            </a:r>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122</a:t>
            </a:fld>
            <a:endParaRPr lang="en-US" dirty="0"/>
          </a:p>
        </p:txBody>
      </p:sp>
      <p:sp>
        <p:nvSpPr>
          <p:cNvPr id="6" name="Rectangle 18273"/>
          <p:cNvSpPr/>
          <p:nvPr/>
        </p:nvSpPr>
        <p:spPr>
          <a:xfrm>
            <a:off x="3078098" y="1098134"/>
            <a:ext cx="2885534" cy="369332"/>
          </a:xfrm>
          <a:prstGeom prst="rect">
            <a:avLst/>
          </a:prstGeom>
        </p:spPr>
        <p:txBody>
          <a:bodyPr wrap="none" lIns="0" tIns="0" rIns="0" bIns="0">
            <a:spAutoFit/>
          </a:bodyPr>
          <a:lstStyle/>
          <a:p>
            <a:pPr marL="0"/>
            <a:r>
              <a:rPr lang="en-US" sz="2400" b="0" i="0" spc="0" baseline="0" dirty="0"/>
              <a:t>Guest</a:t>
            </a:r>
            <a:r>
              <a:rPr lang="en-US" sz="2400" b="0" i="0" spc="-19" baseline="0" dirty="0"/>
              <a:t> </a:t>
            </a:r>
            <a:r>
              <a:rPr lang="en-US" sz="2400" b="0" i="0" spc="0" baseline="0" dirty="0"/>
              <a:t>State</a:t>
            </a:r>
            <a:r>
              <a:rPr lang="en-US" sz="2400" b="0" i="0" spc="-19" baseline="0" dirty="0"/>
              <a:t> </a:t>
            </a:r>
            <a:r>
              <a:rPr lang="en-US" sz="2400" b="0" i="0" spc="664" baseline="0" dirty="0"/>
              <a:t>-</a:t>
            </a:r>
            <a:r>
              <a:rPr lang="en-US" sz="2400" b="0" i="0" spc="0" baseline="0" dirty="0"/>
              <a:t>VMCS</a:t>
            </a:r>
          </a:p>
        </p:txBody>
      </p:sp>
      <p:graphicFrame>
        <p:nvGraphicFramePr>
          <p:cNvPr id="7" name="Content Placeholder 8"/>
          <p:cNvGraphicFramePr>
            <a:graphicFrameLocks/>
          </p:cNvGraphicFramePr>
          <p:nvPr/>
        </p:nvGraphicFramePr>
        <p:xfrm>
          <a:off x="1098437" y="1576536"/>
          <a:ext cx="6947126" cy="3248556"/>
        </p:xfrm>
        <a:graphic>
          <a:graphicData uri="http://schemas.openxmlformats.org/drawingml/2006/table">
            <a:tbl>
              <a:tblPr firstRow="1" bandRow="1">
                <a:tableStyleId>{0505E3EF-67EA-436B-97B2-0124C06EBD24}</a:tableStyleId>
              </a:tblPr>
              <a:tblGrid>
                <a:gridCol w="730363">
                  <a:extLst>
                    <a:ext uri="{9D8B030D-6E8A-4147-A177-3AD203B41FA5}">
                      <a16:colId xmlns:a16="http://schemas.microsoft.com/office/drawing/2014/main" val="20000"/>
                    </a:ext>
                  </a:extLst>
                </a:gridCol>
                <a:gridCol w="1347107">
                  <a:extLst>
                    <a:ext uri="{9D8B030D-6E8A-4147-A177-3AD203B41FA5}">
                      <a16:colId xmlns:a16="http://schemas.microsoft.com/office/drawing/2014/main" val="20001"/>
                    </a:ext>
                  </a:extLst>
                </a:gridCol>
                <a:gridCol w="4869656">
                  <a:extLst>
                    <a:ext uri="{9D8B030D-6E8A-4147-A177-3AD203B41FA5}">
                      <a16:colId xmlns:a16="http://schemas.microsoft.com/office/drawing/2014/main" val="20002"/>
                    </a:ext>
                  </a:extLst>
                </a:gridCol>
              </a:tblGrid>
              <a:tr h="812139">
                <a:tc>
                  <a:txBody>
                    <a:bodyPr/>
                    <a:lstStyle/>
                    <a:p>
                      <a:pPr algn="ctr"/>
                      <a:r>
                        <a:rPr lang="en-US" b="0" dirty="0"/>
                        <a:t>0</a:t>
                      </a:r>
                    </a:p>
                  </a:txBody>
                  <a:tcPr/>
                </a:tc>
                <a:tc>
                  <a:txBody>
                    <a:bodyPr/>
                    <a:lstStyle/>
                    <a:p>
                      <a:pPr algn="ctr" latinLnBrk="0"/>
                      <a:r>
                        <a:rPr lang="en-US" b="0" dirty="0"/>
                        <a:t>Active</a:t>
                      </a:r>
                    </a:p>
                  </a:txBody>
                  <a:tcPr/>
                </a:tc>
                <a:tc>
                  <a:txBody>
                    <a:bodyPr/>
                    <a:lstStyle/>
                    <a:p>
                      <a:pPr latinLnBrk="0"/>
                      <a:r>
                        <a:rPr lang="en-US" b="0" dirty="0"/>
                        <a:t>Normal execution</a:t>
                      </a:r>
                    </a:p>
                  </a:txBody>
                  <a:tcPr/>
                </a:tc>
                <a:extLst>
                  <a:ext uri="{0D108BD9-81ED-4DB2-BD59-A6C34878D82A}">
                    <a16:rowId xmlns:a16="http://schemas.microsoft.com/office/drawing/2014/main" val="10000"/>
                  </a:ext>
                </a:extLst>
              </a:tr>
              <a:tr h="812139">
                <a:tc>
                  <a:txBody>
                    <a:bodyPr/>
                    <a:lstStyle/>
                    <a:p>
                      <a:pPr algn="ctr"/>
                      <a:r>
                        <a:rPr lang="en-US" dirty="0"/>
                        <a:t>1</a:t>
                      </a:r>
                    </a:p>
                  </a:txBody>
                  <a:tcPr/>
                </a:tc>
                <a:tc>
                  <a:txBody>
                    <a:bodyPr/>
                    <a:lstStyle/>
                    <a:p>
                      <a:pPr algn="ctr" latinLnBrk="0"/>
                      <a:r>
                        <a:rPr lang="en-US" dirty="0"/>
                        <a:t>HLT</a:t>
                      </a:r>
                    </a:p>
                  </a:txBody>
                  <a:tcPr/>
                </a:tc>
                <a:tc>
                  <a:txBody>
                    <a:bodyPr/>
                    <a:lstStyle/>
                    <a:p>
                      <a:pPr latinLnBrk="0"/>
                      <a:r>
                        <a:rPr lang="en-US" dirty="0"/>
                        <a:t>Inactive : HLT executed</a:t>
                      </a:r>
                    </a:p>
                  </a:txBody>
                  <a:tcPr/>
                </a:tc>
                <a:extLst>
                  <a:ext uri="{0D108BD9-81ED-4DB2-BD59-A6C34878D82A}">
                    <a16:rowId xmlns:a16="http://schemas.microsoft.com/office/drawing/2014/main" val="10001"/>
                  </a:ext>
                </a:extLst>
              </a:tr>
              <a:tr h="812139">
                <a:tc>
                  <a:txBody>
                    <a:bodyPr/>
                    <a:lstStyle/>
                    <a:p>
                      <a:pPr algn="ctr"/>
                      <a:r>
                        <a:rPr lang="en-US" dirty="0"/>
                        <a:t>2</a:t>
                      </a:r>
                    </a:p>
                  </a:txBody>
                  <a:tcPr/>
                </a:tc>
                <a:tc>
                  <a:txBody>
                    <a:bodyPr/>
                    <a:lstStyle/>
                    <a:p>
                      <a:pPr algn="ctr" latinLnBrk="0"/>
                      <a:r>
                        <a:rPr lang="en-US" dirty="0"/>
                        <a:t>Shutdown</a:t>
                      </a:r>
                    </a:p>
                  </a:txBody>
                  <a:tcPr/>
                </a:tc>
                <a:tc>
                  <a:txBody>
                    <a:bodyPr/>
                    <a:lstStyle/>
                    <a:p>
                      <a:pPr latinLnBrk="0"/>
                      <a:r>
                        <a:rPr lang="en-US" dirty="0"/>
                        <a:t>Inactive : triple fault or other serious error</a:t>
                      </a:r>
                    </a:p>
                  </a:txBody>
                  <a:tcPr/>
                </a:tc>
                <a:extLst>
                  <a:ext uri="{0D108BD9-81ED-4DB2-BD59-A6C34878D82A}">
                    <a16:rowId xmlns:a16="http://schemas.microsoft.com/office/drawing/2014/main" val="10002"/>
                  </a:ext>
                </a:extLst>
              </a:tr>
              <a:tr h="812139">
                <a:tc>
                  <a:txBody>
                    <a:bodyPr/>
                    <a:lstStyle/>
                    <a:p>
                      <a:pPr algn="ctr"/>
                      <a:r>
                        <a:rPr lang="en-US" dirty="0"/>
                        <a:t>3</a:t>
                      </a:r>
                    </a:p>
                  </a:txBody>
                  <a:tcPr/>
                </a:tc>
                <a:tc>
                  <a:txBody>
                    <a:bodyPr/>
                    <a:lstStyle/>
                    <a:p>
                      <a:pPr algn="ctr" latinLnBrk="0"/>
                      <a:r>
                        <a:rPr lang="en-US" dirty="0"/>
                        <a:t>Wait for SIPI</a:t>
                      </a:r>
                    </a:p>
                  </a:txBody>
                  <a:tcPr/>
                </a:tc>
                <a:tc>
                  <a:txBody>
                    <a:bodyPr/>
                    <a:lstStyle/>
                    <a:p>
                      <a:pPr latinLnBrk="0"/>
                      <a:r>
                        <a:rPr lang="en-US" dirty="0"/>
                        <a:t>Inactive : Waiting for Startup IPI</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90734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AMD Interrupt Virtualization</a:t>
            </a:r>
            <a:endParaRPr lang="ko-KR" altLang="en-US" sz="3600" dirty="0"/>
          </a:p>
        </p:txBody>
      </p:sp>
      <p:sp>
        <p:nvSpPr>
          <p:cNvPr id="3" name="내용 개체 틀 2"/>
          <p:cNvSpPr>
            <a:spLocks noGrp="1"/>
          </p:cNvSpPr>
          <p:nvPr>
            <p:ph idx="1"/>
          </p:nvPr>
        </p:nvSpPr>
        <p:spPr/>
        <p:txBody>
          <a:bodyPr/>
          <a:lstStyle/>
          <a:p>
            <a:r>
              <a:rPr lang="en-US" altLang="ko-KR" dirty="0"/>
              <a:t>VMCB control bit to intercept interrupts</a:t>
            </a:r>
          </a:p>
          <a:p>
            <a:r>
              <a:rPr lang="en-US" altLang="ko-KR" dirty="0"/>
              <a:t>VMCB control bit V_INTR_MASKING</a:t>
            </a:r>
          </a:p>
          <a:p>
            <a:pPr lvl="1"/>
            <a:r>
              <a:rPr lang="en-US" altLang="ko-KR" dirty="0"/>
              <a:t>Set : </a:t>
            </a:r>
          </a:p>
          <a:p>
            <a:pPr lvl="2"/>
            <a:r>
              <a:rPr lang="en-US" altLang="ko-KR" dirty="0"/>
              <a:t>Guest interrupt enable flag (RFLAGS.IF) masks only virtual interrupts</a:t>
            </a:r>
          </a:p>
          <a:p>
            <a:pPr lvl="2"/>
            <a:r>
              <a:rPr lang="en-US" altLang="ko-KR" dirty="0"/>
              <a:t>Guest accesses to the TPR (CR8) read / write the V_TPR</a:t>
            </a:r>
          </a:p>
          <a:p>
            <a:pPr lvl="1"/>
            <a:r>
              <a:rPr lang="en-US" altLang="ko-KR" dirty="0"/>
              <a:t>Clear:</a:t>
            </a:r>
          </a:p>
          <a:p>
            <a:pPr lvl="2"/>
            <a:r>
              <a:rPr lang="en-US" altLang="ko-KR" dirty="0"/>
              <a:t>Guest interrupt enable flag masks physical interrupts</a:t>
            </a:r>
          </a:p>
          <a:p>
            <a:pPr lvl="2"/>
            <a:r>
              <a:rPr lang="en-US" altLang="ko-KR" dirty="0"/>
              <a:t>Guest CR8 writes modify the TPR</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123</a:t>
            </a:fld>
            <a:endParaRPr lang="en-US" dirty="0"/>
          </a:p>
        </p:txBody>
      </p:sp>
    </p:spTree>
    <p:extLst>
      <p:ext uri="{BB962C8B-B14F-4D97-AF65-F5344CB8AC3E}">
        <p14:creationId xmlns:p14="http://schemas.microsoft.com/office/powerpoint/2010/main" val="36069441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AMD Interrupt Injection</a:t>
            </a:r>
            <a:endParaRPr lang="ko-KR" altLang="en-US" dirty="0"/>
          </a:p>
        </p:txBody>
      </p:sp>
      <p:sp>
        <p:nvSpPr>
          <p:cNvPr id="3" name="내용 개체 틀 2"/>
          <p:cNvSpPr>
            <a:spLocks noGrp="1"/>
          </p:cNvSpPr>
          <p:nvPr>
            <p:ph idx="1"/>
          </p:nvPr>
        </p:nvSpPr>
        <p:spPr/>
        <p:txBody>
          <a:bodyPr>
            <a:normAutofit/>
          </a:bodyPr>
          <a:lstStyle/>
          <a:p>
            <a:r>
              <a:rPr lang="en-US" altLang="ko-KR" dirty="0"/>
              <a:t>The hypervisor creates a virtual interrupt – injects it into the guest</a:t>
            </a:r>
          </a:p>
          <a:p>
            <a:r>
              <a:rPr lang="en-US" altLang="ko-KR" dirty="0"/>
              <a:t>VMCB fields : (set by the hypervisor before </a:t>
            </a:r>
            <a:r>
              <a:rPr lang="en-US" altLang="ko-KR" dirty="0" err="1"/>
              <a:t>vmrun</a:t>
            </a:r>
            <a:r>
              <a:rPr lang="en-US" altLang="ko-KR" dirty="0"/>
              <a:t> invocation)</a:t>
            </a:r>
          </a:p>
          <a:p>
            <a:pPr lvl="1"/>
            <a:r>
              <a:rPr lang="en-US" altLang="ko-KR" dirty="0"/>
              <a:t>V_IRQ: set to indicate a virtual interrupt is pending</a:t>
            </a:r>
          </a:p>
          <a:p>
            <a:pPr lvl="1"/>
            <a:r>
              <a:rPr lang="en-US" altLang="ko-KR" dirty="0"/>
              <a:t>V_INTR_PRIO: priority for the virtual interrupt</a:t>
            </a:r>
          </a:p>
          <a:p>
            <a:pPr lvl="1"/>
            <a:r>
              <a:rPr lang="en-US" altLang="ko-KR" dirty="0"/>
              <a:t>V_IGN_TPR: set to ignore the virtual TPR</a:t>
            </a:r>
          </a:p>
          <a:p>
            <a:pPr lvl="1"/>
            <a:r>
              <a:rPr lang="en-US" altLang="ko-KR" dirty="0"/>
              <a:t>V_INTR_VECTOR: vector to use for this interrupt</a:t>
            </a:r>
          </a:p>
          <a:p>
            <a:pPr lvl="2"/>
            <a:r>
              <a:rPr lang="en-US" altLang="ko-KR" dirty="0"/>
              <a:t>No cycle run to the APIC</a:t>
            </a:r>
          </a:p>
          <a:p>
            <a:pPr lvl="1"/>
            <a:r>
              <a:rPr lang="en-US" altLang="ko-KR" dirty="0"/>
              <a:t>INTERRUPT_SHADOW: guest is in an interrupt shadow</a:t>
            </a:r>
          </a:p>
          <a:p>
            <a:r>
              <a:rPr lang="en-US" altLang="ko-KR" dirty="0"/>
              <a:t>Guest takes the interrupt, dependent on the guest virtual interrupt controls (TPR/IF)</a:t>
            </a:r>
          </a:p>
          <a:p>
            <a:pPr lvl="1"/>
            <a:r>
              <a:rPr lang="en-US" altLang="ko-KR" dirty="0"/>
              <a:t>The guest might intercept before taking the interrupt</a:t>
            </a:r>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124</a:t>
            </a:fld>
            <a:endParaRPr lang="en-US" dirty="0"/>
          </a:p>
        </p:txBody>
      </p:sp>
    </p:spTree>
    <p:extLst>
      <p:ext uri="{BB962C8B-B14F-4D97-AF65-F5344CB8AC3E}">
        <p14:creationId xmlns:p14="http://schemas.microsoft.com/office/powerpoint/2010/main" val="35048832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AMD Event Injection</a:t>
            </a:r>
            <a:endParaRPr lang="ko-KR" altLang="en-US" dirty="0"/>
          </a:p>
        </p:txBody>
      </p:sp>
      <p:sp>
        <p:nvSpPr>
          <p:cNvPr id="3" name="내용 개체 틀 2"/>
          <p:cNvSpPr>
            <a:spLocks noGrp="1"/>
          </p:cNvSpPr>
          <p:nvPr>
            <p:ph idx="1"/>
          </p:nvPr>
        </p:nvSpPr>
        <p:spPr/>
        <p:txBody>
          <a:bodyPr/>
          <a:lstStyle/>
          <a:p>
            <a:r>
              <a:rPr lang="en-US" altLang="ko-KR" dirty="0"/>
              <a:t>Event injection is a generic term for the injection of interrupts or exceptions</a:t>
            </a:r>
          </a:p>
          <a:p>
            <a:r>
              <a:rPr lang="en-US" altLang="ko-KR" dirty="0"/>
              <a:t>The hypervisor can create a virtual exception and inject it into the guest</a:t>
            </a:r>
          </a:p>
          <a:p>
            <a:r>
              <a:rPr lang="en-US" altLang="ko-KR" dirty="0"/>
              <a:t>VMCB fields: (set by the hypervisor before </a:t>
            </a:r>
            <a:r>
              <a:rPr lang="en-US" altLang="ko-KR" dirty="0" err="1"/>
              <a:t>vmrun</a:t>
            </a:r>
            <a:r>
              <a:rPr lang="en-US" altLang="ko-KR" dirty="0"/>
              <a:t> invocation)</a:t>
            </a:r>
          </a:p>
          <a:p>
            <a:pPr lvl="1"/>
            <a:r>
              <a:rPr lang="en-US" altLang="ko-KR" dirty="0"/>
              <a:t>EVENTINJ</a:t>
            </a:r>
          </a:p>
          <a:p>
            <a:r>
              <a:rPr lang="en-US" altLang="ko-KR" dirty="0"/>
              <a:t>Guest takes the exception</a:t>
            </a:r>
          </a:p>
          <a:p>
            <a:pPr lvl="1"/>
            <a:r>
              <a:rPr lang="en-US" altLang="ko-KR" dirty="0"/>
              <a:t>Not subject to the exception intercepts</a:t>
            </a:r>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125</a:t>
            </a:fld>
            <a:endParaRPr lang="en-US" dirty="0"/>
          </a:p>
        </p:txBody>
      </p:sp>
    </p:spTree>
    <p:extLst>
      <p:ext uri="{BB962C8B-B14F-4D97-AF65-F5344CB8AC3E}">
        <p14:creationId xmlns:p14="http://schemas.microsoft.com/office/powerpoint/2010/main" val="103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AMD Event Injection Information</a:t>
            </a:r>
            <a:endParaRPr lang="ko-KR" altLang="en-US" sz="3200"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126</a:t>
            </a:fld>
            <a:endParaRPr lang="en-US" dirty="0"/>
          </a:p>
        </p:txBody>
      </p:sp>
      <p:sp>
        <p:nvSpPr>
          <p:cNvPr id="7" name="Rectangle 18347"/>
          <p:cNvSpPr/>
          <p:nvPr/>
        </p:nvSpPr>
        <p:spPr>
          <a:xfrm>
            <a:off x="980439" y="3229916"/>
            <a:ext cx="7515006" cy="1717137"/>
          </a:xfrm>
          <a:prstGeom prst="rect">
            <a:avLst/>
          </a:prstGeom>
        </p:spPr>
        <p:txBody>
          <a:bodyPr wrap="none" lIns="0" tIns="0" rIns="0" bIns="0">
            <a:spAutoFit/>
          </a:bodyPr>
          <a:lstStyle/>
          <a:p>
            <a:pPr>
              <a:tabLst>
                <a:tab pos="457273" algn="l"/>
              </a:tabLst>
            </a:pPr>
            <a:r>
              <a:rPr lang="en-US" sz="1596" b="0" i="0" spc="0" baseline="0" dirty="0"/>
              <a:t>V: 	(valid)</a:t>
            </a:r>
            <a:r>
              <a:rPr lang="en-US" sz="1596" b="0" i="0" spc="-11" baseline="0" dirty="0"/>
              <a:t> </a:t>
            </a:r>
            <a:r>
              <a:rPr lang="en-US" sz="1596" b="0" i="0" spc="0" baseline="0" dirty="0"/>
              <a:t>set to 1 if the event is</a:t>
            </a:r>
            <a:r>
              <a:rPr lang="en-US" sz="1596" b="0" i="0" spc="-11" baseline="0" dirty="0"/>
              <a:t> </a:t>
            </a:r>
            <a:r>
              <a:rPr lang="en-US" sz="1596" b="0" i="0" spc="0" baseline="0" dirty="0"/>
              <a:t>to be injected</a:t>
            </a:r>
            <a:r>
              <a:rPr lang="en-US" sz="1596" b="0" i="0" spc="-23" baseline="0" dirty="0"/>
              <a:t> </a:t>
            </a:r>
            <a:r>
              <a:rPr lang="en-US" sz="1596" b="0" i="0" spc="0" baseline="0" dirty="0"/>
              <a:t>into the guest</a:t>
            </a:r>
          </a:p>
          <a:p>
            <a:r>
              <a:rPr lang="en-US" sz="1596" dirty="0"/>
              <a:t>EV</a:t>
            </a:r>
            <a:r>
              <a:rPr lang="en-US" sz="1596" spc="1465" dirty="0"/>
              <a:t>:</a:t>
            </a:r>
            <a:r>
              <a:rPr lang="en-US" sz="1596" dirty="0"/>
              <a:t>(error code valid)</a:t>
            </a:r>
            <a:r>
              <a:rPr lang="en-US" sz="1596" spc="-11" dirty="0"/>
              <a:t> </a:t>
            </a:r>
            <a:r>
              <a:rPr lang="en-US" sz="1596" dirty="0"/>
              <a:t>set to 1 if the error code</a:t>
            </a:r>
            <a:r>
              <a:rPr lang="en-US" sz="1596" spc="-11" dirty="0"/>
              <a:t> </a:t>
            </a:r>
            <a:r>
              <a:rPr lang="en-US" sz="1596" dirty="0"/>
              <a:t>should</a:t>
            </a:r>
            <a:r>
              <a:rPr lang="en-US" sz="1596" spc="-11" dirty="0"/>
              <a:t> </a:t>
            </a:r>
            <a:r>
              <a:rPr lang="en-US" sz="1596" dirty="0"/>
              <a:t>be pushed onto the stack</a:t>
            </a:r>
          </a:p>
          <a:p>
            <a:pPr>
              <a:lnSpc>
                <a:spcPts val="1919"/>
              </a:lnSpc>
            </a:pPr>
            <a:r>
              <a:rPr lang="en-US" sz="1596" dirty="0"/>
              <a:t>T</a:t>
            </a:r>
            <a:r>
              <a:rPr lang="en-US" sz="1596" spc="-17" dirty="0"/>
              <a:t>y</a:t>
            </a:r>
            <a:r>
              <a:rPr lang="en-US" sz="1596" dirty="0"/>
              <a:t>pe :</a:t>
            </a:r>
          </a:p>
          <a:p>
            <a:r>
              <a:rPr lang="en-US" sz="1596" dirty="0"/>
              <a:t>	0</a:t>
            </a:r>
            <a:r>
              <a:rPr lang="en-US" sz="1596" spc="-11" dirty="0"/>
              <a:t> </a:t>
            </a:r>
            <a:r>
              <a:rPr lang="en-US" sz="1596" dirty="0"/>
              <a:t>: Interrupt</a:t>
            </a:r>
          </a:p>
          <a:p>
            <a:r>
              <a:rPr lang="en-US" sz="1596" dirty="0"/>
              <a:t>	2</a:t>
            </a:r>
            <a:r>
              <a:rPr lang="en-US" sz="1596" spc="-11" dirty="0"/>
              <a:t> </a:t>
            </a:r>
            <a:r>
              <a:rPr lang="en-US" sz="1596" dirty="0"/>
              <a:t>: NMI      </a:t>
            </a:r>
          </a:p>
          <a:p>
            <a:r>
              <a:rPr lang="en-US" sz="1596" dirty="0"/>
              <a:t>	3</a:t>
            </a:r>
            <a:r>
              <a:rPr lang="en-US" sz="1596" spc="-11" dirty="0"/>
              <a:t> </a:t>
            </a:r>
            <a:r>
              <a:rPr lang="en-US" sz="1596" dirty="0"/>
              <a:t>: Exception</a:t>
            </a:r>
          </a:p>
          <a:p>
            <a:r>
              <a:rPr lang="en-US" sz="1596" dirty="0"/>
              <a:t>	4</a:t>
            </a:r>
            <a:r>
              <a:rPr lang="en-US" sz="1596" spc="-11" dirty="0"/>
              <a:t> </a:t>
            </a:r>
            <a:r>
              <a:rPr lang="en-US" sz="1596" dirty="0"/>
              <a:t>: Soft</a:t>
            </a:r>
            <a:r>
              <a:rPr lang="en-US" sz="1596" spc="-12" dirty="0"/>
              <a:t>w</a:t>
            </a:r>
            <a:r>
              <a:rPr lang="en-US" sz="1596" dirty="0"/>
              <a:t>are interrupt</a:t>
            </a:r>
            <a:endParaRPr lang="en-US" sz="1596" b="0" i="0" spc="0" baseline="0" dirty="0"/>
          </a:p>
        </p:txBody>
      </p:sp>
      <p:grpSp>
        <p:nvGrpSpPr>
          <p:cNvPr id="34" name="Group 33"/>
          <p:cNvGrpSpPr/>
          <p:nvPr/>
        </p:nvGrpSpPr>
        <p:grpSpPr>
          <a:xfrm>
            <a:off x="4353284" y="4595518"/>
            <a:ext cx="3937003" cy="1077913"/>
            <a:chOff x="4895850" y="5469615"/>
            <a:chExt cx="3937003" cy="1077913"/>
          </a:xfrm>
        </p:grpSpPr>
        <p:sp>
          <p:nvSpPr>
            <p:cNvPr id="6" name="Freeform 18336"/>
            <p:cNvSpPr/>
            <p:nvPr/>
          </p:nvSpPr>
          <p:spPr>
            <a:xfrm>
              <a:off x="4895850" y="5469615"/>
              <a:ext cx="3876675" cy="1077913"/>
            </a:xfrm>
            <a:custGeom>
              <a:avLst/>
              <a:gdLst/>
              <a:ahLst/>
              <a:cxnLst/>
              <a:rect l="0" t="0" r="0" b="0"/>
              <a:pathLst>
                <a:path w="3876675" h="1077913">
                  <a:moveTo>
                    <a:pt x="0" y="0"/>
                  </a:moveTo>
                  <a:lnTo>
                    <a:pt x="3876675" y="0"/>
                  </a:lnTo>
                  <a:lnTo>
                    <a:pt x="3876675" y="1077913"/>
                  </a:lnTo>
                  <a:lnTo>
                    <a:pt x="0" y="1077913"/>
                  </a:lnTo>
                  <a:lnTo>
                    <a:pt x="0" y="0"/>
                  </a:lnTo>
                  <a:close/>
                </a:path>
              </a:pathLst>
            </a:custGeom>
            <a:solidFill>
              <a:srgbClr val="FFFF99">
                <a:alpha val="100000"/>
              </a:srgbClr>
            </a:solidFill>
            <a:ln w="9525" cap="flat" cmpd="sng">
              <a:solidFill>
                <a:srgbClr val="244A53">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Rectangle 18354"/>
            <p:cNvSpPr/>
            <p:nvPr/>
          </p:nvSpPr>
          <p:spPr>
            <a:xfrm>
              <a:off x="4970962" y="5520296"/>
              <a:ext cx="3861891" cy="976549"/>
            </a:xfrm>
            <a:prstGeom prst="rect">
              <a:avLst/>
            </a:prstGeom>
          </p:spPr>
          <p:txBody>
            <a:bodyPr wrap="none" lIns="0" tIns="0" rIns="0" bIns="0">
              <a:spAutoFit/>
            </a:bodyPr>
            <a:lstStyle/>
            <a:p>
              <a:pPr marL="0"/>
              <a:r>
                <a:rPr lang="en-US" sz="1596" b="0" i="0" spc="0" baseline="0" dirty="0"/>
                <a:t>The </a:t>
              </a:r>
              <a:r>
                <a:rPr lang="en-US" sz="1596" b="0" i="0" spc="0" baseline="0" dirty="0" err="1"/>
                <a:t>vmrun</a:t>
              </a:r>
              <a:r>
                <a:rPr lang="en-US" sz="1596" b="0" i="0" spc="0" baseline="0" dirty="0"/>
                <a:t> instruction </a:t>
              </a:r>
              <a:r>
                <a:rPr lang="en-US" sz="1596" b="0" i="0" spc="-12" baseline="0" dirty="0"/>
                <a:t>w</a:t>
              </a:r>
              <a:r>
                <a:rPr lang="en-US" sz="1596" b="0" i="0" spc="0" baseline="0" dirty="0"/>
                <a:t>ill</a:t>
              </a:r>
              <a:r>
                <a:rPr lang="en-US" sz="1596" b="0" i="0" spc="-11" baseline="0" dirty="0"/>
                <a:t> </a:t>
              </a:r>
              <a:r>
                <a:rPr lang="en-US" sz="1596" b="0" i="0" spc="0" baseline="0" dirty="0"/>
                <a:t>fail</a:t>
              </a:r>
              <a:r>
                <a:rPr lang="en-US" sz="1596" b="0" i="0" spc="-11" baseline="0" dirty="0"/>
                <a:t> </a:t>
              </a:r>
              <a:r>
                <a:rPr lang="en-US" sz="1596" b="0" i="0" spc="-12" baseline="0" dirty="0"/>
                <a:t>w</a:t>
              </a:r>
              <a:r>
                <a:rPr lang="en-US" sz="1596" b="0" i="0" spc="0" baseline="0" dirty="0"/>
                <a:t>ith an </a:t>
              </a:r>
            </a:p>
            <a:p>
              <a:pPr marL="0">
                <a:lnSpc>
                  <a:spcPts val="1919"/>
                </a:lnSpc>
              </a:pPr>
              <a:r>
                <a:rPr lang="en-US" sz="1596" b="0" i="0" spc="0" baseline="0" dirty="0"/>
                <a:t>error code if the supplied</a:t>
              </a:r>
              <a:r>
                <a:rPr lang="en-US" sz="1596" b="0" i="0" spc="-23" baseline="0" dirty="0"/>
                <a:t> </a:t>
              </a:r>
              <a:r>
                <a:rPr lang="en-US" sz="1596" b="0" i="0" spc="0" baseline="0" dirty="0"/>
                <a:t>event injection </a:t>
              </a:r>
            </a:p>
            <a:p>
              <a:pPr marL="0">
                <a:lnSpc>
                  <a:spcPts val="1919"/>
                </a:lnSpc>
              </a:pPr>
              <a:r>
                <a:rPr lang="en-US" sz="1596" b="0" i="0" spc="0" baseline="0" dirty="0"/>
                <a:t>information is</a:t>
              </a:r>
              <a:r>
                <a:rPr lang="en-US" sz="1596" b="0" i="0" spc="-11" baseline="0" dirty="0"/>
                <a:t> </a:t>
              </a:r>
              <a:r>
                <a:rPr lang="en-US" sz="1596" b="0" i="0" spc="0" baseline="0" dirty="0"/>
                <a:t>inconsistent.</a:t>
              </a:r>
              <a:r>
                <a:rPr lang="en-US" sz="1596" b="0" i="0" spc="-11" baseline="0" dirty="0"/>
                <a:t> </a:t>
              </a:r>
              <a:r>
                <a:rPr lang="en-US" sz="1596" b="0" i="0" spc="0" baseline="0" dirty="0"/>
                <a:t>E.g., t</a:t>
              </a:r>
              <a:r>
                <a:rPr lang="en-US" sz="1596" b="0" i="0" spc="-17" baseline="0" dirty="0"/>
                <a:t>y</a:t>
              </a:r>
              <a:r>
                <a:rPr lang="en-US" sz="1596" b="0" i="0" spc="0" baseline="0" dirty="0"/>
                <a:t>pe 3 </a:t>
              </a:r>
            </a:p>
            <a:p>
              <a:pPr marL="0">
                <a:lnSpc>
                  <a:spcPts val="1919"/>
                </a:lnSpc>
              </a:pPr>
              <a:r>
                <a:rPr lang="en-US" sz="1596" b="0" i="0" spc="-12" baseline="0" dirty="0"/>
                <a:t>w</a:t>
              </a:r>
              <a:r>
                <a:rPr lang="en-US" sz="1596" b="0" i="0" spc="0" baseline="0" dirty="0"/>
                <a:t>ith a vector of 2 or </a:t>
              </a:r>
              <a:r>
                <a:rPr lang="en-US" sz="1596" b="0" i="0" spc="-12" baseline="0" dirty="0"/>
                <a:t>w</a:t>
              </a:r>
              <a:r>
                <a:rPr lang="en-US" sz="1596" b="0" i="0" spc="0" baseline="0" dirty="0"/>
                <a:t>ith a vector &gt; 31.</a:t>
              </a:r>
            </a:p>
          </p:txBody>
        </p:sp>
      </p:grpSp>
      <p:grpSp>
        <p:nvGrpSpPr>
          <p:cNvPr id="9" name="Group 8"/>
          <p:cNvGrpSpPr/>
          <p:nvPr/>
        </p:nvGrpSpPr>
        <p:grpSpPr>
          <a:xfrm>
            <a:off x="894722" y="1319555"/>
            <a:ext cx="7334878" cy="1724360"/>
            <a:chOff x="894722" y="1066465"/>
            <a:chExt cx="7334878" cy="1724360"/>
          </a:xfrm>
        </p:grpSpPr>
        <p:sp>
          <p:nvSpPr>
            <p:cNvPr id="10" name="Freeform 18321"/>
            <p:cNvSpPr/>
            <p:nvPr/>
          </p:nvSpPr>
          <p:spPr>
            <a:xfrm>
              <a:off x="914400" y="1295400"/>
              <a:ext cx="7315200" cy="533400"/>
            </a:xfrm>
            <a:custGeom>
              <a:avLst/>
              <a:gdLst/>
              <a:ahLst/>
              <a:cxnLst/>
              <a:rect l="0" t="0" r="0" b="0"/>
              <a:pathLst>
                <a:path w="7315200" h="533400">
                  <a:moveTo>
                    <a:pt x="0" y="0"/>
                  </a:moveTo>
                  <a:lnTo>
                    <a:pt x="7315200" y="0"/>
                  </a:lnTo>
                  <a:lnTo>
                    <a:pt x="73152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322"/>
            <p:cNvSpPr/>
            <p:nvPr/>
          </p:nvSpPr>
          <p:spPr>
            <a:xfrm>
              <a:off x="45720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 name="Freeform 18323"/>
            <p:cNvSpPr/>
            <p:nvPr/>
          </p:nvSpPr>
          <p:spPr>
            <a:xfrm>
              <a:off x="9144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3" name="Freeform 18324"/>
            <p:cNvSpPr/>
            <p:nvPr/>
          </p:nvSpPr>
          <p:spPr>
            <a:xfrm>
              <a:off x="82296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 name="Freeform 18325"/>
            <p:cNvSpPr/>
            <p:nvPr/>
          </p:nvSpPr>
          <p:spPr>
            <a:xfrm>
              <a:off x="914400" y="2257425"/>
              <a:ext cx="7315200" cy="533400"/>
            </a:xfrm>
            <a:custGeom>
              <a:avLst/>
              <a:gdLst/>
              <a:ahLst/>
              <a:cxnLst/>
              <a:rect l="0" t="0" r="0" b="0"/>
              <a:pathLst>
                <a:path w="7315200" h="533400">
                  <a:moveTo>
                    <a:pt x="0" y="0"/>
                  </a:moveTo>
                  <a:lnTo>
                    <a:pt x="7315200" y="0"/>
                  </a:lnTo>
                  <a:lnTo>
                    <a:pt x="7315200" y="533400"/>
                  </a:lnTo>
                  <a:lnTo>
                    <a:pt x="0" y="5334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8326"/>
            <p:cNvSpPr/>
            <p:nvPr/>
          </p:nvSpPr>
          <p:spPr>
            <a:xfrm>
              <a:off x="5715000" y="2257425"/>
              <a:ext cx="685800" cy="533400"/>
            </a:xfrm>
            <a:custGeom>
              <a:avLst/>
              <a:gdLst/>
              <a:ahLst/>
              <a:cxnLst/>
              <a:rect l="0" t="0" r="0" b="0"/>
              <a:pathLst>
                <a:path w="685800" h="533400">
                  <a:moveTo>
                    <a:pt x="0" y="0"/>
                  </a:moveTo>
                  <a:lnTo>
                    <a:pt x="685800" y="0"/>
                  </a:lnTo>
                  <a:lnTo>
                    <a:pt x="685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8327"/>
            <p:cNvSpPr/>
            <p:nvPr/>
          </p:nvSpPr>
          <p:spPr>
            <a:xfrm>
              <a:off x="914400" y="225742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8328"/>
            <p:cNvSpPr/>
            <p:nvPr/>
          </p:nvSpPr>
          <p:spPr>
            <a:xfrm>
              <a:off x="9144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8" name="Freeform 18329"/>
            <p:cNvSpPr/>
            <p:nvPr/>
          </p:nvSpPr>
          <p:spPr>
            <a:xfrm>
              <a:off x="82296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9" name="Freeform 18330"/>
            <p:cNvSpPr/>
            <p:nvPr/>
          </p:nvSpPr>
          <p:spPr>
            <a:xfrm>
              <a:off x="45720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0" name="Freeform 18331"/>
            <p:cNvSpPr/>
            <p:nvPr/>
          </p:nvSpPr>
          <p:spPr>
            <a:xfrm>
              <a:off x="6400800" y="2257425"/>
              <a:ext cx="1828800" cy="533400"/>
            </a:xfrm>
            <a:custGeom>
              <a:avLst/>
              <a:gdLst/>
              <a:ahLst/>
              <a:cxnLst/>
              <a:rect l="0" t="0" r="0" b="0"/>
              <a:pathLst>
                <a:path w="1828800" h="533400">
                  <a:moveTo>
                    <a:pt x="0" y="0"/>
                  </a:moveTo>
                  <a:lnTo>
                    <a:pt x="1828800" y="0"/>
                  </a:lnTo>
                  <a:lnTo>
                    <a:pt x="1828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8332"/>
            <p:cNvSpPr/>
            <p:nvPr/>
          </p:nvSpPr>
          <p:spPr>
            <a:xfrm>
              <a:off x="5486400" y="225742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8333"/>
            <p:cNvSpPr/>
            <p:nvPr/>
          </p:nvSpPr>
          <p:spPr>
            <a:xfrm>
              <a:off x="64008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3" name="Freeform 18334"/>
            <p:cNvSpPr/>
            <p:nvPr/>
          </p:nvSpPr>
          <p:spPr>
            <a:xfrm>
              <a:off x="57150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4" name="Freeform 18335"/>
            <p:cNvSpPr/>
            <p:nvPr/>
          </p:nvSpPr>
          <p:spPr>
            <a:xfrm>
              <a:off x="54864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5" name="Rectangle 18340"/>
            <p:cNvSpPr/>
            <p:nvPr/>
          </p:nvSpPr>
          <p:spPr>
            <a:xfrm>
              <a:off x="4167251" y="1441609"/>
              <a:ext cx="921727" cy="215893"/>
            </a:xfrm>
            <a:prstGeom prst="rect">
              <a:avLst/>
            </a:prstGeom>
          </p:spPr>
          <p:txBody>
            <a:bodyPr wrap="none" lIns="0" tIns="0" rIns="0" bIns="0">
              <a:spAutoFit/>
            </a:bodyPr>
            <a:lstStyle/>
            <a:p>
              <a:pPr marL="0"/>
              <a:r>
                <a:rPr lang="en-US" sz="1403" b="0" i="0" spc="0" baseline="0" dirty="0"/>
                <a:t>Error Code</a:t>
              </a:r>
            </a:p>
          </p:txBody>
        </p:sp>
        <p:sp>
          <p:nvSpPr>
            <p:cNvPr id="26" name="Rectangle 18343"/>
            <p:cNvSpPr/>
            <p:nvPr/>
          </p:nvSpPr>
          <p:spPr>
            <a:xfrm>
              <a:off x="8015349" y="1066465"/>
              <a:ext cx="169918" cy="184666"/>
            </a:xfrm>
            <a:prstGeom prst="rect">
              <a:avLst/>
            </a:prstGeom>
          </p:spPr>
          <p:txBody>
            <a:bodyPr wrap="none" lIns="0" tIns="0" rIns="0" bIns="0">
              <a:spAutoFit/>
            </a:bodyPr>
            <a:lstStyle/>
            <a:p>
              <a:pPr marL="0"/>
              <a:r>
                <a:rPr lang="en-US" sz="1200" b="0" i="0" spc="0" baseline="0" dirty="0"/>
                <a:t>32</a:t>
              </a:r>
            </a:p>
          </p:txBody>
        </p:sp>
        <p:sp>
          <p:nvSpPr>
            <p:cNvPr id="27" name="Rectangle 18344"/>
            <p:cNvSpPr/>
            <p:nvPr/>
          </p:nvSpPr>
          <p:spPr>
            <a:xfrm>
              <a:off x="8094597" y="2028414"/>
              <a:ext cx="84960" cy="184666"/>
            </a:xfrm>
            <a:prstGeom prst="rect">
              <a:avLst/>
            </a:prstGeom>
          </p:spPr>
          <p:txBody>
            <a:bodyPr wrap="none" lIns="0" tIns="0" rIns="0" bIns="0">
              <a:spAutoFit/>
            </a:bodyPr>
            <a:lstStyle/>
            <a:p>
              <a:pPr marL="0"/>
              <a:r>
                <a:rPr lang="en-US" sz="1200" b="0" i="0" spc="0" baseline="0" dirty="0"/>
                <a:t>0</a:t>
              </a:r>
            </a:p>
          </p:txBody>
        </p:sp>
        <p:sp>
          <p:nvSpPr>
            <p:cNvPr id="28" name="Rectangle 18345"/>
            <p:cNvSpPr/>
            <p:nvPr/>
          </p:nvSpPr>
          <p:spPr>
            <a:xfrm>
              <a:off x="957400" y="1066465"/>
              <a:ext cx="169918" cy="184666"/>
            </a:xfrm>
            <a:prstGeom prst="rect">
              <a:avLst/>
            </a:prstGeom>
          </p:spPr>
          <p:txBody>
            <a:bodyPr wrap="none" lIns="0" tIns="0" rIns="0" bIns="0">
              <a:spAutoFit/>
            </a:bodyPr>
            <a:lstStyle/>
            <a:p>
              <a:pPr marL="0"/>
              <a:r>
                <a:rPr lang="en-US" sz="1200" b="0" i="0" spc="0" baseline="0" dirty="0"/>
                <a:t>63</a:t>
              </a:r>
            </a:p>
          </p:txBody>
        </p:sp>
        <p:sp>
          <p:nvSpPr>
            <p:cNvPr id="29" name="Rectangle 18346"/>
            <p:cNvSpPr/>
            <p:nvPr/>
          </p:nvSpPr>
          <p:spPr>
            <a:xfrm>
              <a:off x="969646" y="2028414"/>
              <a:ext cx="5640390" cy="184666"/>
            </a:xfrm>
            <a:prstGeom prst="rect">
              <a:avLst/>
            </a:prstGeom>
          </p:spPr>
          <p:txBody>
            <a:bodyPr wrap="none" lIns="0" tIns="0" rIns="0" bIns="0">
              <a:spAutoFit/>
            </a:bodyPr>
            <a:lstStyle/>
            <a:p>
              <a:pPr marL="0">
                <a:tabLst>
                  <a:tab pos="4547858" algn="l"/>
                  <a:tab pos="5308334" algn="l"/>
                </a:tabLst>
              </a:pPr>
              <a:r>
                <a:rPr lang="en-US" sz="1200" b="0" i="0" spc="0" baseline="0" dirty="0"/>
                <a:t>31	</a:t>
              </a:r>
              <a:r>
                <a:rPr lang="en-US" sz="1200" b="0" i="0" spc="-79" baseline="0" dirty="0"/>
                <a:t>1</a:t>
              </a:r>
              <a:r>
                <a:rPr lang="en-US" sz="1200" b="0" i="0" spc="734" baseline="0" dirty="0"/>
                <a:t>1</a:t>
              </a:r>
              <a:r>
                <a:rPr lang="en-US" sz="1200" b="0" i="0" spc="0" baseline="0" dirty="0"/>
                <a:t>10	</a:t>
              </a:r>
              <a:r>
                <a:rPr lang="en-US" sz="1200" b="0" i="0" spc="858" baseline="0" dirty="0"/>
                <a:t>8</a:t>
              </a:r>
              <a:r>
                <a:rPr lang="en-US" sz="1200" b="0" i="0" spc="0" baseline="0" dirty="0"/>
                <a:t>7</a:t>
              </a:r>
            </a:p>
          </p:txBody>
        </p:sp>
        <p:sp>
          <p:nvSpPr>
            <p:cNvPr id="30" name="Rectangle 29"/>
            <p:cNvSpPr/>
            <p:nvPr/>
          </p:nvSpPr>
          <p:spPr>
            <a:xfrm>
              <a:off x="894722" y="2385625"/>
              <a:ext cx="295274" cy="276999"/>
            </a:xfrm>
            <a:prstGeom prst="rect">
              <a:avLst/>
            </a:prstGeom>
          </p:spPr>
          <p:txBody>
            <a:bodyPr wrap="none">
              <a:spAutoFit/>
            </a:bodyPr>
            <a:lstStyle/>
            <a:p>
              <a:r>
                <a:rPr lang="en-US" sz="1200" dirty="0"/>
                <a:t>V</a:t>
              </a:r>
            </a:p>
          </p:txBody>
        </p:sp>
        <p:sp>
          <p:nvSpPr>
            <p:cNvPr id="31" name="Rectangle 30"/>
            <p:cNvSpPr/>
            <p:nvPr/>
          </p:nvSpPr>
          <p:spPr>
            <a:xfrm>
              <a:off x="5453063" y="2287873"/>
              <a:ext cx="295274" cy="461665"/>
            </a:xfrm>
            <a:prstGeom prst="rect">
              <a:avLst/>
            </a:prstGeom>
          </p:spPr>
          <p:txBody>
            <a:bodyPr wrap="none">
              <a:spAutoFit/>
            </a:bodyPr>
            <a:lstStyle/>
            <a:p>
              <a:r>
                <a:rPr lang="en-US" sz="1200" dirty="0"/>
                <a:t>E</a:t>
              </a:r>
            </a:p>
            <a:p>
              <a:r>
                <a:rPr lang="en-US" sz="1200" dirty="0"/>
                <a:t>V</a:t>
              </a:r>
            </a:p>
          </p:txBody>
        </p:sp>
        <p:sp>
          <p:nvSpPr>
            <p:cNvPr id="32" name="Rectangle 31"/>
            <p:cNvSpPr/>
            <p:nvPr/>
          </p:nvSpPr>
          <p:spPr>
            <a:xfrm>
              <a:off x="5794013" y="2364706"/>
              <a:ext cx="527773" cy="276999"/>
            </a:xfrm>
            <a:prstGeom prst="rect">
              <a:avLst/>
            </a:prstGeom>
          </p:spPr>
          <p:txBody>
            <a:bodyPr wrap="none">
              <a:spAutoFit/>
            </a:bodyPr>
            <a:lstStyle/>
            <a:p>
              <a:r>
                <a:rPr lang="en-US" sz="1200" dirty="0"/>
                <a:t>Type</a:t>
              </a:r>
            </a:p>
          </p:txBody>
        </p:sp>
        <p:sp>
          <p:nvSpPr>
            <p:cNvPr id="33" name="Rectangle 32"/>
            <p:cNvSpPr/>
            <p:nvPr/>
          </p:nvSpPr>
          <p:spPr>
            <a:xfrm>
              <a:off x="6974249" y="2364705"/>
              <a:ext cx="632224" cy="276999"/>
            </a:xfrm>
            <a:prstGeom prst="rect">
              <a:avLst/>
            </a:prstGeom>
          </p:spPr>
          <p:txBody>
            <a:bodyPr wrap="none">
              <a:spAutoFit/>
            </a:bodyPr>
            <a:lstStyle/>
            <a:p>
              <a:r>
                <a:rPr lang="en-US" sz="1200" dirty="0"/>
                <a:t>Vector</a:t>
              </a:r>
            </a:p>
          </p:txBody>
        </p:sp>
      </p:grpSp>
    </p:spTree>
    <p:extLst>
      <p:ext uri="{BB962C8B-B14F-4D97-AF65-F5344CB8AC3E}">
        <p14:creationId xmlns:p14="http://schemas.microsoft.com/office/powerpoint/2010/main" val="725973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The need For The IER</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127</a:t>
            </a:fld>
            <a:endParaRPr lang="en-US" dirty="0"/>
          </a:p>
        </p:txBody>
      </p:sp>
      <p:grpSp>
        <p:nvGrpSpPr>
          <p:cNvPr id="6" name="Group 5"/>
          <p:cNvGrpSpPr/>
          <p:nvPr/>
        </p:nvGrpSpPr>
        <p:grpSpPr>
          <a:xfrm>
            <a:off x="358888" y="1093224"/>
            <a:ext cx="8426225" cy="5493838"/>
            <a:chOff x="142875" y="733999"/>
            <a:chExt cx="8426225" cy="5493838"/>
          </a:xfrm>
        </p:grpSpPr>
        <p:sp>
          <p:nvSpPr>
            <p:cNvPr id="7" name="Freeform 18358"/>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8359"/>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8360"/>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8361"/>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362"/>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8363"/>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8364"/>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8365"/>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8366"/>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8367"/>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8368"/>
            <p:cNvSpPr/>
            <p:nvPr/>
          </p:nvSpPr>
          <p:spPr>
            <a:xfrm>
              <a:off x="4443158"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8369"/>
            <p:cNvSpPr/>
            <p:nvPr/>
          </p:nvSpPr>
          <p:spPr>
            <a:xfrm>
              <a:off x="454973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8370"/>
            <p:cNvSpPr/>
            <p:nvPr/>
          </p:nvSpPr>
          <p:spPr>
            <a:xfrm>
              <a:off x="465632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8371"/>
            <p:cNvSpPr/>
            <p:nvPr/>
          </p:nvSpPr>
          <p:spPr>
            <a:xfrm>
              <a:off x="4762906"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8372"/>
            <p:cNvSpPr/>
            <p:nvPr/>
          </p:nvSpPr>
          <p:spPr>
            <a:xfrm>
              <a:off x="486949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8373"/>
            <p:cNvSpPr/>
            <p:nvPr/>
          </p:nvSpPr>
          <p:spPr>
            <a:xfrm>
              <a:off x="4976075"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8374"/>
            <p:cNvSpPr/>
            <p:nvPr/>
          </p:nvSpPr>
          <p:spPr>
            <a:xfrm>
              <a:off x="5082666"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8375"/>
            <p:cNvSpPr/>
            <p:nvPr/>
          </p:nvSpPr>
          <p:spPr>
            <a:xfrm>
              <a:off x="5189245"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8376"/>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8377"/>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8378"/>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8379"/>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8380"/>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8381"/>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8382"/>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8383"/>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8384"/>
            <p:cNvSpPr/>
            <p:nvPr/>
          </p:nvSpPr>
          <p:spPr>
            <a:xfrm>
              <a:off x="4443158"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8385"/>
            <p:cNvSpPr/>
            <p:nvPr/>
          </p:nvSpPr>
          <p:spPr>
            <a:xfrm>
              <a:off x="454973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8386"/>
            <p:cNvSpPr/>
            <p:nvPr/>
          </p:nvSpPr>
          <p:spPr>
            <a:xfrm>
              <a:off x="465632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8387"/>
            <p:cNvSpPr/>
            <p:nvPr/>
          </p:nvSpPr>
          <p:spPr>
            <a:xfrm>
              <a:off x="4762906"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8388"/>
            <p:cNvSpPr/>
            <p:nvPr/>
          </p:nvSpPr>
          <p:spPr>
            <a:xfrm>
              <a:off x="486949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8389"/>
            <p:cNvSpPr/>
            <p:nvPr/>
          </p:nvSpPr>
          <p:spPr>
            <a:xfrm>
              <a:off x="4976075"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8390"/>
            <p:cNvSpPr/>
            <p:nvPr/>
          </p:nvSpPr>
          <p:spPr>
            <a:xfrm>
              <a:off x="5082666"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8391"/>
            <p:cNvSpPr/>
            <p:nvPr/>
          </p:nvSpPr>
          <p:spPr>
            <a:xfrm>
              <a:off x="5189245"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8392"/>
            <p:cNvSpPr/>
            <p:nvPr/>
          </p:nvSpPr>
          <p:spPr>
            <a:xfrm>
              <a:off x="4443158"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8393"/>
            <p:cNvSpPr/>
            <p:nvPr/>
          </p:nvSpPr>
          <p:spPr>
            <a:xfrm>
              <a:off x="454973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8394"/>
            <p:cNvSpPr/>
            <p:nvPr/>
          </p:nvSpPr>
          <p:spPr>
            <a:xfrm>
              <a:off x="465632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8395"/>
            <p:cNvSpPr/>
            <p:nvPr/>
          </p:nvSpPr>
          <p:spPr>
            <a:xfrm>
              <a:off x="4762906"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8396"/>
            <p:cNvSpPr/>
            <p:nvPr/>
          </p:nvSpPr>
          <p:spPr>
            <a:xfrm>
              <a:off x="486949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8397"/>
            <p:cNvSpPr/>
            <p:nvPr/>
          </p:nvSpPr>
          <p:spPr>
            <a:xfrm>
              <a:off x="4976075"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8398"/>
            <p:cNvSpPr/>
            <p:nvPr/>
          </p:nvSpPr>
          <p:spPr>
            <a:xfrm>
              <a:off x="5082666"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8399"/>
            <p:cNvSpPr/>
            <p:nvPr/>
          </p:nvSpPr>
          <p:spPr>
            <a:xfrm>
              <a:off x="5189245"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8400"/>
            <p:cNvSpPr/>
            <p:nvPr/>
          </p:nvSpPr>
          <p:spPr>
            <a:xfrm>
              <a:off x="4443158"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8401"/>
            <p:cNvSpPr/>
            <p:nvPr/>
          </p:nvSpPr>
          <p:spPr>
            <a:xfrm>
              <a:off x="454973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8402"/>
            <p:cNvSpPr/>
            <p:nvPr/>
          </p:nvSpPr>
          <p:spPr>
            <a:xfrm>
              <a:off x="465632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8403"/>
            <p:cNvSpPr/>
            <p:nvPr/>
          </p:nvSpPr>
          <p:spPr>
            <a:xfrm>
              <a:off x="4762906"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8404"/>
            <p:cNvSpPr/>
            <p:nvPr/>
          </p:nvSpPr>
          <p:spPr>
            <a:xfrm>
              <a:off x="486949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8405"/>
            <p:cNvSpPr/>
            <p:nvPr/>
          </p:nvSpPr>
          <p:spPr>
            <a:xfrm>
              <a:off x="4976075"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8406"/>
            <p:cNvSpPr/>
            <p:nvPr/>
          </p:nvSpPr>
          <p:spPr>
            <a:xfrm>
              <a:off x="5082666"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8407"/>
            <p:cNvSpPr/>
            <p:nvPr/>
          </p:nvSpPr>
          <p:spPr>
            <a:xfrm>
              <a:off x="5189245"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8408"/>
            <p:cNvSpPr/>
            <p:nvPr/>
          </p:nvSpPr>
          <p:spPr>
            <a:xfrm>
              <a:off x="4443158"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8409"/>
            <p:cNvSpPr/>
            <p:nvPr/>
          </p:nvSpPr>
          <p:spPr>
            <a:xfrm>
              <a:off x="454973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8410"/>
            <p:cNvSpPr/>
            <p:nvPr/>
          </p:nvSpPr>
          <p:spPr>
            <a:xfrm>
              <a:off x="465632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8411"/>
            <p:cNvSpPr/>
            <p:nvPr/>
          </p:nvSpPr>
          <p:spPr>
            <a:xfrm>
              <a:off x="4762906"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8412"/>
            <p:cNvSpPr/>
            <p:nvPr/>
          </p:nvSpPr>
          <p:spPr>
            <a:xfrm>
              <a:off x="486949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8413"/>
            <p:cNvSpPr/>
            <p:nvPr/>
          </p:nvSpPr>
          <p:spPr>
            <a:xfrm>
              <a:off x="4976075"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8414"/>
            <p:cNvSpPr/>
            <p:nvPr/>
          </p:nvSpPr>
          <p:spPr>
            <a:xfrm>
              <a:off x="5082666"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8415"/>
            <p:cNvSpPr/>
            <p:nvPr/>
          </p:nvSpPr>
          <p:spPr>
            <a:xfrm>
              <a:off x="5189245"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8416"/>
            <p:cNvSpPr/>
            <p:nvPr/>
          </p:nvSpPr>
          <p:spPr>
            <a:xfrm>
              <a:off x="4443158"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8417"/>
            <p:cNvSpPr/>
            <p:nvPr/>
          </p:nvSpPr>
          <p:spPr>
            <a:xfrm>
              <a:off x="454973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8418"/>
            <p:cNvSpPr/>
            <p:nvPr/>
          </p:nvSpPr>
          <p:spPr>
            <a:xfrm>
              <a:off x="465632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8419"/>
            <p:cNvSpPr/>
            <p:nvPr/>
          </p:nvSpPr>
          <p:spPr>
            <a:xfrm>
              <a:off x="4762906"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8420"/>
            <p:cNvSpPr/>
            <p:nvPr/>
          </p:nvSpPr>
          <p:spPr>
            <a:xfrm>
              <a:off x="486949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8421"/>
            <p:cNvSpPr/>
            <p:nvPr/>
          </p:nvSpPr>
          <p:spPr>
            <a:xfrm>
              <a:off x="4976075"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8422"/>
            <p:cNvSpPr/>
            <p:nvPr/>
          </p:nvSpPr>
          <p:spPr>
            <a:xfrm>
              <a:off x="5082666"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8423"/>
            <p:cNvSpPr/>
            <p:nvPr/>
          </p:nvSpPr>
          <p:spPr>
            <a:xfrm>
              <a:off x="5189245"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8424"/>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8425"/>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8426"/>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8427"/>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8428"/>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8429"/>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8430"/>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8431"/>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8432"/>
            <p:cNvSpPr/>
            <p:nvPr/>
          </p:nvSpPr>
          <p:spPr>
            <a:xfrm>
              <a:off x="529582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8433"/>
            <p:cNvSpPr/>
            <p:nvPr/>
          </p:nvSpPr>
          <p:spPr>
            <a:xfrm>
              <a:off x="5402414"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8434"/>
            <p:cNvSpPr/>
            <p:nvPr/>
          </p:nvSpPr>
          <p:spPr>
            <a:xfrm>
              <a:off x="55089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8435"/>
            <p:cNvSpPr/>
            <p:nvPr/>
          </p:nvSpPr>
          <p:spPr>
            <a:xfrm>
              <a:off x="5615584"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8436"/>
            <p:cNvSpPr/>
            <p:nvPr/>
          </p:nvSpPr>
          <p:spPr>
            <a:xfrm>
              <a:off x="5722162"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8437"/>
            <p:cNvSpPr/>
            <p:nvPr/>
          </p:nvSpPr>
          <p:spPr>
            <a:xfrm>
              <a:off x="582875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8438"/>
            <p:cNvSpPr/>
            <p:nvPr/>
          </p:nvSpPr>
          <p:spPr>
            <a:xfrm>
              <a:off x="593533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8439"/>
            <p:cNvSpPr/>
            <p:nvPr/>
          </p:nvSpPr>
          <p:spPr>
            <a:xfrm>
              <a:off x="604192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8440"/>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8441"/>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8442"/>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8443"/>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8444"/>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8445"/>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8446"/>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8447"/>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8448"/>
            <p:cNvSpPr/>
            <p:nvPr/>
          </p:nvSpPr>
          <p:spPr>
            <a:xfrm>
              <a:off x="529582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8449"/>
            <p:cNvSpPr/>
            <p:nvPr/>
          </p:nvSpPr>
          <p:spPr>
            <a:xfrm>
              <a:off x="5402414"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8450"/>
            <p:cNvSpPr/>
            <p:nvPr/>
          </p:nvSpPr>
          <p:spPr>
            <a:xfrm>
              <a:off x="55089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8451"/>
            <p:cNvSpPr/>
            <p:nvPr/>
          </p:nvSpPr>
          <p:spPr>
            <a:xfrm>
              <a:off x="5615584"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8452"/>
            <p:cNvSpPr/>
            <p:nvPr/>
          </p:nvSpPr>
          <p:spPr>
            <a:xfrm>
              <a:off x="5722162"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8453"/>
            <p:cNvSpPr/>
            <p:nvPr/>
          </p:nvSpPr>
          <p:spPr>
            <a:xfrm>
              <a:off x="582875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8454"/>
            <p:cNvSpPr/>
            <p:nvPr/>
          </p:nvSpPr>
          <p:spPr>
            <a:xfrm>
              <a:off x="593533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8455"/>
            <p:cNvSpPr/>
            <p:nvPr/>
          </p:nvSpPr>
          <p:spPr>
            <a:xfrm>
              <a:off x="604192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8456"/>
            <p:cNvSpPr/>
            <p:nvPr/>
          </p:nvSpPr>
          <p:spPr>
            <a:xfrm>
              <a:off x="529582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8457"/>
            <p:cNvSpPr/>
            <p:nvPr/>
          </p:nvSpPr>
          <p:spPr>
            <a:xfrm>
              <a:off x="5402414"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8458"/>
            <p:cNvSpPr/>
            <p:nvPr/>
          </p:nvSpPr>
          <p:spPr>
            <a:xfrm>
              <a:off x="55089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8459"/>
            <p:cNvSpPr/>
            <p:nvPr/>
          </p:nvSpPr>
          <p:spPr>
            <a:xfrm>
              <a:off x="5615584"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8460"/>
            <p:cNvSpPr/>
            <p:nvPr/>
          </p:nvSpPr>
          <p:spPr>
            <a:xfrm>
              <a:off x="5722162"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8461"/>
            <p:cNvSpPr/>
            <p:nvPr/>
          </p:nvSpPr>
          <p:spPr>
            <a:xfrm>
              <a:off x="582875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8462"/>
            <p:cNvSpPr/>
            <p:nvPr/>
          </p:nvSpPr>
          <p:spPr>
            <a:xfrm>
              <a:off x="593533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8463"/>
            <p:cNvSpPr/>
            <p:nvPr/>
          </p:nvSpPr>
          <p:spPr>
            <a:xfrm>
              <a:off x="604192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8464"/>
            <p:cNvSpPr/>
            <p:nvPr/>
          </p:nvSpPr>
          <p:spPr>
            <a:xfrm>
              <a:off x="529582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8465"/>
            <p:cNvSpPr/>
            <p:nvPr/>
          </p:nvSpPr>
          <p:spPr>
            <a:xfrm>
              <a:off x="5402414"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8466"/>
            <p:cNvSpPr/>
            <p:nvPr/>
          </p:nvSpPr>
          <p:spPr>
            <a:xfrm>
              <a:off x="55089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8467"/>
            <p:cNvSpPr/>
            <p:nvPr/>
          </p:nvSpPr>
          <p:spPr>
            <a:xfrm>
              <a:off x="5615584"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8468"/>
            <p:cNvSpPr/>
            <p:nvPr/>
          </p:nvSpPr>
          <p:spPr>
            <a:xfrm>
              <a:off x="5722162"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8469"/>
            <p:cNvSpPr/>
            <p:nvPr/>
          </p:nvSpPr>
          <p:spPr>
            <a:xfrm>
              <a:off x="582875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8470"/>
            <p:cNvSpPr/>
            <p:nvPr/>
          </p:nvSpPr>
          <p:spPr>
            <a:xfrm>
              <a:off x="593533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8471"/>
            <p:cNvSpPr/>
            <p:nvPr/>
          </p:nvSpPr>
          <p:spPr>
            <a:xfrm>
              <a:off x="604192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8472"/>
            <p:cNvSpPr/>
            <p:nvPr/>
          </p:nvSpPr>
          <p:spPr>
            <a:xfrm>
              <a:off x="529582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8473"/>
            <p:cNvSpPr/>
            <p:nvPr/>
          </p:nvSpPr>
          <p:spPr>
            <a:xfrm>
              <a:off x="5402414"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8474"/>
            <p:cNvSpPr/>
            <p:nvPr/>
          </p:nvSpPr>
          <p:spPr>
            <a:xfrm>
              <a:off x="55089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8475"/>
            <p:cNvSpPr/>
            <p:nvPr/>
          </p:nvSpPr>
          <p:spPr>
            <a:xfrm>
              <a:off x="5615584"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8476"/>
            <p:cNvSpPr/>
            <p:nvPr/>
          </p:nvSpPr>
          <p:spPr>
            <a:xfrm>
              <a:off x="5722162"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8477"/>
            <p:cNvSpPr/>
            <p:nvPr/>
          </p:nvSpPr>
          <p:spPr>
            <a:xfrm>
              <a:off x="582875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8478"/>
            <p:cNvSpPr/>
            <p:nvPr/>
          </p:nvSpPr>
          <p:spPr>
            <a:xfrm>
              <a:off x="593533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8479"/>
            <p:cNvSpPr/>
            <p:nvPr/>
          </p:nvSpPr>
          <p:spPr>
            <a:xfrm>
              <a:off x="604192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8480"/>
            <p:cNvSpPr/>
            <p:nvPr/>
          </p:nvSpPr>
          <p:spPr>
            <a:xfrm>
              <a:off x="529582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8481"/>
            <p:cNvSpPr/>
            <p:nvPr/>
          </p:nvSpPr>
          <p:spPr>
            <a:xfrm>
              <a:off x="5402414"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8482"/>
            <p:cNvSpPr/>
            <p:nvPr/>
          </p:nvSpPr>
          <p:spPr>
            <a:xfrm>
              <a:off x="55089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8483"/>
            <p:cNvSpPr/>
            <p:nvPr/>
          </p:nvSpPr>
          <p:spPr>
            <a:xfrm>
              <a:off x="5615584"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8484"/>
            <p:cNvSpPr/>
            <p:nvPr/>
          </p:nvSpPr>
          <p:spPr>
            <a:xfrm>
              <a:off x="5722162"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8485"/>
            <p:cNvSpPr/>
            <p:nvPr/>
          </p:nvSpPr>
          <p:spPr>
            <a:xfrm>
              <a:off x="582875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8486"/>
            <p:cNvSpPr/>
            <p:nvPr/>
          </p:nvSpPr>
          <p:spPr>
            <a:xfrm>
              <a:off x="593533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8487"/>
            <p:cNvSpPr/>
            <p:nvPr/>
          </p:nvSpPr>
          <p:spPr>
            <a:xfrm>
              <a:off x="604192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8488"/>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8489"/>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8490"/>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8491"/>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8492"/>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8493"/>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8494"/>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8495"/>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8496"/>
            <p:cNvSpPr/>
            <p:nvPr/>
          </p:nvSpPr>
          <p:spPr>
            <a:xfrm>
              <a:off x="6148501"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8497"/>
            <p:cNvSpPr/>
            <p:nvPr/>
          </p:nvSpPr>
          <p:spPr>
            <a:xfrm>
              <a:off x="62550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8498"/>
            <p:cNvSpPr/>
            <p:nvPr/>
          </p:nvSpPr>
          <p:spPr>
            <a:xfrm>
              <a:off x="6361671"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8499"/>
            <p:cNvSpPr/>
            <p:nvPr/>
          </p:nvSpPr>
          <p:spPr>
            <a:xfrm>
              <a:off x="646826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8500"/>
            <p:cNvSpPr/>
            <p:nvPr/>
          </p:nvSpPr>
          <p:spPr>
            <a:xfrm>
              <a:off x="657484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8501"/>
            <p:cNvSpPr/>
            <p:nvPr/>
          </p:nvSpPr>
          <p:spPr>
            <a:xfrm>
              <a:off x="6681419"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8502"/>
            <p:cNvSpPr/>
            <p:nvPr/>
          </p:nvSpPr>
          <p:spPr>
            <a:xfrm>
              <a:off x="678801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8503"/>
            <p:cNvSpPr/>
            <p:nvPr/>
          </p:nvSpPr>
          <p:spPr>
            <a:xfrm>
              <a:off x="689458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8504"/>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8505"/>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8506"/>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8507"/>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8508"/>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8509"/>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8510"/>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8511"/>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8512"/>
            <p:cNvSpPr/>
            <p:nvPr/>
          </p:nvSpPr>
          <p:spPr>
            <a:xfrm>
              <a:off x="6148501"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8513"/>
            <p:cNvSpPr/>
            <p:nvPr/>
          </p:nvSpPr>
          <p:spPr>
            <a:xfrm>
              <a:off x="62550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8514"/>
            <p:cNvSpPr/>
            <p:nvPr/>
          </p:nvSpPr>
          <p:spPr>
            <a:xfrm>
              <a:off x="6361671"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8515"/>
            <p:cNvSpPr/>
            <p:nvPr/>
          </p:nvSpPr>
          <p:spPr>
            <a:xfrm>
              <a:off x="646826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8516"/>
            <p:cNvSpPr/>
            <p:nvPr/>
          </p:nvSpPr>
          <p:spPr>
            <a:xfrm>
              <a:off x="657484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8517"/>
            <p:cNvSpPr/>
            <p:nvPr/>
          </p:nvSpPr>
          <p:spPr>
            <a:xfrm>
              <a:off x="6681419"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8518"/>
            <p:cNvSpPr/>
            <p:nvPr/>
          </p:nvSpPr>
          <p:spPr>
            <a:xfrm>
              <a:off x="678801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8519"/>
            <p:cNvSpPr/>
            <p:nvPr/>
          </p:nvSpPr>
          <p:spPr>
            <a:xfrm>
              <a:off x="689458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8520"/>
            <p:cNvSpPr/>
            <p:nvPr/>
          </p:nvSpPr>
          <p:spPr>
            <a:xfrm>
              <a:off x="6148501"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8521"/>
            <p:cNvSpPr/>
            <p:nvPr/>
          </p:nvSpPr>
          <p:spPr>
            <a:xfrm>
              <a:off x="62550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8522"/>
            <p:cNvSpPr/>
            <p:nvPr/>
          </p:nvSpPr>
          <p:spPr>
            <a:xfrm>
              <a:off x="6361671"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8523"/>
            <p:cNvSpPr/>
            <p:nvPr/>
          </p:nvSpPr>
          <p:spPr>
            <a:xfrm>
              <a:off x="646826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8524"/>
            <p:cNvSpPr/>
            <p:nvPr/>
          </p:nvSpPr>
          <p:spPr>
            <a:xfrm>
              <a:off x="657484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8525"/>
            <p:cNvSpPr/>
            <p:nvPr/>
          </p:nvSpPr>
          <p:spPr>
            <a:xfrm>
              <a:off x="6681419"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8526"/>
            <p:cNvSpPr/>
            <p:nvPr/>
          </p:nvSpPr>
          <p:spPr>
            <a:xfrm>
              <a:off x="678801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8527"/>
            <p:cNvSpPr/>
            <p:nvPr/>
          </p:nvSpPr>
          <p:spPr>
            <a:xfrm>
              <a:off x="689458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8528"/>
            <p:cNvSpPr/>
            <p:nvPr/>
          </p:nvSpPr>
          <p:spPr>
            <a:xfrm>
              <a:off x="6148501"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8529"/>
            <p:cNvSpPr/>
            <p:nvPr/>
          </p:nvSpPr>
          <p:spPr>
            <a:xfrm>
              <a:off x="62550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8530"/>
            <p:cNvSpPr/>
            <p:nvPr/>
          </p:nvSpPr>
          <p:spPr>
            <a:xfrm>
              <a:off x="6361671"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8531"/>
            <p:cNvSpPr/>
            <p:nvPr/>
          </p:nvSpPr>
          <p:spPr>
            <a:xfrm>
              <a:off x="646826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8532"/>
            <p:cNvSpPr/>
            <p:nvPr/>
          </p:nvSpPr>
          <p:spPr>
            <a:xfrm>
              <a:off x="657484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8533"/>
            <p:cNvSpPr/>
            <p:nvPr/>
          </p:nvSpPr>
          <p:spPr>
            <a:xfrm>
              <a:off x="6681419"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8534"/>
            <p:cNvSpPr/>
            <p:nvPr/>
          </p:nvSpPr>
          <p:spPr>
            <a:xfrm>
              <a:off x="678801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8535"/>
            <p:cNvSpPr/>
            <p:nvPr/>
          </p:nvSpPr>
          <p:spPr>
            <a:xfrm>
              <a:off x="689458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8536"/>
            <p:cNvSpPr/>
            <p:nvPr/>
          </p:nvSpPr>
          <p:spPr>
            <a:xfrm>
              <a:off x="6148501"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8537"/>
            <p:cNvSpPr/>
            <p:nvPr/>
          </p:nvSpPr>
          <p:spPr>
            <a:xfrm>
              <a:off x="62550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8538"/>
            <p:cNvSpPr/>
            <p:nvPr/>
          </p:nvSpPr>
          <p:spPr>
            <a:xfrm>
              <a:off x="6361671"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8539"/>
            <p:cNvSpPr/>
            <p:nvPr/>
          </p:nvSpPr>
          <p:spPr>
            <a:xfrm>
              <a:off x="646826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8540"/>
            <p:cNvSpPr/>
            <p:nvPr/>
          </p:nvSpPr>
          <p:spPr>
            <a:xfrm>
              <a:off x="657484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8541"/>
            <p:cNvSpPr/>
            <p:nvPr/>
          </p:nvSpPr>
          <p:spPr>
            <a:xfrm>
              <a:off x="6681419"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8542"/>
            <p:cNvSpPr/>
            <p:nvPr/>
          </p:nvSpPr>
          <p:spPr>
            <a:xfrm>
              <a:off x="678801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8543"/>
            <p:cNvSpPr/>
            <p:nvPr/>
          </p:nvSpPr>
          <p:spPr>
            <a:xfrm>
              <a:off x="689458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8544"/>
            <p:cNvSpPr/>
            <p:nvPr/>
          </p:nvSpPr>
          <p:spPr>
            <a:xfrm>
              <a:off x="6148501"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8545"/>
            <p:cNvSpPr/>
            <p:nvPr/>
          </p:nvSpPr>
          <p:spPr>
            <a:xfrm>
              <a:off x="62550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8546"/>
            <p:cNvSpPr/>
            <p:nvPr/>
          </p:nvSpPr>
          <p:spPr>
            <a:xfrm>
              <a:off x="6361671"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8547"/>
            <p:cNvSpPr/>
            <p:nvPr/>
          </p:nvSpPr>
          <p:spPr>
            <a:xfrm>
              <a:off x="646826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8548"/>
            <p:cNvSpPr/>
            <p:nvPr/>
          </p:nvSpPr>
          <p:spPr>
            <a:xfrm>
              <a:off x="657484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8549"/>
            <p:cNvSpPr/>
            <p:nvPr/>
          </p:nvSpPr>
          <p:spPr>
            <a:xfrm>
              <a:off x="6681419"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8550"/>
            <p:cNvSpPr/>
            <p:nvPr/>
          </p:nvSpPr>
          <p:spPr>
            <a:xfrm>
              <a:off x="678801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8551"/>
            <p:cNvSpPr/>
            <p:nvPr/>
          </p:nvSpPr>
          <p:spPr>
            <a:xfrm>
              <a:off x="689458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8552"/>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8553"/>
            <p:cNvSpPr/>
            <p:nvPr/>
          </p:nvSpPr>
          <p:spPr>
            <a:xfrm>
              <a:off x="7107770"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8554"/>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8555"/>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8556"/>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8557"/>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8558"/>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8559"/>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8560"/>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8561"/>
            <p:cNvSpPr/>
            <p:nvPr/>
          </p:nvSpPr>
          <p:spPr>
            <a:xfrm>
              <a:off x="7107770"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8562"/>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8563"/>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8564"/>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8565"/>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8566"/>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8567"/>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8568"/>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8569"/>
            <p:cNvSpPr/>
            <p:nvPr/>
          </p:nvSpPr>
          <p:spPr>
            <a:xfrm>
              <a:off x="7107770"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8570"/>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8571"/>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8572"/>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8573"/>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8574"/>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8575"/>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8576"/>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8577"/>
            <p:cNvSpPr/>
            <p:nvPr/>
          </p:nvSpPr>
          <p:spPr>
            <a:xfrm>
              <a:off x="7107770"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8578"/>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8579"/>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8580"/>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8581"/>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8582"/>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8583"/>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8584"/>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8585"/>
            <p:cNvSpPr/>
            <p:nvPr/>
          </p:nvSpPr>
          <p:spPr>
            <a:xfrm>
              <a:off x="7107770"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8586"/>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8587"/>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8588"/>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8589"/>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8590"/>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8591"/>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8592"/>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8593"/>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8594"/>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8595"/>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8596"/>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8597"/>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8598"/>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8599"/>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8600"/>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8601"/>
            <p:cNvSpPr/>
            <p:nvPr/>
          </p:nvSpPr>
          <p:spPr>
            <a:xfrm>
              <a:off x="7107770"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8602"/>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8603"/>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8604"/>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8605"/>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8606"/>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8607"/>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8608"/>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8609"/>
            <p:cNvSpPr/>
            <p:nvPr/>
          </p:nvSpPr>
          <p:spPr>
            <a:xfrm>
              <a:off x="7107770"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8610"/>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8611"/>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8612"/>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8613"/>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8614"/>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8615"/>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8616"/>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8617"/>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8618"/>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8619"/>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8620"/>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8621"/>
            <p:cNvSpPr/>
            <p:nvPr/>
          </p:nvSpPr>
          <p:spPr>
            <a:xfrm>
              <a:off x="781050" y="3019425"/>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8622"/>
            <p:cNvSpPr/>
            <p:nvPr/>
          </p:nvSpPr>
          <p:spPr>
            <a:xfrm>
              <a:off x="1510182" y="323735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8623"/>
            <p:cNvSpPr/>
            <p:nvPr/>
          </p:nvSpPr>
          <p:spPr>
            <a:xfrm>
              <a:off x="933450" y="3248025"/>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8624"/>
            <p:cNvSpPr/>
            <p:nvPr/>
          </p:nvSpPr>
          <p:spPr>
            <a:xfrm>
              <a:off x="933450" y="4010025"/>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8625"/>
            <p:cNvSpPr/>
            <p:nvPr/>
          </p:nvSpPr>
          <p:spPr>
            <a:xfrm>
              <a:off x="3810000" y="3962400"/>
              <a:ext cx="4114800" cy="2057400"/>
            </a:xfrm>
            <a:custGeom>
              <a:avLst/>
              <a:gdLst/>
              <a:ahLst/>
              <a:cxnLst/>
              <a:rect l="0" t="0" r="0" b="0"/>
              <a:pathLst>
                <a:path w="4114800" h="2057400">
                  <a:moveTo>
                    <a:pt x="0" y="0"/>
                  </a:moveTo>
                  <a:lnTo>
                    <a:pt x="4114800" y="0"/>
                  </a:lnTo>
                  <a:lnTo>
                    <a:pt x="4114800"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8626"/>
            <p:cNvSpPr/>
            <p:nvPr/>
          </p:nvSpPr>
          <p:spPr>
            <a:xfrm>
              <a:off x="5796432"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8627"/>
            <p:cNvSpPr/>
            <p:nvPr/>
          </p:nvSpPr>
          <p:spPr>
            <a:xfrm>
              <a:off x="444341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8628"/>
            <p:cNvSpPr/>
            <p:nvPr/>
          </p:nvSpPr>
          <p:spPr>
            <a:xfrm>
              <a:off x="4549978"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8629"/>
            <p:cNvSpPr/>
            <p:nvPr/>
          </p:nvSpPr>
          <p:spPr>
            <a:xfrm>
              <a:off x="465653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8630"/>
            <p:cNvSpPr/>
            <p:nvPr/>
          </p:nvSpPr>
          <p:spPr>
            <a:xfrm>
              <a:off x="4763096"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8631"/>
            <p:cNvSpPr/>
            <p:nvPr/>
          </p:nvSpPr>
          <p:spPr>
            <a:xfrm>
              <a:off x="486966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8632"/>
            <p:cNvSpPr/>
            <p:nvPr/>
          </p:nvSpPr>
          <p:spPr>
            <a:xfrm>
              <a:off x="4976215"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8633"/>
            <p:cNvSpPr/>
            <p:nvPr/>
          </p:nvSpPr>
          <p:spPr>
            <a:xfrm>
              <a:off x="508278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8634"/>
            <p:cNvSpPr/>
            <p:nvPr/>
          </p:nvSpPr>
          <p:spPr>
            <a:xfrm>
              <a:off x="5189334"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8635"/>
            <p:cNvSpPr/>
            <p:nvPr/>
          </p:nvSpPr>
          <p:spPr>
            <a:xfrm>
              <a:off x="444341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8636"/>
            <p:cNvSpPr/>
            <p:nvPr/>
          </p:nvSpPr>
          <p:spPr>
            <a:xfrm>
              <a:off x="4549978"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8637"/>
            <p:cNvSpPr/>
            <p:nvPr/>
          </p:nvSpPr>
          <p:spPr>
            <a:xfrm>
              <a:off x="465653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8638"/>
            <p:cNvSpPr/>
            <p:nvPr/>
          </p:nvSpPr>
          <p:spPr>
            <a:xfrm>
              <a:off x="4763096"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8639"/>
            <p:cNvSpPr/>
            <p:nvPr/>
          </p:nvSpPr>
          <p:spPr>
            <a:xfrm>
              <a:off x="486966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8640"/>
            <p:cNvSpPr/>
            <p:nvPr/>
          </p:nvSpPr>
          <p:spPr>
            <a:xfrm>
              <a:off x="4976215"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8641"/>
            <p:cNvSpPr/>
            <p:nvPr/>
          </p:nvSpPr>
          <p:spPr>
            <a:xfrm>
              <a:off x="508278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8642"/>
            <p:cNvSpPr/>
            <p:nvPr/>
          </p:nvSpPr>
          <p:spPr>
            <a:xfrm>
              <a:off x="5189334"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8643"/>
            <p:cNvSpPr/>
            <p:nvPr/>
          </p:nvSpPr>
          <p:spPr>
            <a:xfrm>
              <a:off x="444341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8644"/>
            <p:cNvSpPr/>
            <p:nvPr/>
          </p:nvSpPr>
          <p:spPr>
            <a:xfrm>
              <a:off x="4549978"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8645"/>
            <p:cNvSpPr/>
            <p:nvPr/>
          </p:nvSpPr>
          <p:spPr>
            <a:xfrm>
              <a:off x="465653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8646"/>
            <p:cNvSpPr/>
            <p:nvPr/>
          </p:nvSpPr>
          <p:spPr>
            <a:xfrm>
              <a:off x="4763096"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8647"/>
            <p:cNvSpPr/>
            <p:nvPr/>
          </p:nvSpPr>
          <p:spPr>
            <a:xfrm>
              <a:off x="486966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8648"/>
            <p:cNvSpPr/>
            <p:nvPr/>
          </p:nvSpPr>
          <p:spPr>
            <a:xfrm>
              <a:off x="4976215"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8649"/>
            <p:cNvSpPr/>
            <p:nvPr/>
          </p:nvSpPr>
          <p:spPr>
            <a:xfrm>
              <a:off x="508278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8650"/>
            <p:cNvSpPr/>
            <p:nvPr/>
          </p:nvSpPr>
          <p:spPr>
            <a:xfrm>
              <a:off x="5189334"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8651"/>
            <p:cNvSpPr/>
            <p:nvPr/>
          </p:nvSpPr>
          <p:spPr>
            <a:xfrm>
              <a:off x="444341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8652"/>
            <p:cNvSpPr/>
            <p:nvPr/>
          </p:nvSpPr>
          <p:spPr>
            <a:xfrm>
              <a:off x="4549978"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8653"/>
            <p:cNvSpPr/>
            <p:nvPr/>
          </p:nvSpPr>
          <p:spPr>
            <a:xfrm>
              <a:off x="465653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8654"/>
            <p:cNvSpPr/>
            <p:nvPr/>
          </p:nvSpPr>
          <p:spPr>
            <a:xfrm>
              <a:off x="4763096"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8655"/>
            <p:cNvSpPr/>
            <p:nvPr/>
          </p:nvSpPr>
          <p:spPr>
            <a:xfrm>
              <a:off x="486966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8656"/>
            <p:cNvSpPr/>
            <p:nvPr/>
          </p:nvSpPr>
          <p:spPr>
            <a:xfrm>
              <a:off x="4976215"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8657"/>
            <p:cNvSpPr/>
            <p:nvPr/>
          </p:nvSpPr>
          <p:spPr>
            <a:xfrm>
              <a:off x="508278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8658"/>
            <p:cNvSpPr/>
            <p:nvPr/>
          </p:nvSpPr>
          <p:spPr>
            <a:xfrm>
              <a:off x="5189334"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8659"/>
            <p:cNvSpPr/>
            <p:nvPr/>
          </p:nvSpPr>
          <p:spPr>
            <a:xfrm>
              <a:off x="444341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8660"/>
            <p:cNvSpPr/>
            <p:nvPr/>
          </p:nvSpPr>
          <p:spPr>
            <a:xfrm>
              <a:off x="4549978"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8661"/>
            <p:cNvSpPr/>
            <p:nvPr/>
          </p:nvSpPr>
          <p:spPr>
            <a:xfrm>
              <a:off x="465653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8662"/>
            <p:cNvSpPr/>
            <p:nvPr/>
          </p:nvSpPr>
          <p:spPr>
            <a:xfrm>
              <a:off x="4763096"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8663"/>
            <p:cNvSpPr/>
            <p:nvPr/>
          </p:nvSpPr>
          <p:spPr>
            <a:xfrm>
              <a:off x="486966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8664"/>
            <p:cNvSpPr/>
            <p:nvPr/>
          </p:nvSpPr>
          <p:spPr>
            <a:xfrm>
              <a:off x="4976215"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8665"/>
            <p:cNvSpPr/>
            <p:nvPr/>
          </p:nvSpPr>
          <p:spPr>
            <a:xfrm>
              <a:off x="508278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8666"/>
            <p:cNvSpPr/>
            <p:nvPr/>
          </p:nvSpPr>
          <p:spPr>
            <a:xfrm>
              <a:off x="5189334"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8667"/>
            <p:cNvSpPr/>
            <p:nvPr/>
          </p:nvSpPr>
          <p:spPr>
            <a:xfrm>
              <a:off x="444341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8668"/>
            <p:cNvSpPr/>
            <p:nvPr/>
          </p:nvSpPr>
          <p:spPr>
            <a:xfrm>
              <a:off x="4549978"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8669"/>
            <p:cNvSpPr/>
            <p:nvPr/>
          </p:nvSpPr>
          <p:spPr>
            <a:xfrm>
              <a:off x="465653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8670"/>
            <p:cNvSpPr/>
            <p:nvPr/>
          </p:nvSpPr>
          <p:spPr>
            <a:xfrm>
              <a:off x="4763096"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8671"/>
            <p:cNvSpPr/>
            <p:nvPr/>
          </p:nvSpPr>
          <p:spPr>
            <a:xfrm>
              <a:off x="486966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8672"/>
            <p:cNvSpPr/>
            <p:nvPr/>
          </p:nvSpPr>
          <p:spPr>
            <a:xfrm>
              <a:off x="4976215"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8673"/>
            <p:cNvSpPr/>
            <p:nvPr/>
          </p:nvSpPr>
          <p:spPr>
            <a:xfrm>
              <a:off x="508278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8674"/>
            <p:cNvSpPr/>
            <p:nvPr/>
          </p:nvSpPr>
          <p:spPr>
            <a:xfrm>
              <a:off x="5189334"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8675"/>
            <p:cNvSpPr/>
            <p:nvPr/>
          </p:nvSpPr>
          <p:spPr>
            <a:xfrm>
              <a:off x="444341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8676"/>
            <p:cNvSpPr/>
            <p:nvPr/>
          </p:nvSpPr>
          <p:spPr>
            <a:xfrm>
              <a:off x="4549978"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8677"/>
            <p:cNvSpPr/>
            <p:nvPr/>
          </p:nvSpPr>
          <p:spPr>
            <a:xfrm>
              <a:off x="465653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8678"/>
            <p:cNvSpPr/>
            <p:nvPr/>
          </p:nvSpPr>
          <p:spPr>
            <a:xfrm>
              <a:off x="4763096"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8679"/>
            <p:cNvSpPr/>
            <p:nvPr/>
          </p:nvSpPr>
          <p:spPr>
            <a:xfrm>
              <a:off x="486966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8680"/>
            <p:cNvSpPr/>
            <p:nvPr/>
          </p:nvSpPr>
          <p:spPr>
            <a:xfrm>
              <a:off x="4976215"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8681"/>
            <p:cNvSpPr/>
            <p:nvPr/>
          </p:nvSpPr>
          <p:spPr>
            <a:xfrm>
              <a:off x="508278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8682"/>
            <p:cNvSpPr/>
            <p:nvPr/>
          </p:nvSpPr>
          <p:spPr>
            <a:xfrm>
              <a:off x="5189334"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8683"/>
            <p:cNvSpPr/>
            <p:nvPr/>
          </p:nvSpPr>
          <p:spPr>
            <a:xfrm>
              <a:off x="444341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8684"/>
            <p:cNvSpPr/>
            <p:nvPr/>
          </p:nvSpPr>
          <p:spPr>
            <a:xfrm>
              <a:off x="4549978"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8685"/>
            <p:cNvSpPr/>
            <p:nvPr/>
          </p:nvSpPr>
          <p:spPr>
            <a:xfrm>
              <a:off x="465653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8686"/>
            <p:cNvSpPr/>
            <p:nvPr/>
          </p:nvSpPr>
          <p:spPr>
            <a:xfrm>
              <a:off x="4763096"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8687"/>
            <p:cNvSpPr/>
            <p:nvPr/>
          </p:nvSpPr>
          <p:spPr>
            <a:xfrm>
              <a:off x="486966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8688"/>
            <p:cNvSpPr/>
            <p:nvPr/>
          </p:nvSpPr>
          <p:spPr>
            <a:xfrm>
              <a:off x="4976215"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8689"/>
            <p:cNvSpPr/>
            <p:nvPr/>
          </p:nvSpPr>
          <p:spPr>
            <a:xfrm>
              <a:off x="508278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8690"/>
            <p:cNvSpPr/>
            <p:nvPr/>
          </p:nvSpPr>
          <p:spPr>
            <a:xfrm>
              <a:off x="5189334"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8691"/>
            <p:cNvSpPr/>
            <p:nvPr/>
          </p:nvSpPr>
          <p:spPr>
            <a:xfrm>
              <a:off x="5295900"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8692"/>
            <p:cNvSpPr/>
            <p:nvPr/>
          </p:nvSpPr>
          <p:spPr>
            <a:xfrm>
              <a:off x="5402465"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8693"/>
            <p:cNvSpPr/>
            <p:nvPr/>
          </p:nvSpPr>
          <p:spPr>
            <a:xfrm>
              <a:off x="550901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8694"/>
            <p:cNvSpPr/>
            <p:nvPr/>
          </p:nvSpPr>
          <p:spPr>
            <a:xfrm>
              <a:off x="561558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8695"/>
            <p:cNvSpPr/>
            <p:nvPr/>
          </p:nvSpPr>
          <p:spPr>
            <a:xfrm>
              <a:off x="572214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8696"/>
            <p:cNvSpPr/>
            <p:nvPr/>
          </p:nvSpPr>
          <p:spPr>
            <a:xfrm>
              <a:off x="5828703"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8697"/>
            <p:cNvSpPr/>
            <p:nvPr/>
          </p:nvSpPr>
          <p:spPr>
            <a:xfrm>
              <a:off x="593526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8698"/>
            <p:cNvSpPr/>
            <p:nvPr/>
          </p:nvSpPr>
          <p:spPr>
            <a:xfrm>
              <a:off x="6041821"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8699"/>
            <p:cNvSpPr/>
            <p:nvPr/>
          </p:nvSpPr>
          <p:spPr>
            <a:xfrm>
              <a:off x="5295900"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8700"/>
            <p:cNvSpPr/>
            <p:nvPr/>
          </p:nvSpPr>
          <p:spPr>
            <a:xfrm>
              <a:off x="5402465"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8701"/>
            <p:cNvSpPr/>
            <p:nvPr/>
          </p:nvSpPr>
          <p:spPr>
            <a:xfrm>
              <a:off x="550901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8702"/>
            <p:cNvSpPr/>
            <p:nvPr/>
          </p:nvSpPr>
          <p:spPr>
            <a:xfrm>
              <a:off x="561558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8703"/>
            <p:cNvSpPr/>
            <p:nvPr/>
          </p:nvSpPr>
          <p:spPr>
            <a:xfrm>
              <a:off x="572214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8704"/>
            <p:cNvSpPr/>
            <p:nvPr/>
          </p:nvSpPr>
          <p:spPr>
            <a:xfrm>
              <a:off x="5828703"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8705"/>
            <p:cNvSpPr/>
            <p:nvPr/>
          </p:nvSpPr>
          <p:spPr>
            <a:xfrm>
              <a:off x="593526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8706"/>
            <p:cNvSpPr/>
            <p:nvPr/>
          </p:nvSpPr>
          <p:spPr>
            <a:xfrm>
              <a:off x="6041821"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8707"/>
            <p:cNvSpPr/>
            <p:nvPr/>
          </p:nvSpPr>
          <p:spPr>
            <a:xfrm>
              <a:off x="5295900"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8708"/>
            <p:cNvSpPr/>
            <p:nvPr/>
          </p:nvSpPr>
          <p:spPr>
            <a:xfrm>
              <a:off x="5402465"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8709"/>
            <p:cNvSpPr/>
            <p:nvPr/>
          </p:nvSpPr>
          <p:spPr>
            <a:xfrm>
              <a:off x="550901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8710"/>
            <p:cNvSpPr/>
            <p:nvPr/>
          </p:nvSpPr>
          <p:spPr>
            <a:xfrm>
              <a:off x="561558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8711"/>
            <p:cNvSpPr/>
            <p:nvPr/>
          </p:nvSpPr>
          <p:spPr>
            <a:xfrm>
              <a:off x="572214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8712"/>
            <p:cNvSpPr/>
            <p:nvPr/>
          </p:nvSpPr>
          <p:spPr>
            <a:xfrm>
              <a:off x="5828703"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8713"/>
            <p:cNvSpPr/>
            <p:nvPr/>
          </p:nvSpPr>
          <p:spPr>
            <a:xfrm>
              <a:off x="593526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8714"/>
            <p:cNvSpPr/>
            <p:nvPr/>
          </p:nvSpPr>
          <p:spPr>
            <a:xfrm>
              <a:off x="6041821"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8715"/>
            <p:cNvSpPr/>
            <p:nvPr/>
          </p:nvSpPr>
          <p:spPr>
            <a:xfrm>
              <a:off x="5295900"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8716"/>
            <p:cNvSpPr/>
            <p:nvPr/>
          </p:nvSpPr>
          <p:spPr>
            <a:xfrm>
              <a:off x="5402465"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8717"/>
            <p:cNvSpPr/>
            <p:nvPr/>
          </p:nvSpPr>
          <p:spPr>
            <a:xfrm>
              <a:off x="550901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8718"/>
            <p:cNvSpPr/>
            <p:nvPr/>
          </p:nvSpPr>
          <p:spPr>
            <a:xfrm>
              <a:off x="561558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8719"/>
            <p:cNvSpPr/>
            <p:nvPr/>
          </p:nvSpPr>
          <p:spPr>
            <a:xfrm>
              <a:off x="572214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8720"/>
            <p:cNvSpPr/>
            <p:nvPr/>
          </p:nvSpPr>
          <p:spPr>
            <a:xfrm>
              <a:off x="5828703"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8721"/>
            <p:cNvSpPr/>
            <p:nvPr/>
          </p:nvSpPr>
          <p:spPr>
            <a:xfrm>
              <a:off x="593526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8722"/>
            <p:cNvSpPr/>
            <p:nvPr/>
          </p:nvSpPr>
          <p:spPr>
            <a:xfrm>
              <a:off x="6041821"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8723"/>
            <p:cNvSpPr/>
            <p:nvPr/>
          </p:nvSpPr>
          <p:spPr>
            <a:xfrm>
              <a:off x="5295900"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8724"/>
            <p:cNvSpPr/>
            <p:nvPr/>
          </p:nvSpPr>
          <p:spPr>
            <a:xfrm>
              <a:off x="5402465"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8725"/>
            <p:cNvSpPr/>
            <p:nvPr/>
          </p:nvSpPr>
          <p:spPr>
            <a:xfrm>
              <a:off x="550901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8726"/>
            <p:cNvSpPr/>
            <p:nvPr/>
          </p:nvSpPr>
          <p:spPr>
            <a:xfrm>
              <a:off x="561558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8727"/>
            <p:cNvSpPr/>
            <p:nvPr/>
          </p:nvSpPr>
          <p:spPr>
            <a:xfrm>
              <a:off x="572214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8728"/>
            <p:cNvSpPr/>
            <p:nvPr/>
          </p:nvSpPr>
          <p:spPr>
            <a:xfrm>
              <a:off x="5828703"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8729"/>
            <p:cNvSpPr/>
            <p:nvPr/>
          </p:nvSpPr>
          <p:spPr>
            <a:xfrm>
              <a:off x="593526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8730"/>
            <p:cNvSpPr/>
            <p:nvPr/>
          </p:nvSpPr>
          <p:spPr>
            <a:xfrm>
              <a:off x="6041821"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8731"/>
            <p:cNvSpPr/>
            <p:nvPr/>
          </p:nvSpPr>
          <p:spPr>
            <a:xfrm>
              <a:off x="5295900"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8732"/>
            <p:cNvSpPr/>
            <p:nvPr/>
          </p:nvSpPr>
          <p:spPr>
            <a:xfrm>
              <a:off x="5402465"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8733"/>
            <p:cNvSpPr/>
            <p:nvPr/>
          </p:nvSpPr>
          <p:spPr>
            <a:xfrm>
              <a:off x="550901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8734"/>
            <p:cNvSpPr/>
            <p:nvPr/>
          </p:nvSpPr>
          <p:spPr>
            <a:xfrm>
              <a:off x="5615584"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8735"/>
            <p:cNvSpPr/>
            <p:nvPr/>
          </p:nvSpPr>
          <p:spPr>
            <a:xfrm>
              <a:off x="5722149"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8736"/>
            <p:cNvSpPr/>
            <p:nvPr/>
          </p:nvSpPr>
          <p:spPr>
            <a:xfrm>
              <a:off x="5828703"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8737"/>
            <p:cNvSpPr/>
            <p:nvPr/>
          </p:nvSpPr>
          <p:spPr>
            <a:xfrm>
              <a:off x="593526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8738"/>
            <p:cNvSpPr/>
            <p:nvPr/>
          </p:nvSpPr>
          <p:spPr>
            <a:xfrm>
              <a:off x="6041821"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8739"/>
            <p:cNvSpPr/>
            <p:nvPr/>
          </p:nvSpPr>
          <p:spPr>
            <a:xfrm>
              <a:off x="52959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8740"/>
            <p:cNvSpPr/>
            <p:nvPr/>
          </p:nvSpPr>
          <p:spPr>
            <a:xfrm>
              <a:off x="54022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8741"/>
            <p:cNvSpPr/>
            <p:nvPr/>
          </p:nvSpPr>
          <p:spPr>
            <a:xfrm>
              <a:off x="55086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8742"/>
            <p:cNvSpPr/>
            <p:nvPr/>
          </p:nvSpPr>
          <p:spPr>
            <a:xfrm>
              <a:off x="5614987"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8743"/>
            <p:cNvSpPr/>
            <p:nvPr/>
          </p:nvSpPr>
          <p:spPr>
            <a:xfrm>
              <a:off x="5721350" y="5503863"/>
              <a:ext cx="107950" cy="220662"/>
            </a:xfrm>
            <a:custGeom>
              <a:avLst/>
              <a:gdLst/>
              <a:ahLst/>
              <a:cxnLst/>
              <a:rect l="0" t="0" r="0" b="0"/>
              <a:pathLst>
                <a:path w="107950" h="220662">
                  <a:moveTo>
                    <a:pt x="0" y="0"/>
                  </a:moveTo>
                  <a:lnTo>
                    <a:pt x="107950" y="0"/>
                  </a:lnTo>
                  <a:lnTo>
                    <a:pt x="107950"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8744"/>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8745"/>
            <p:cNvSpPr/>
            <p:nvPr/>
          </p:nvSpPr>
          <p:spPr>
            <a:xfrm>
              <a:off x="59356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8746"/>
            <p:cNvSpPr/>
            <p:nvPr/>
          </p:nvSpPr>
          <p:spPr>
            <a:xfrm>
              <a:off x="60420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8747"/>
            <p:cNvSpPr/>
            <p:nvPr/>
          </p:nvSpPr>
          <p:spPr>
            <a:xfrm>
              <a:off x="5295900"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8748"/>
            <p:cNvSpPr/>
            <p:nvPr/>
          </p:nvSpPr>
          <p:spPr>
            <a:xfrm>
              <a:off x="5402465"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8749"/>
            <p:cNvSpPr/>
            <p:nvPr/>
          </p:nvSpPr>
          <p:spPr>
            <a:xfrm>
              <a:off x="550901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8750"/>
            <p:cNvSpPr/>
            <p:nvPr/>
          </p:nvSpPr>
          <p:spPr>
            <a:xfrm>
              <a:off x="561558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8751"/>
            <p:cNvSpPr/>
            <p:nvPr/>
          </p:nvSpPr>
          <p:spPr>
            <a:xfrm>
              <a:off x="572214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8752"/>
            <p:cNvSpPr/>
            <p:nvPr/>
          </p:nvSpPr>
          <p:spPr>
            <a:xfrm>
              <a:off x="5828703"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8753"/>
            <p:cNvSpPr/>
            <p:nvPr/>
          </p:nvSpPr>
          <p:spPr>
            <a:xfrm>
              <a:off x="593526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8754"/>
            <p:cNvSpPr/>
            <p:nvPr/>
          </p:nvSpPr>
          <p:spPr>
            <a:xfrm>
              <a:off x="6041821"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8755"/>
            <p:cNvSpPr/>
            <p:nvPr/>
          </p:nvSpPr>
          <p:spPr>
            <a:xfrm>
              <a:off x="614838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8756"/>
            <p:cNvSpPr/>
            <p:nvPr/>
          </p:nvSpPr>
          <p:spPr>
            <a:xfrm>
              <a:off x="6254953"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8757"/>
            <p:cNvSpPr/>
            <p:nvPr/>
          </p:nvSpPr>
          <p:spPr>
            <a:xfrm>
              <a:off x="636150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8758"/>
            <p:cNvSpPr/>
            <p:nvPr/>
          </p:nvSpPr>
          <p:spPr>
            <a:xfrm>
              <a:off x="6468071"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8759"/>
            <p:cNvSpPr/>
            <p:nvPr/>
          </p:nvSpPr>
          <p:spPr>
            <a:xfrm>
              <a:off x="657463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8760"/>
            <p:cNvSpPr/>
            <p:nvPr/>
          </p:nvSpPr>
          <p:spPr>
            <a:xfrm>
              <a:off x="6681190"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8761"/>
            <p:cNvSpPr/>
            <p:nvPr/>
          </p:nvSpPr>
          <p:spPr>
            <a:xfrm>
              <a:off x="678775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8762"/>
            <p:cNvSpPr/>
            <p:nvPr/>
          </p:nvSpPr>
          <p:spPr>
            <a:xfrm>
              <a:off x="6894309"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8763"/>
            <p:cNvSpPr/>
            <p:nvPr/>
          </p:nvSpPr>
          <p:spPr>
            <a:xfrm>
              <a:off x="614838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8764"/>
            <p:cNvSpPr/>
            <p:nvPr/>
          </p:nvSpPr>
          <p:spPr>
            <a:xfrm>
              <a:off x="6254953"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8765"/>
            <p:cNvSpPr/>
            <p:nvPr/>
          </p:nvSpPr>
          <p:spPr>
            <a:xfrm>
              <a:off x="636150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8766"/>
            <p:cNvSpPr/>
            <p:nvPr/>
          </p:nvSpPr>
          <p:spPr>
            <a:xfrm>
              <a:off x="6468071"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8767"/>
            <p:cNvSpPr/>
            <p:nvPr/>
          </p:nvSpPr>
          <p:spPr>
            <a:xfrm>
              <a:off x="657463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8768"/>
            <p:cNvSpPr/>
            <p:nvPr/>
          </p:nvSpPr>
          <p:spPr>
            <a:xfrm>
              <a:off x="6681190"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8769"/>
            <p:cNvSpPr/>
            <p:nvPr/>
          </p:nvSpPr>
          <p:spPr>
            <a:xfrm>
              <a:off x="678775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8770"/>
            <p:cNvSpPr/>
            <p:nvPr/>
          </p:nvSpPr>
          <p:spPr>
            <a:xfrm>
              <a:off x="6894309"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8771"/>
            <p:cNvSpPr/>
            <p:nvPr/>
          </p:nvSpPr>
          <p:spPr>
            <a:xfrm>
              <a:off x="614838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8772"/>
            <p:cNvSpPr/>
            <p:nvPr/>
          </p:nvSpPr>
          <p:spPr>
            <a:xfrm>
              <a:off x="6254953"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8773"/>
            <p:cNvSpPr/>
            <p:nvPr/>
          </p:nvSpPr>
          <p:spPr>
            <a:xfrm>
              <a:off x="636150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8774"/>
            <p:cNvSpPr/>
            <p:nvPr/>
          </p:nvSpPr>
          <p:spPr>
            <a:xfrm>
              <a:off x="6468071"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8775"/>
            <p:cNvSpPr/>
            <p:nvPr/>
          </p:nvSpPr>
          <p:spPr>
            <a:xfrm>
              <a:off x="657463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8776"/>
            <p:cNvSpPr/>
            <p:nvPr/>
          </p:nvSpPr>
          <p:spPr>
            <a:xfrm>
              <a:off x="6681190"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8777"/>
            <p:cNvSpPr/>
            <p:nvPr/>
          </p:nvSpPr>
          <p:spPr>
            <a:xfrm>
              <a:off x="678775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8778"/>
            <p:cNvSpPr/>
            <p:nvPr/>
          </p:nvSpPr>
          <p:spPr>
            <a:xfrm>
              <a:off x="6894309"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8779"/>
            <p:cNvSpPr/>
            <p:nvPr/>
          </p:nvSpPr>
          <p:spPr>
            <a:xfrm>
              <a:off x="614838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8780"/>
            <p:cNvSpPr/>
            <p:nvPr/>
          </p:nvSpPr>
          <p:spPr>
            <a:xfrm>
              <a:off x="6254953"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8781"/>
            <p:cNvSpPr/>
            <p:nvPr/>
          </p:nvSpPr>
          <p:spPr>
            <a:xfrm>
              <a:off x="636150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8782"/>
            <p:cNvSpPr/>
            <p:nvPr/>
          </p:nvSpPr>
          <p:spPr>
            <a:xfrm>
              <a:off x="6468071"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8783"/>
            <p:cNvSpPr/>
            <p:nvPr/>
          </p:nvSpPr>
          <p:spPr>
            <a:xfrm>
              <a:off x="657463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8784"/>
            <p:cNvSpPr/>
            <p:nvPr/>
          </p:nvSpPr>
          <p:spPr>
            <a:xfrm>
              <a:off x="6681190"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8785"/>
            <p:cNvSpPr/>
            <p:nvPr/>
          </p:nvSpPr>
          <p:spPr>
            <a:xfrm>
              <a:off x="678775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8786"/>
            <p:cNvSpPr/>
            <p:nvPr/>
          </p:nvSpPr>
          <p:spPr>
            <a:xfrm>
              <a:off x="6894309"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8787"/>
            <p:cNvSpPr/>
            <p:nvPr/>
          </p:nvSpPr>
          <p:spPr>
            <a:xfrm>
              <a:off x="614838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8788"/>
            <p:cNvSpPr/>
            <p:nvPr/>
          </p:nvSpPr>
          <p:spPr>
            <a:xfrm>
              <a:off x="6254953"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8789"/>
            <p:cNvSpPr/>
            <p:nvPr/>
          </p:nvSpPr>
          <p:spPr>
            <a:xfrm>
              <a:off x="636150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8790"/>
            <p:cNvSpPr/>
            <p:nvPr/>
          </p:nvSpPr>
          <p:spPr>
            <a:xfrm>
              <a:off x="6468071"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8791"/>
            <p:cNvSpPr/>
            <p:nvPr/>
          </p:nvSpPr>
          <p:spPr>
            <a:xfrm>
              <a:off x="657463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8792"/>
            <p:cNvSpPr/>
            <p:nvPr/>
          </p:nvSpPr>
          <p:spPr>
            <a:xfrm>
              <a:off x="6681190"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8793"/>
            <p:cNvSpPr/>
            <p:nvPr/>
          </p:nvSpPr>
          <p:spPr>
            <a:xfrm>
              <a:off x="678775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8794"/>
            <p:cNvSpPr/>
            <p:nvPr/>
          </p:nvSpPr>
          <p:spPr>
            <a:xfrm>
              <a:off x="6894309"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8795"/>
            <p:cNvSpPr/>
            <p:nvPr/>
          </p:nvSpPr>
          <p:spPr>
            <a:xfrm>
              <a:off x="614838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8796"/>
            <p:cNvSpPr/>
            <p:nvPr/>
          </p:nvSpPr>
          <p:spPr>
            <a:xfrm>
              <a:off x="6254953"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8797"/>
            <p:cNvSpPr/>
            <p:nvPr/>
          </p:nvSpPr>
          <p:spPr>
            <a:xfrm>
              <a:off x="636150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8798"/>
            <p:cNvSpPr/>
            <p:nvPr/>
          </p:nvSpPr>
          <p:spPr>
            <a:xfrm>
              <a:off x="6468071"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8799"/>
            <p:cNvSpPr/>
            <p:nvPr/>
          </p:nvSpPr>
          <p:spPr>
            <a:xfrm>
              <a:off x="657463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8800"/>
            <p:cNvSpPr/>
            <p:nvPr/>
          </p:nvSpPr>
          <p:spPr>
            <a:xfrm>
              <a:off x="6681190"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8801"/>
            <p:cNvSpPr/>
            <p:nvPr/>
          </p:nvSpPr>
          <p:spPr>
            <a:xfrm>
              <a:off x="678775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8802"/>
            <p:cNvSpPr/>
            <p:nvPr/>
          </p:nvSpPr>
          <p:spPr>
            <a:xfrm>
              <a:off x="6894309"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8803"/>
            <p:cNvSpPr/>
            <p:nvPr/>
          </p:nvSpPr>
          <p:spPr>
            <a:xfrm>
              <a:off x="614838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8804"/>
            <p:cNvSpPr/>
            <p:nvPr/>
          </p:nvSpPr>
          <p:spPr>
            <a:xfrm>
              <a:off x="6254953"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8805"/>
            <p:cNvSpPr/>
            <p:nvPr/>
          </p:nvSpPr>
          <p:spPr>
            <a:xfrm>
              <a:off x="636150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8806"/>
            <p:cNvSpPr/>
            <p:nvPr/>
          </p:nvSpPr>
          <p:spPr>
            <a:xfrm>
              <a:off x="6468071"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8807"/>
            <p:cNvSpPr/>
            <p:nvPr/>
          </p:nvSpPr>
          <p:spPr>
            <a:xfrm>
              <a:off x="657463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8808"/>
            <p:cNvSpPr/>
            <p:nvPr/>
          </p:nvSpPr>
          <p:spPr>
            <a:xfrm>
              <a:off x="6681190"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8809"/>
            <p:cNvSpPr/>
            <p:nvPr/>
          </p:nvSpPr>
          <p:spPr>
            <a:xfrm>
              <a:off x="678775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8810"/>
            <p:cNvSpPr/>
            <p:nvPr/>
          </p:nvSpPr>
          <p:spPr>
            <a:xfrm>
              <a:off x="6894309"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8811"/>
            <p:cNvSpPr/>
            <p:nvPr/>
          </p:nvSpPr>
          <p:spPr>
            <a:xfrm>
              <a:off x="614838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8812"/>
            <p:cNvSpPr/>
            <p:nvPr/>
          </p:nvSpPr>
          <p:spPr>
            <a:xfrm>
              <a:off x="6254953"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8813"/>
            <p:cNvSpPr/>
            <p:nvPr/>
          </p:nvSpPr>
          <p:spPr>
            <a:xfrm>
              <a:off x="636150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8814"/>
            <p:cNvSpPr/>
            <p:nvPr/>
          </p:nvSpPr>
          <p:spPr>
            <a:xfrm>
              <a:off x="6468071"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8815"/>
            <p:cNvSpPr/>
            <p:nvPr/>
          </p:nvSpPr>
          <p:spPr>
            <a:xfrm>
              <a:off x="657463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8816"/>
            <p:cNvSpPr/>
            <p:nvPr/>
          </p:nvSpPr>
          <p:spPr>
            <a:xfrm>
              <a:off x="6681190"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8817"/>
            <p:cNvSpPr/>
            <p:nvPr/>
          </p:nvSpPr>
          <p:spPr>
            <a:xfrm>
              <a:off x="678775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8818"/>
            <p:cNvSpPr/>
            <p:nvPr/>
          </p:nvSpPr>
          <p:spPr>
            <a:xfrm>
              <a:off x="6894309"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8819"/>
            <p:cNvSpPr/>
            <p:nvPr/>
          </p:nvSpPr>
          <p:spPr>
            <a:xfrm>
              <a:off x="7000875"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8820"/>
            <p:cNvSpPr/>
            <p:nvPr/>
          </p:nvSpPr>
          <p:spPr>
            <a:xfrm>
              <a:off x="7107440"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8821"/>
            <p:cNvSpPr/>
            <p:nvPr/>
          </p:nvSpPr>
          <p:spPr>
            <a:xfrm>
              <a:off x="721399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8822"/>
            <p:cNvSpPr/>
            <p:nvPr/>
          </p:nvSpPr>
          <p:spPr>
            <a:xfrm>
              <a:off x="732055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8823"/>
            <p:cNvSpPr/>
            <p:nvPr/>
          </p:nvSpPr>
          <p:spPr>
            <a:xfrm>
              <a:off x="742712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8824"/>
            <p:cNvSpPr/>
            <p:nvPr/>
          </p:nvSpPr>
          <p:spPr>
            <a:xfrm>
              <a:off x="7533678"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8825"/>
            <p:cNvSpPr/>
            <p:nvPr/>
          </p:nvSpPr>
          <p:spPr>
            <a:xfrm>
              <a:off x="764024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8826"/>
            <p:cNvSpPr/>
            <p:nvPr/>
          </p:nvSpPr>
          <p:spPr>
            <a:xfrm>
              <a:off x="7746796"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8827"/>
            <p:cNvSpPr/>
            <p:nvPr/>
          </p:nvSpPr>
          <p:spPr>
            <a:xfrm>
              <a:off x="7000875"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8828"/>
            <p:cNvSpPr/>
            <p:nvPr/>
          </p:nvSpPr>
          <p:spPr>
            <a:xfrm>
              <a:off x="7107440"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8829"/>
            <p:cNvSpPr/>
            <p:nvPr/>
          </p:nvSpPr>
          <p:spPr>
            <a:xfrm>
              <a:off x="721399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8830"/>
            <p:cNvSpPr/>
            <p:nvPr/>
          </p:nvSpPr>
          <p:spPr>
            <a:xfrm>
              <a:off x="732055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8831"/>
            <p:cNvSpPr/>
            <p:nvPr/>
          </p:nvSpPr>
          <p:spPr>
            <a:xfrm>
              <a:off x="742712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8832"/>
            <p:cNvSpPr/>
            <p:nvPr/>
          </p:nvSpPr>
          <p:spPr>
            <a:xfrm>
              <a:off x="7533678"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8833"/>
            <p:cNvSpPr/>
            <p:nvPr/>
          </p:nvSpPr>
          <p:spPr>
            <a:xfrm>
              <a:off x="764024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8834"/>
            <p:cNvSpPr/>
            <p:nvPr/>
          </p:nvSpPr>
          <p:spPr>
            <a:xfrm>
              <a:off x="7746796"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8835"/>
            <p:cNvSpPr/>
            <p:nvPr/>
          </p:nvSpPr>
          <p:spPr>
            <a:xfrm>
              <a:off x="7000875"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8836"/>
            <p:cNvSpPr/>
            <p:nvPr/>
          </p:nvSpPr>
          <p:spPr>
            <a:xfrm>
              <a:off x="7107440"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8837"/>
            <p:cNvSpPr/>
            <p:nvPr/>
          </p:nvSpPr>
          <p:spPr>
            <a:xfrm>
              <a:off x="721399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8838"/>
            <p:cNvSpPr/>
            <p:nvPr/>
          </p:nvSpPr>
          <p:spPr>
            <a:xfrm>
              <a:off x="732055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8839"/>
            <p:cNvSpPr/>
            <p:nvPr/>
          </p:nvSpPr>
          <p:spPr>
            <a:xfrm>
              <a:off x="742712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8840"/>
            <p:cNvSpPr/>
            <p:nvPr/>
          </p:nvSpPr>
          <p:spPr>
            <a:xfrm>
              <a:off x="7533678"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8841"/>
            <p:cNvSpPr/>
            <p:nvPr/>
          </p:nvSpPr>
          <p:spPr>
            <a:xfrm>
              <a:off x="764024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8842"/>
            <p:cNvSpPr/>
            <p:nvPr/>
          </p:nvSpPr>
          <p:spPr>
            <a:xfrm>
              <a:off x="7746796"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8843"/>
            <p:cNvSpPr/>
            <p:nvPr/>
          </p:nvSpPr>
          <p:spPr>
            <a:xfrm>
              <a:off x="7000875"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8844"/>
            <p:cNvSpPr/>
            <p:nvPr/>
          </p:nvSpPr>
          <p:spPr>
            <a:xfrm>
              <a:off x="7107440"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8845"/>
            <p:cNvSpPr/>
            <p:nvPr/>
          </p:nvSpPr>
          <p:spPr>
            <a:xfrm>
              <a:off x="721399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8846"/>
            <p:cNvSpPr/>
            <p:nvPr/>
          </p:nvSpPr>
          <p:spPr>
            <a:xfrm>
              <a:off x="732055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8847"/>
            <p:cNvSpPr/>
            <p:nvPr/>
          </p:nvSpPr>
          <p:spPr>
            <a:xfrm>
              <a:off x="742712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8848"/>
            <p:cNvSpPr/>
            <p:nvPr/>
          </p:nvSpPr>
          <p:spPr>
            <a:xfrm>
              <a:off x="7533678"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8849"/>
            <p:cNvSpPr/>
            <p:nvPr/>
          </p:nvSpPr>
          <p:spPr>
            <a:xfrm>
              <a:off x="764024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8850"/>
            <p:cNvSpPr/>
            <p:nvPr/>
          </p:nvSpPr>
          <p:spPr>
            <a:xfrm>
              <a:off x="7746796"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8851"/>
            <p:cNvSpPr/>
            <p:nvPr/>
          </p:nvSpPr>
          <p:spPr>
            <a:xfrm>
              <a:off x="7000875"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8852"/>
            <p:cNvSpPr/>
            <p:nvPr/>
          </p:nvSpPr>
          <p:spPr>
            <a:xfrm>
              <a:off x="7107440"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8853"/>
            <p:cNvSpPr/>
            <p:nvPr/>
          </p:nvSpPr>
          <p:spPr>
            <a:xfrm>
              <a:off x="721399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8854"/>
            <p:cNvSpPr/>
            <p:nvPr/>
          </p:nvSpPr>
          <p:spPr>
            <a:xfrm>
              <a:off x="732055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8855"/>
            <p:cNvSpPr/>
            <p:nvPr/>
          </p:nvSpPr>
          <p:spPr>
            <a:xfrm>
              <a:off x="742712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8856"/>
            <p:cNvSpPr/>
            <p:nvPr/>
          </p:nvSpPr>
          <p:spPr>
            <a:xfrm>
              <a:off x="7533678"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8857"/>
            <p:cNvSpPr/>
            <p:nvPr/>
          </p:nvSpPr>
          <p:spPr>
            <a:xfrm>
              <a:off x="764024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8858"/>
            <p:cNvSpPr/>
            <p:nvPr/>
          </p:nvSpPr>
          <p:spPr>
            <a:xfrm>
              <a:off x="7746796"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8859"/>
            <p:cNvSpPr/>
            <p:nvPr/>
          </p:nvSpPr>
          <p:spPr>
            <a:xfrm>
              <a:off x="70008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8860"/>
            <p:cNvSpPr/>
            <p:nvPr/>
          </p:nvSpPr>
          <p:spPr>
            <a:xfrm>
              <a:off x="71072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8861"/>
            <p:cNvSpPr/>
            <p:nvPr/>
          </p:nvSpPr>
          <p:spPr>
            <a:xfrm>
              <a:off x="7213600" y="5284788"/>
              <a:ext cx="107950" cy="219075"/>
            </a:xfrm>
            <a:custGeom>
              <a:avLst/>
              <a:gdLst/>
              <a:ahLst/>
              <a:cxnLst/>
              <a:rect l="0" t="0" r="0" b="0"/>
              <a:pathLst>
                <a:path w="107950" h="219075">
                  <a:moveTo>
                    <a:pt x="0" y="0"/>
                  </a:moveTo>
                  <a:lnTo>
                    <a:pt x="107950" y="0"/>
                  </a:lnTo>
                  <a:lnTo>
                    <a:pt x="107950"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8862"/>
            <p:cNvSpPr/>
            <p:nvPr/>
          </p:nvSpPr>
          <p:spPr>
            <a:xfrm>
              <a:off x="732155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8863"/>
            <p:cNvSpPr/>
            <p:nvPr/>
          </p:nvSpPr>
          <p:spPr>
            <a:xfrm>
              <a:off x="7427912"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8864"/>
            <p:cNvSpPr/>
            <p:nvPr/>
          </p:nvSpPr>
          <p:spPr>
            <a:xfrm>
              <a:off x="75342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8865"/>
            <p:cNvSpPr/>
            <p:nvPr/>
          </p:nvSpPr>
          <p:spPr>
            <a:xfrm>
              <a:off x="76406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8866"/>
            <p:cNvSpPr/>
            <p:nvPr/>
          </p:nvSpPr>
          <p:spPr>
            <a:xfrm>
              <a:off x="774700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8867"/>
            <p:cNvSpPr/>
            <p:nvPr/>
          </p:nvSpPr>
          <p:spPr>
            <a:xfrm>
              <a:off x="7000875"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8868"/>
            <p:cNvSpPr/>
            <p:nvPr/>
          </p:nvSpPr>
          <p:spPr>
            <a:xfrm>
              <a:off x="7107440"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8869"/>
            <p:cNvSpPr/>
            <p:nvPr/>
          </p:nvSpPr>
          <p:spPr>
            <a:xfrm>
              <a:off x="721399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8870"/>
            <p:cNvSpPr/>
            <p:nvPr/>
          </p:nvSpPr>
          <p:spPr>
            <a:xfrm>
              <a:off x="7320559"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8871"/>
            <p:cNvSpPr/>
            <p:nvPr/>
          </p:nvSpPr>
          <p:spPr>
            <a:xfrm>
              <a:off x="7427124"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8872"/>
            <p:cNvSpPr/>
            <p:nvPr/>
          </p:nvSpPr>
          <p:spPr>
            <a:xfrm>
              <a:off x="7533678"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8873"/>
            <p:cNvSpPr/>
            <p:nvPr/>
          </p:nvSpPr>
          <p:spPr>
            <a:xfrm>
              <a:off x="764024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8874"/>
            <p:cNvSpPr/>
            <p:nvPr/>
          </p:nvSpPr>
          <p:spPr>
            <a:xfrm>
              <a:off x="7746796"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8875"/>
            <p:cNvSpPr/>
            <p:nvPr/>
          </p:nvSpPr>
          <p:spPr>
            <a:xfrm>
              <a:off x="7000875"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8876"/>
            <p:cNvSpPr/>
            <p:nvPr/>
          </p:nvSpPr>
          <p:spPr>
            <a:xfrm>
              <a:off x="7107440"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8877"/>
            <p:cNvSpPr/>
            <p:nvPr/>
          </p:nvSpPr>
          <p:spPr>
            <a:xfrm>
              <a:off x="721399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8878"/>
            <p:cNvSpPr/>
            <p:nvPr/>
          </p:nvSpPr>
          <p:spPr>
            <a:xfrm>
              <a:off x="732055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8879"/>
            <p:cNvSpPr/>
            <p:nvPr/>
          </p:nvSpPr>
          <p:spPr>
            <a:xfrm>
              <a:off x="742712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8880"/>
            <p:cNvSpPr/>
            <p:nvPr/>
          </p:nvSpPr>
          <p:spPr>
            <a:xfrm>
              <a:off x="7533678"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8881"/>
            <p:cNvSpPr/>
            <p:nvPr/>
          </p:nvSpPr>
          <p:spPr>
            <a:xfrm>
              <a:off x="764024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8882"/>
            <p:cNvSpPr/>
            <p:nvPr/>
          </p:nvSpPr>
          <p:spPr>
            <a:xfrm>
              <a:off x="7746796"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8883"/>
            <p:cNvSpPr/>
            <p:nvPr/>
          </p:nvSpPr>
          <p:spPr>
            <a:xfrm>
              <a:off x="5295900"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8884"/>
            <p:cNvSpPr/>
            <p:nvPr/>
          </p:nvSpPr>
          <p:spPr>
            <a:xfrm>
              <a:off x="4443412"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8885"/>
            <p:cNvSpPr/>
            <p:nvPr/>
          </p:nvSpPr>
          <p:spPr>
            <a:xfrm>
              <a:off x="7000875"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8886"/>
            <p:cNvSpPr/>
            <p:nvPr/>
          </p:nvSpPr>
          <p:spPr>
            <a:xfrm>
              <a:off x="6148388"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8887"/>
            <p:cNvSpPr/>
            <p:nvPr/>
          </p:nvSpPr>
          <p:spPr>
            <a:xfrm>
              <a:off x="7853364"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8888"/>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8" name="Freeform 18889"/>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39" name="Freeform 18890"/>
            <p:cNvSpPr/>
            <p:nvPr/>
          </p:nvSpPr>
          <p:spPr>
            <a:xfrm>
              <a:off x="2228850" y="3665690"/>
              <a:ext cx="964450" cy="534835"/>
            </a:xfrm>
            <a:custGeom>
              <a:avLst/>
              <a:gdLst/>
              <a:ahLst/>
              <a:cxnLst/>
              <a:rect l="0" t="0" r="0" b="0"/>
              <a:pathLst>
                <a:path w="964450" h="534835">
                  <a:moveTo>
                    <a:pt x="0" y="534835"/>
                  </a:moveTo>
                  <a:lnTo>
                    <a:pt x="964450" y="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0" name="Freeform 18891"/>
            <p:cNvSpPr/>
            <p:nvPr/>
          </p:nvSpPr>
          <p:spPr>
            <a:xfrm>
              <a:off x="3148924" y="3619499"/>
              <a:ext cx="127673" cy="105409"/>
            </a:xfrm>
            <a:custGeom>
              <a:avLst/>
              <a:gdLst/>
              <a:ahLst/>
              <a:cxnLst/>
              <a:rect l="0" t="0" r="0" b="0"/>
              <a:pathLst>
                <a:path w="127673" h="105409">
                  <a:moveTo>
                    <a:pt x="0" y="5448"/>
                  </a:moveTo>
                  <a:lnTo>
                    <a:pt x="127673" y="0"/>
                  </a:lnTo>
                  <a:lnTo>
                    <a:pt x="55422" y="105409"/>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1" name="Freeform 18892"/>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2" name="Freeform 18893"/>
            <p:cNvSpPr/>
            <p:nvPr/>
          </p:nvSpPr>
          <p:spPr>
            <a:xfrm>
              <a:off x="1695450" y="1533531"/>
              <a:ext cx="1371600" cy="1846642"/>
            </a:xfrm>
            <a:custGeom>
              <a:avLst/>
              <a:gdLst/>
              <a:ahLst/>
              <a:cxnLst/>
              <a:rect l="0" t="0" r="0" b="0"/>
              <a:pathLst>
                <a:path w="1371600" h="1846642">
                  <a:moveTo>
                    <a:pt x="0" y="201612"/>
                  </a:moveTo>
                  <a:cubicBezTo>
                    <a:pt x="0" y="90259"/>
                    <a:pt x="90271" y="0"/>
                    <a:pt x="201612" y="0"/>
                  </a:cubicBezTo>
                  <a:lnTo>
                    <a:pt x="201612" y="0"/>
                  </a:lnTo>
                  <a:lnTo>
                    <a:pt x="228600" y="0"/>
                  </a:lnTo>
                  <a:lnTo>
                    <a:pt x="571500" y="0"/>
                  </a:lnTo>
                  <a:lnTo>
                    <a:pt x="1169987" y="0"/>
                  </a:lnTo>
                  <a:cubicBezTo>
                    <a:pt x="1281328" y="0"/>
                    <a:pt x="1371600" y="90259"/>
                    <a:pt x="1371600" y="201612"/>
                  </a:cubicBezTo>
                  <a:lnTo>
                    <a:pt x="1371600" y="201612"/>
                  </a:lnTo>
                  <a:lnTo>
                    <a:pt x="1371600" y="705636"/>
                  </a:lnTo>
                  <a:lnTo>
                    <a:pt x="1371600" y="1008062"/>
                  </a:lnTo>
                  <a:lnTo>
                    <a:pt x="1371600" y="1008049"/>
                  </a:lnTo>
                  <a:cubicBezTo>
                    <a:pt x="1371600" y="1119402"/>
                    <a:pt x="1281328" y="1209674"/>
                    <a:pt x="1169987" y="1209674"/>
                  </a:cubicBezTo>
                  <a:lnTo>
                    <a:pt x="571500" y="1209674"/>
                  </a:lnTo>
                  <a:lnTo>
                    <a:pt x="400050" y="1846642"/>
                  </a:lnTo>
                  <a:lnTo>
                    <a:pt x="228600" y="1209674"/>
                  </a:lnTo>
                  <a:lnTo>
                    <a:pt x="201612" y="1209674"/>
                  </a:lnTo>
                  <a:cubicBezTo>
                    <a:pt x="90271" y="1209674"/>
                    <a:pt x="0" y="1119402"/>
                    <a:pt x="0" y="1008049"/>
                  </a:cubicBezTo>
                  <a:lnTo>
                    <a:pt x="0" y="1008062"/>
                  </a:lnTo>
                  <a:lnTo>
                    <a:pt x="0" y="705636"/>
                  </a:lnTo>
                  <a:close/>
                </a:path>
              </a:pathLst>
            </a:custGeom>
            <a:solidFill>
              <a:srgbClr val="0070C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43" name="Freeform 18894"/>
            <p:cNvSpPr/>
            <p:nvPr/>
          </p:nvSpPr>
          <p:spPr>
            <a:xfrm>
              <a:off x="1695450" y="1533531"/>
              <a:ext cx="1371600" cy="1846642"/>
            </a:xfrm>
            <a:custGeom>
              <a:avLst/>
              <a:gdLst/>
              <a:ahLst/>
              <a:cxnLst/>
              <a:rect l="0" t="0" r="0" b="0"/>
              <a:pathLst>
                <a:path w="1371600" h="1846642">
                  <a:moveTo>
                    <a:pt x="0" y="201612"/>
                  </a:moveTo>
                  <a:cubicBezTo>
                    <a:pt x="0" y="90259"/>
                    <a:pt x="90271" y="0"/>
                    <a:pt x="201612" y="0"/>
                  </a:cubicBezTo>
                  <a:lnTo>
                    <a:pt x="201612" y="0"/>
                  </a:lnTo>
                  <a:lnTo>
                    <a:pt x="228600" y="0"/>
                  </a:lnTo>
                  <a:lnTo>
                    <a:pt x="571500" y="0"/>
                  </a:lnTo>
                  <a:lnTo>
                    <a:pt x="1169987" y="0"/>
                  </a:lnTo>
                  <a:cubicBezTo>
                    <a:pt x="1281328" y="0"/>
                    <a:pt x="1371600" y="90259"/>
                    <a:pt x="1371600" y="201612"/>
                  </a:cubicBezTo>
                  <a:lnTo>
                    <a:pt x="1371600" y="201612"/>
                  </a:lnTo>
                  <a:lnTo>
                    <a:pt x="1371600" y="705636"/>
                  </a:lnTo>
                  <a:lnTo>
                    <a:pt x="1371600" y="1008062"/>
                  </a:lnTo>
                  <a:lnTo>
                    <a:pt x="1371600" y="1008049"/>
                  </a:lnTo>
                  <a:cubicBezTo>
                    <a:pt x="1371600" y="1119402"/>
                    <a:pt x="1281328" y="1209674"/>
                    <a:pt x="1169987" y="1209674"/>
                  </a:cubicBezTo>
                  <a:lnTo>
                    <a:pt x="571500" y="1209674"/>
                  </a:lnTo>
                  <a:lnTo>
                    <a:pt x="400050" y="1846642"/>
                  </a:lnTo>
                  <a:lnTo>
                    <a:pt x="228600" y="1209674"/>
                  </a:lnTo>
                  <a:lnTo>
                    <a:pt x="201612" y="1209674"/>
                  </a:lnTo>
                  <a:cubicBezTo>
                    <a:pt x="90271" y="1209674"/>
                    <a:pt x="0" y="1119402"/>
                    <a:pt x="0" y="1008049"/>
                  </a:cubicBezTo>
                  <a:lnTo>
                    <a:pt x="0" y="1008062"/>
                  </a:lnTo>
                  <a:lnTo>
                    <a:pt x="0" y="705636"/>
                  </a:lnTo>
                  <a:lnTo>
                    <a:pt x="0" y="201612"/>
                  </a:lnTo>
                  <a:close/>
                </a:path>
              </a:pathLst>
            </a:custGeom>
            <a:no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4" name="Freeform 18895"/>
            <p:cNvSpPr/>
            <p:nvPr/>
          </p:nvSpPr>
          <p:spPr>
            <a:xfrm>
              <a:off x="142875" y="1533531"/>
              <a:ext cx="1371600" cy="1827605"/>
            </a:xfrm>
            <a:custGeom>
              <a:avLst/>
              <a:gdLst/>
              <a:ahLst/>
              <a:cxnLst/>
              <a:rect l="0" t="0" r="0" b="0"/>
              <a:pathLst>
                <a:path w="1371600" h="1827605">
                  <a:moveTo>
                    <a:pt x="1371600" y="201612"/>
                  </a:moveTo>
                  <a:cubicBezTo>
                    <a:pt x="1371600" y="90259"/>
                    <a:pt x="1281329" y="0"/>
                    <a:pt x="1169988" y="0"/>
                  </a:cubicBezTo>
                  <a:lnTo>
                    <a:pt x="1169988" y="0"/>
                  </a:lnTo>
                  <a:lnTo>
                    <a:pt x="1143000" y="0"/>
                  </a:lnTo>
                  <a:lnTo>
                    <a:pt x="800100" y="0"/>
                  </a:lnTo>
                  <a:lnTo>
                    <a:pt x="201613" y="0"/>
                  </a:lnTo>
                  <a:cubicBezTo>
                    <a:pt x="90272" y="0"/>
                    <a:pt x="0" y="90259"/>
                    <a:pt x="0" y="201612"/>
                  </a:cubicBezTo>
                  <a:lnTo>
                    <a:pt x="0" y="201612"/>
                  </a:lnTo>
                  <a:lnTo>
                    <a:pt x="0" y="705636"/>
                  </a:lnTo>
                  <a:lnTo>
                    <a:pt x="0" y="1008062"/>
                  </a:lnTo>
                  <a:lnTo>
                    <a:pt x="0" y="1008049"/>
                  </a:lnTo>
                  <a:cubicBezTo>
                    <a:pt x="0" y="1119402"/>
                    <a:pt x="90272" y="1209674"/>
                    <a:pt x="201613" y="1209674"/>
                  </a:cubicBezTo>
                  <a:lnTo>
                    <a:pt x="201613" y="1209674"/>
                  </a:lnTo>
                  <a:lnTo>
                    <a:pt x="800100" y="1209674"/>
                  </a:lnTo>
                  <a:lnTo>
                    <a:pt x="952500" y="1827605"/>
                  </a:lnTo>
                  <a:lnTo>
                    <a:pt x="1143000" y="1209674"/>
                  </a:lnTo>
                  <a:lnTo>
                    <a:pt x="1169988" y="1209674"/>
                  </a:lnTo>
                  <a:cubicBezTo>
                    <a:pt x="1281329" y="1209674"/>
                    <a:pt x="1371600" y="1119402"/>
                    <a:pt x="1371600" y="1008049"/>
                  </a:cubicBezTo>
                  <a:lnTo>
                    <a:pt x="1371600" y="1008062"/>
                  </a:lnTo>
                  <a:lnTo>
                    <a:pt x="1371600" y="705636"/>
                  </a:lnTo>
                  <a:close/>
                </a:path>
              </a:pathLst>
            </a:custGeom>
            <a:solidFill>
              <a:srgbClr val="FF9966">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45" name="Freeform 18896"/>
            <p:cNvSpPr/>
            <p:nvPr/>
          </p:nvSpPr>
          <p:spPr>
            <a:xfrm>
              <a:off x="142875" y="1533531"/>
              <a:ext cx="1371600" cy="1827605"/>
            </a:xfrm>
            <a:custGeom>
              <a:avLst/>
              <a:gdLst/>
              <a:ahLst/>
              <a:cxnLst/>
              <a:rect l="0" t="0" r="0" b="0"/>
              <a:pathLst>
                <a:path w="1371600" h="1827605">
                  <a:moveTo>
                    <a:pt x="1371600" y="201612"/>
                  </a:moveTo>
                  <a:cubicBezTo>
                    <a:pt x="1371600" y="90259"/>
                    <a:pt x="1281329" y="0"/>
                    <a:pt x="1169988" y="0"/>
                  </a:cubicBezTo>
                  <a:lnTo>
                    <a:pt x="1169988" y="0"/>
                  </a:lnTo>
                  <a:lnTo>
                    <a:pt x="1143000" y="0"/>
                  </a:lnTo>
                  <a:lnTo>
                    <a:pt x="800100" y="0"/>
                  </a:lnTo>
                  <a:lnTo>
                    <a:pt x="201613" y="0"/>
                  </a:lnTo>
                  <a:cubicBezTo>
                    <a:pt x="90272" y="0"/>
                    <a:pt x="0" y="90259"/>
                    <a:pt x="0" y="201612"/>
                  </a:cubicBezTo>
                  <a:lnTo>
                    <a:pt x="0" y="201612"/>
                  </a:lnTo>
                  <a:lnTo>
                    <a:pt x="0" y="705636"/>
                  </a:lnTo>
                  <a:lnTo>
                    <a:pt x="0" y="1008062"/>
                  </a:lnTo>
                  <a:lnTo>
                    <a:pt x="0" y="1008049"/>
                  </a:lnTo>
                  <a:cubicBezTo>
                    <a:pt x="0" y="1119402"/>
                    <a:pt x="90272" y="1209674"/>
                    <a:pt x="201613" y="1209674"/>
                  </a:cubicBezTo>
                  <a:lnTo>
                    <a:pt x="201613" y="1209674"/>
                  </a:lnTo>
                  <a:lnTo>
                    <a:pt x="800100" y="1209674"/>
                  </a:lnTo>
                  <a:lnTo>
                    <a:pt x="952500" y="1827605"/>
                  </a:lnTo>
                  <a:lnTo>
                    <a:pt x="1143000" y="1209674"/>
                  </a:lnTo>
                  <a:lnTo>
                    <a:pt x="1169988" y="1209674"/>
                  </a:lnTo>
                  <a:cubicBezTo>
                    <a:pt x="1281329" y="1209674"/>
                    <a:pt x="1371600" y="1119402"/>
                    <a:pt x="1371600" y="1008049"/>
                  </a:cubicBezTo>
                  <a:lnTo>
                    <a:pt x="1371600" y="1008062"/>
                  </a:lnTo>
                  <a:lnTo>
                    <a:pt x="1371600" y="705636"/>
                  </a:lnTo>
                  <a:lnTo>
                    <a:pt x="1371600" y="201612"/>
                  </a:lnTo>
                  <a:close/>
                </a:path>
              </a:pathLst>
            </a:custGeom>
            <a:no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6" name="Freeform 18897"/>
            <p:cNvSpPr/>
            <p:nvPr/>
          </p:nvSpPr>
          <p:spPr>
            <a:xfrm>
              <a:off x="6465887" y="5727700"/>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9966">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7" name="Rectangle 18901"/>
            <p:cNvSpPr/>
            <p:nvPr/>
          </p:nvSpPr>
          <p:spPr>
            <a:xfrm>
              <a:off x="4076435" y="807024"/>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48" name="Rectangle 18907"/>
            <p:cNvSpPr/>
            <p:nvPr/>
          </p:nvSpPr>
          <p:spPr>
            <a:xfrm>
              <a:off x="1179480" y="3288098"/>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49" name="Rectangle 18908"/>
            <p:cNvSpPr/>
            <p:nvPr/>
          </p:nvSpPr>
          <p:spPr>
            <a:xfrm>
              <a:off x="1141349" y="4088198"/>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0" name="Rectangle 18909"/>
            <p:cNvSpPr/>
            <p:nvPr/>
          </p:nvSpPr>
          <p:spPr>
            <a:xfrm>
              <a:off x="4449895" y="3550223"/>
              <a:ext cx="3023392" cy="308418"/>
            </a:xfrm>
            <a:prstGeom prst="rect">
              <a:avLst/>
            </a:prstGeom>
          </p:spPr>
          <p:txBody>
            <a:bodyPr wrap="none" lIns="0" tIns="0" rIns="0" bIns="0">
              <a:spAutoFit/>
            </a:bodyPr>
            <a:lstStyle/>
            <a:p>
              <a:pPr marL="73969"/>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551" name="Rectangle 18915"/>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161</a:t>
              </a:r>
            </a:p>
          </p:txBody>
        </p:sp>
        <p:sp>
          <p:nvSpPr>
            <p:cNvPr id="552" name="Rectangle 18916"/>
            <p:cNvSpPr/>
            <p:nvPr/>
          </p:nvSpPr>
          <p:spPr>
            <a:xfrm>
              <a:off x="5549265" y="6011944"/>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54" name="Rectangle 18918"/>
            <p:cNvSpPr/>
            <p:nvPr/>
          </p:nvSpPr>
          <p:spPr>
            <a:xfrm>
              <a:off x="220677" y="4643072"/>
              <a:ext cx="2885405" cy="1400383"/>
            </a:xfrm>
            <a:prstGeom prst="rect">
              <a:avLst/>
            </a:prstGeom>
          </p:spPr>
          <p:txBody>
            <a:bodyPr wrap="none" lIns="0" tIns="0" rIns="0" bIns="0">
              <a:spAutoFit/>
            </a:bodyPr>
            <a:lstStyle/>
            <a:p>
              <a:r>
                <a:rPr lang="en-US" sz="1800" b="0" i="0" spc="0" baseline="0" dirty="0"/>
                <a:t>Processing of interrupt D2 </a:t>
              </a:r>
            </a:p>
            <a:p>
              <a:pPr>
                <a:lnSpc>
                  <a:spcPts val="2160"/>
                </a:lnSpc>
              </a:pPr>
              <a:r>
                <a:rPr lang="en-US" sz="1800" b="0" i="0" spc="0" baseline="0" dirty="0"/>
                <a:t>(210) completed?</a:t>
              </a:r>
            </a:p>
            <a:p>
              <a:r>
                <a:rPr lang="en-US" dirty="0"/>
                <a:t>The</a:t>
              </a:r>
              <a:r>
                <a:rPr lang="en-US" spc="-115" dirty="0"/>
                <a:t> </a:t>
              </a:r>
              <a:r>
                <a:rPr lang="en-US" dirty="0" err="1"/>
                <a:t>API</a:t>
              </a:r>
              <a:r>
                <a:rPr lang="en-US" spc="487" dirty="0" err="1"/>
                <a:t>C</a:t>
              </a:r>
              <a:r>
                <a:rPr lang="en-US" dirty="0" err="1"/>
                <a:t>behavior</a:t>
              </a:r>
              <a:r>
                <a:rPr lang="en-US" dirty="0"/>
                <a:t> </a:t>
              </a:r>
              <a:r>
                <a:rPr lang="en-US" spc="-39" dirty="0"/>
                <a:t>w</a:t>
              </a:r>
              <a:r>
                <a:rPr lang="en-US" dirty="0"/>
                <a:t>ould </a:t>
              </a:r>
            </a:p>
            <a:p>
              <a:pPr>
                <a:lnSpc>
                  <a:spcPts val="2160"/>
                </a:lnSpc>
              </a:pPr>
              <a:r>
                <a:rPr lang="en-US" dirty="0"/>
                <a:t>be to clear EC (236)</a:t>
              </a:r>
              <a:endParaRPr lang="en-US" spc="-32" dirty="0"/>
            </a:p>
            <a:p>
              <a:pPr>
                <a:lnSpc>
                  <a:spcPts val="2160"/>
                </a:lnSpc>
              </a:pPr>
              <a:r>
                <a:rPr lang="en-US" dirty="0"/>
                <a:t>This </a:t>
              </a:r>
              <a:r>
                <a:rPr lang="en-US" spc="-39" dirty="0"/>
                <a:t>w</a:t>
              </a:r>
              <a:r>
                <a:rPr lang="en-US" dirty="0"/>
                <a:t>ould be </a:t>
              </a:r>
              <a:r>
                <a:rPr lang="en-US" spc="-39" dirty="0"/>
                <a:t>w</a:t>
              </a:r>
              <a:r>
                <a:rPr lang="en-US" dirty="0"/>
                <a:t>rong!</a:t>
              </a:r>
            </a:p>
          </p:txBody>
        </p:sp>
        <p:sp>
          <p:nvSpPr>
            <p:cNvPr id="555" name="Rectangle 18920"/>
            <p:cNvSpPr/>
            <p:nvPr/>
          </p:nvSpPr>
          <p:spPr>
            <a:xfrm>
              <a:off x="1845941" y="1527846"/>
              <a:ext cx="937821" cy="694421"/>
            </a:xfrm>
            <a:prstGeom prst="rect">
              <a:avLst/>
            </a:prstGeom>
          </p:spPr>
          <p:txBody>
            <a:bodyPr wrap="none" lIns="0" tIns="0" rIns="0" bIns="0">
              <a:spAutoFit/>
            </a:bodyPr>
            <a:lstStyle/>
            <a:p>
              <a:pPr marL="152400"/>
              <a:r>
                <a:rPr lang="en-US" sz="1596" b="1" i="0" spc="0" baseline="0" dirty="0">
                  <a:solidFill>
                    <a:srgbClr val="FFFFFF"/>
                  </a:solidFill>
                </a:rPr>
                <a:t>Guest</a:t>
              </a:r>
              <a:r>
                <a:rPr lang="en-US" sz="1596" b="1" i="0" spc="-11" baseline="0" dirty="0">
                  <a:solidFill>
                    <a:srgbClr val="FFFFFF"/>
                  </a:solidFill>
                </a:rPr>
                <a:t> </a:t>
              </a:r>
              <a:r>
                <a:rPr lang="en-US" sz="1596" b="1" i="0" spc="0" baseline="0" dirty="0">
                  <a:solidFill>
                    <a:srgbClr val="FFFFFF"/>
                  </a:solidFill>
                </a:rPr>
                <a:t>Y</a:t>
              </a:r>
            </a:p>
            <a:p>
              <a:pPr marL="0">
                <a:lnSpc>
                  <a:spcPts val="1776"/>
                </a:lnSpc>
              </a:pPr>
              <a:r>
                <a:rPr lang="en-US" sz="1403" b="0" i="0" spc="0" baseline="0" dirty="0">
                  <a:solidFill>
                    <a:srgbClr val="FFFFFF"/>
                  </a:solidFill>
                </a:rPr>
                <a:t>Processi</a:t>
              </a:r>
              <a:r>
                <a:rPr lang="en-US" sz="1403" b="0" i="0" spc="-12" baseline="0" dirty="0">
                  <a:solidFill>
                    <a:srgbClr val="FFFFFF"/>
                  </a:solidFill>
                </a:rPr>
                <a:t>n</a:t>
              </a:r>
              <a:r>
                <a:rPr lang="en-US" sz="1403" b="0" i="0" spc="0" baseline="0" dirty="0">
                  <a:solidFill>
                    <a:srgbClr val="FFFFFF"/>
                  </a:solidFill>
                </a:rPr>
                <a:t>g </a:t>
              </a:r>
            </a:p>
            <a:p>
              <a:pPr marL="0">
                <a:lnSpc>
                  <a:spcPts val="1680"/>
                </a:lnSpc>
              </a:pPr>
              <a:r>
                <a:rPr lang="en-US" sz="1403" b="0" i="0" spc="0" baseline="0" dirty="0">
                  <a:solidFill>
                    <a:srgbClr val="FFFFFF"/>
                  </a:solidFill>
                </a:rPr>
                <a:t>interrupts:</a:t>
              </a:r>
            </a:p>
          </p:txBody>
        </p:sp>
        <p:sp>
          <p:nvSpPr>
            <p:cNvPr id="556" name="Rectangle 18921"/>
            <p:cNvSpPr/>
            <p:nvPr/>
          </p:nvSpPr>
          <p:spPr>
            <a:xfrm>
              <a:off x="1845941" y="2260417"/>
              <a:ext cx="1111138" cy="433901"/>
            </a:xfrm>
            <a:prstGeom prst="rect">
              <a:avLst/>
            </a:prstGeom>
          </p:spPr>
          <p:txBody>
            <a:bodyPr wrap="none" lIns="0" tIns="0" rIns="0" bIns="0">
              <a:spAutoFit/>
            </a:bodyPr>
            <a:lstStyle/>
            <a:p>
              <a:pPr marL="0"/>
              <a:r>
                <a:rPr lang="en-US" sz="1403" b="0" i="0" spc="0" baseline="0" dirty="0">
                  <a:solidFill>
                    <a:srgbClr val="FFFFFF"/>
                  </a:solidFill>
                </a:rPr>
                <a:t>D2</a:t>
              </a:r>
              <a:r>
                <a:rPr lang="en-US" sz="1403" b="0" i="0" spc="-18" baseline="0" dirty="0">
                  <a:solidFill>
                    <a:srgbClr val="FFFFFF"/>
                  </a:solidFill>
                </a:rPr>
                <a:t> </a:t>
              </a:r>
              <a:r>
                <a:rPr lang="en-US" sz="1403" b="0" i="0" spc="0" baseline="0" dirty="0">
                  <a:solidFill>
                    <a:srgbClr val="FFFFFF"/>
                  </a:solidFill>
                </a:rPr>
                <a:t>(210)</a:t>
              </a:r>
              <a:r>
                <a:rPr lang="en-US" sz="1403" b="0" i="0" spc="-30" baseline="0" dirty="0">
                  <a:solidFill>
                    <a:srgbClr val="FFFFFF"/>
                  </a:solidFill>
                </a:rPr>
                <a:t> </a:t>
              </a:r>
              <a:r>
                <a:rPr lang="en-US" sz="1403" b="0" i="0" spc="0" baseline="0" dirty="0">
                  <a:solidFill>
                    <a:srgbClr val="FFFFFF"/>
                  </a:solidFill>
                </a:rPr>
                <a:t>and </a:t>
              </a:r>
            </a:p>
            <a:p>
              <a:pPr marL="0">
                <a:lnSpc>
                  <a:spcPts val="1680"/>
                </a:lnSpc>
              </a:pPr>
              <a:r>
                <a:rPr lang="en-US" sz="1403" b="0" i="0" spc="0" baseline="0" dirty="0">
                  <a:solidFill>
                    <a:srgbClr val="FFFFFF"/>
                  </a:solidFill>
                </a:rPr>
                <a:t>A1</a:t>
              </a:r>
              <a:r>
                <a:rPr lang="en-US" sz="1403" b="0" i="0" spc="-18" baseline="0" dirty="0">
                  <a:solidFill>
                    <a:srgbClr val="FFFFFF"/>
                  </a:solidFill>
                </a:rPr>
                <a:t> </a:t>
              </a:r>
              <a:r>
                <a:rPr lang="en-US" sz="1403" b="0" i="0" spc="0" baseline="0" dirty="0">
                  <a:solidFill>
                    <a:srgbClr val="FFFFFF"/>
                  </a:solidFill>
                </a:rPr>
                <a:t>(161)</a:t>
              </a:r>
            </a:p>
          </p:txBody>
        </p:sp>
        <p:sp>
          <p:nvSpPr>
            <p:cNvPr id="557" name="Rectangle 18922"/>
            <p:cNvSpPr/>
            <p:nvPr/>
          </p:nvSpPr>
          <p:spPr>
            <a:xfrm>
              <a:off x="293366" y="1573566"/>
              <a:ext cx="937821" cy="707245"/>
            </a:xfrm>
            <a:prstGeom prst="rect">
              <a:avLst/>
            </a:prstGeom>
          </p:spPr>
          <p:txBody>
            <a:bodyPr wrap="none" lIns="0" tIns="0" rIns="0" bIns="0">
              <a:spAutoFit/>
            </a:bodyPr>
            <a:lstStyle/>
            <a:p>
              <a:pPr marL="150875"/>
              <a:r>
                <a:rPr lang="en-US" sz="1596" b="1" i="0" spc="0" baseline="0" dirty="0"/>
                <a:t>Guest X</a:t>
              </a:r>
            </a:p>
            <a:p>
              <a:pPr marL="0">
                <a:lnSpc>
                  <a:spcPts val="1908"/>
                </a:lnSpc>
              </a:pPr>
              <a:r>
                <a:rPr lang="en-US" sz="1403" b="0" i="0" spc="0" baseline="0" dirty="0"/>
                <a:t>Processi</a:t>
              </a:r>
              <a:r>
                <a:rPr lang="en-US" sz="1403" b="0" i="0" spc="-12" baseline="0" dirty="0"/>
                <a:t>n</a:t>
              </a:r>
              <a:r>
                <a:rPr lang="en-US" sz="1403" b="0" i="0" spc="0" baseline="0" dirty="0"/>
                <a:t>g </a:t>
              </a:r>
            </a:p>
            <a:p>
              <a:pPr marL="0">
                <a:lnSpc>
                  <a:spcPts val="1680"/>
                </a:lnSpc>
              </a:pPr>
              <a:r>
                <a:rPr lang="en-US" sz="1403" b="0" i="0" spc="0" baseline="0" dirty="0"/>
                <a:t>interrupt:</a:t>
              </a:r>
            </a:p>
          </p:txBody>
        </p:sp>
        <p:sp>
          <p:nvSpPr>
            <p:cNvPr id="558" name="Rectangle 18923"/>
            <p:cNvSpPr/>
            <p:nvPr/>
          </p:nvSpPr>
          <p:spPr>
            <a:xfrm>
              <a:off x="293366" y="2339662"/>
              <a:ext cx="726161" cy="215893"/>
            </a:xfrm>
            <a:prstGeom prst="rect">
              <a:avLst/>
            </a:prstGeom>
          </p:spPr>
          <p:txBody>
            <a:bodyPr wrap="none" lIns="0" tIns="0" rIns="0" bIns="0">
              <a:spAutoFit/>
            </a:bodyPr>
            <a:lstStyle/>
            <a:p>
              <a:pPr marL="0"/>
              <a:r>
                <a:rPr lang="en-US" sz="1403" b="0" i="0" spc="0" baseline="0" dirty="0"/>
                <a:t>EC (236)</a:t>
              </a:r>
            </a:p>
          </p:txBody>
        </p:sp>
        <p:sp>
          <p:nvSpPr>
            <p:cNvPr id="559" name="Rectangle 18924"/>
            <p:cNvSpPr/>
            <p:nvPr/>
          </p:nvSpPr>
          <p:spPr>
            <a:xfrm>
              <a:off x="6263640" y="6011944"/>
              <a:ext cx="600485" cy="215893"/>
            </a:xfrm>
            <a:prstGeom prst="rect">
              <a:avLst/>
            </a:prstGeom>
          </p:spPr>
          <p:txBody>
            <a:bodyPr wrap="none" lIns="0" tIns="0" rIns="0" bIns="0">
              <a:spAutoFit/>
            </a:bodyPr>
            <a:lstStyle/>
            <a:p>
              <a:pPr marL="0"/>
              <a:r>
                <a:rPr lang="en-US" sz="1403" b="1" i="0" spc="0" baseline="0" dirty="0">
                  <a:solidFill>
                    <a:srgbClr val="FF9966"/>
                  </a:solidFill>
                </a:rPr>
                <a:t>Bit</a:t>
              </a:r>
              <a:r>
                <a:rPr lang="en-US" sz="1403" b="1" i="0" spc="-30" baseline="0" dirty="0">
                  <a:solidFill>
                    <a:srgbClr val="FF9966"/>
                  </a:solidFill>
                </a:rPr>
                <a:t> </a:t>
              </a:r>
              <a:r>
                <a:rPr lang="en-US" sz="1403" b="1" i="0" spc="0" baseline="0" dirty="0">
                  <a:solidFill>
                    <a:srgbClr val="FF9966"/>
                  </a:solidFill>
                </a:rPr>
                <a:t>236</a:t>
              </a:r>
            </a:p>
          </p:txBody>
        </p:sp>
        <p:sp>
          <p:nvSpPr>
            <p:cNvPr id="560" name="Rectangle 18925"/>
            <p:cNvSpPr/>
            <p:nvPr/>
          </p:nvSpPr>
          <p:spPr>
            <a:xfrm>
              <a:off x="306504" y="733999"/>
              <a:ext cx="2761718" cy="680314"/>
            </a:xfrm>
            <a:prstGeom prst="rect">
              <a:avLst/>
            </a:prstGeom>
          </p:spPr>
          <p:txBody>
            <a:bodyPr wrap="none" lIns="0" tIns="0" rIns="0" bIns="0">
              <a:spAutoFit/>
            </a:bodyPr>
            <a:lstStyle/>
            <a:p>
              <a:pPr marL="68462"/>
              <a:r>
                <a:rPr lang="en-US" sz="2004" b="0" i="0" spc="0" baseline="0" dirty="0"/>
                <a:t>Hypervisor</a:t>
              </a:r>
              <a:r>
                <a:rPr lang="en-US" sz="2004" b="0" i="0" spc="-42" baseline="0" dirty="0"/>
                <a:t> </a:t>
              </a:r>
              <a:r>
                <a:rPr lang="en-US" sz="2004" b="0" i="0" spc="0" baseline="0" dirty="0"/>
                <a:t>timeslicing</a:t>
              </a:r>
            </a:p>
            <a:p>
              <a:pPr marL="0">
                <a:lnSpc>
                  <a:spcPts val="2879"/>
                </a:lnSpc>
              </a:pPr>
              <a:r>
                <a:rPr lang="en-US" sz="2004" b="0" i="0" spc="0" baseline="0" dirty="0"/>
                <a:t>guests</a:t>
              </a:r>
              <a:r>
                <a:rPr lang="en-US" sz="2004" b="0" i="0" spc="-54" baseline="0" dirty="0"/>
                <a:t> </a:t>
              </a:r>
              <a:r>
                <a:rPr lang="en-US" sz="2004" b="0" i="0" spc="0" baseline="0" dirty="0"/>
                <a:t>on a</a:t>
              </a:r>
              <a:r>
                <a:rPr lang="en-US" sz="2004" b="0" i="0" spc="-18" baseline="0" dirty="0"/>
                <a:t> </a:t>
              </a:r>
              <a:r>
                <a:rPr lang="en-US" sz="2004" b="0" i="0" spc="0" baseline="0" dirty="0"/>
                <a:t>single core</a:t>
              </a:r>
            </a:p>
          </p:txBody>
        </p:sp>
        <p:sp>
          <p:nvSpPr>
            <p:cNvPr id="561" name="Rectangle 560"/>
            <p:cNvSpPr/>
            <p:nvPr/>
          </p:nvSpPr>
          <p:spPr>
            <a:xfrm>
              <a:off x="4294185" y="1201330"/>
              <a:ext cx="3634328" cy="276999"/>
            </a:xfrm>
            <a:prstGeom prst="rect">
              <a:avLst/>
            </a:prstGeom>
          </p:spPr>
          <p:txBody>
            <a:bodyPr wrap="none">
              <a:spAutoFit/>
            </a:bodyPr>
            <a:lstStyle/>
            <a:p>
              <a:pPr algn="r"/>
              <a:r>
                <a:rPr lang="en-US" sz="1200" dirty="0"/>
                <a:t>31           24                16                  8                  0</a:t>
              </a:r>
            </a:p>
          </p:txBody>
        </p:sp>
        <p:sp>
          <p:nvSpPr>
            <p:cNvPr id="562" name="Rectangle 16211"/>
            <p:cNvSpPr/>
            <p:nvPr/>
          </p:nvSpPr>
          <p:spPr>
            <a:xfrm>
              <a:off x="3857923" y="144919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63" name="Rectangle 562"/>
            <p:cNvSpPr/>
            <p:nvPr/>
          </p:nvSpPr>
          <p:spPr>
            <a:xfrm>
              <a:off x="4302475" y="3955600"/>
              <a:ext cx="3634328" cy="276999"/>
            </a:xfrm>
            <a:prstGeom prst="rect">
              <a:avLst/>
            </a:prstGeom>
          </p:spPr>
          <p:txBody>
            <a:bodyPr wrap="none">
              <a:spAutoFit/>
            </a:bodyPr>
            <a:lstStyle/>
            <a:p>
              <a:pPr algn="r"/>
              <a:r>
                <a:rPr lang="en-US" sz="1200" dirty="0"/>
                <a:t>31           24                16                  8                  0</a:t>
              </a:r>
            </a:p>
          </p:txBody>
        </p:sp>
        <p:sp>
          <p:nvSpPr>
            <p:cNvPr id="564" name="Rectangle 16211"/>
            <p:cNvSpPr/>
            <p:nvPr/>
          </p:nvSpPr>
          <p:spPr>
            <a:xfrm>
              <a:off x="3866213" y="420346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12099252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1257" y="39688"/>
            <a:ext cx="8621486" cy="864000"/>
          </a:xfrm>
        </p:spPr>
        <p:txBody>
          <a:bodyPr>
            <a:normAutofit/>
          </a:bodyPr>
          <a:lstStyle/>
          <a:p>
            <a:r>
              <a:rPr lang="en-US" altLang="ko-KR" dirty="0"/>
              <a:t>AMD APIC Use Of The IER</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128</a:t>
            </a:fld>
            <a:endParaRPr lang="en-US" dirty="0"/>
          </a:p>
        </p:txBody>
      </p:sp>
      <p:grpSp>
        <p:nvGrpSpPr>
          <p:cNvPr id="6" name="Group 5"/>
          <p:cNvGrpSpPr/>
          <p:nvPr/>
        </p:nvGrpSpPr>
        <p:grpSpPr>
          <a:xfrm>
            <a:off x="781050" y="749645"/>
            <a:ext cx="8258122" cy="6038284"/>
            <a:chOff x="781050" y="557786"/>
            <a:chExt cx="8258122" cy="6038284"/>
          </a:xfrm>
        </p:grpSpPr>
        <p:sp>
          <p:nvSpPr>
            <p:cNvPr id="7" name="Freeform 18929"/>
            <p:cNvSpPr/>
            <p:nvPr/>
          </p:nvSpPr>
          <p:spPr>
            <a:xfrm>
              <a:off x="3810457" y="969963"/>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8930"/>
            <p:cNvSpPr/>
            <p:nvPr/>
          </p:nvSpPr>
          <p:spPr>
            <a:xfrm>
              <a:off x="5796660" y="1187895"/>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8931"/>
            <p:cNvSpPr/>
            <p:nvPr/>
          </p:nvSpPr>
          <p:spPr>
            <a:xfrm>
              <a:off x="4443158"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8932"/>
            <p:cNvSpPr/>
            <p:nvPr/>
          </p:nvSpPr>
          <p:spPr>
            <a:xfrm>
              <a:off x="4549737"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933"/>
            <p:cNvSpPr/>
            <p:nvPr/>
          </p:nvSpPr>
          <p:spPr>
            <a:xfrm>
              <a:off x="4656328"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8934"/>
            <p:cNvSpPr/>
            <p:nvPr/>
          </p:nvSpPr>
          <p:spPr>
            <a:xfrm>
              <a:off x="4762906"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8935"/>
            <p:cNvSpPr/>
            <p:nvPr/>
          </p:nvSpPr>
          <p:spPr>
            <a:xfrm>
              <a:off x="4869497"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8936"/>
            <p:cNvSpPr/>
            <p:nvPr/>
          </p:nvSpPr>
          <p:spPr>
            <a:xfrm>
              <a:off x="4976075"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8937"/>
            <p:cNvSpPr/>
            <p:nvPr/>
          </p:nvSpPr>
          <p:spPr>
            <a:xfrm>
              <a:off x="5082666"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8938"/>
            <p:cNvSpPr/>
            <p:nvPr/>
          </p:nvSpPr>
          <p:spPr>
            <a:xfrm>
              <a:off x="5189245"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8939"/>
            <p:cNvSpPr/>
            <p:nvPr/>
          </p:nvSpPr>
          <p:spPr>
            <a:xfrm>
              <a:off x="4443158"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8940"/>
            <p:cNvSpPr/>
            <p:nvPr/>
          </p:nvSpPr>
          <p:spPr>
            <a:xfrm>
              <a:off x="4549737"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8941"/>
            <p:cNvSpPr/>
            <p:nvPr/>
          </p:nvSpPr>
          <p:spPr>
            <a:xfrm>
              <a:off x="4656328"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8942"/>
            <p:cNvSpPr/>
            <p:nvPr/>
          </p:nvSpPr>
          <p:spPr>
            <a:xfrm>
              <a:off x="4762906"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8943"/>
            <p:cNvSpPr/>
            <p:nvPr/>
          </p:nvSpPr>
          <p:spPr>
            <a:xfrm>
              <a:off x="4869497"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8944"/>
            <p:cNvSpPr/>
            <p:nvPr/>
          </p:nvSpPr>
          <p:spPr>
            <a:xfrm>
              <a:off x="4976075"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8945"/>
            <p:cNvSpPr/>
            <p:nvPr/>
          </p:nvSpPr>
          <p:spPr>
            <a:xfrm>
              <a:off x="5082666"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8946"/>
            <p:cNvSpPr/>
            <p:nvPr/>
          </p:nvSpPr>
          <p:spPr>
            <a:xfrm>
              <a:off x="5189245"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8947"/>
            <p:cNvSpPr/>
            <p:nvPr/>
          </p:nvSpPr>
          <p:spPr>
            <a:xfrm>
              <a:off x="4443158"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8948"/>
            <p:cNvSpPr/>
            <p:nvPr/>
          </p:nvSpPr>
          <p:spPr>
            <a:xfrm>
              <a:off x="4549737"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8949"/>
            <p:cNvSpPr/>
            <p:nvPr/>
          </p:nvSpPr>
          <p:spPr>
            <a:xfrm>
              <a:off x="4656328"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8950"/>
            <p:cNvSpPr/>
            <p:nvPr/>
          </p:nvSpPr>
          <p:spPr>
            <a:xfrm>
              <a:off x="4762906"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8951"/>
            <p:cNvSpPr/>
            <p:nvPr/>
          </p:nvSpPr>
          <p:spPr>
            <a:xfrm>
              <a:off x="4869497"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8952"/>
            <p:cNvSpPr/>
            <p:nvPr/>
          </p:nvSpPr>
          <p:spPr>
            <a:xfrm>
              <a:off x="4976075"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8953"/>
            <p:cNvSpPr/>
            <p:nvPr/>
          </p:nvSpPr>
          <p:spPr>
            <a:xfrm>
              <a:off x="5082666"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8954"/>
            <p:cNvSpPr/>
            <p:nvPr/>
          </p:nvSpPr>
          <p:spPr>
            <a:xfrm>
              <a:off x="5189245"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8955"/>
            <p:cNvSpPr/>
            <p:nvPr/>
          </p:nvSpPr>
          <p:spPr>
            <a:xfrm>
              <a:off x="4443158"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8956"/>
            <p:cNvSpPr/>
            <p:nvPr/>
          </p:nvSpPr>
          <p:spPr>
            <a:xfrm>
              <a:off x="4549737"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8957"/>
            <p:cNvSpPr/>
            <p:nvPr/>
          </p:nvSpPr>
          <p:spPr>
            <a:xfrm>
              <a:off x="4656328"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8958"/>
            <p:cNvSpPr/>
            <p:nvPr/>
          </p:nvSpPr>
          <p:spPr>
            <a:xfrm>
              <a:off x="4762906"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8959"/>
            <p:cNvSpPr/>
            <p:nvPr/>
          </p:nvSpPr>
          <p:spPr>
            <a:xfrm>
              <a:off x="4869497"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8960"/>
            <p:cNvSpPr/>
            <p:nvPr/>
          </p:nvSpPr>
          <p:spPr>
            <a:xfrm>
              <a:off x="4976075"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8961"/>
            <p:cNvSpPr/>
            <p:nvPr/>
          </p:nvSpPr>
          <p:spPr>
            <a:xfrm>
              <a:off x="5082666"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8962"/>
            <p:cNvSpPr/>
            <p:nvPr/>
          </p:nvSpPr>
          <p:spPr>
            <a:xfrm>
              <a:off x="5189245"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8963"/>
            <p:cNvSpPr/>
            <p:nvPr/>
          </p:nvSpPr>
          <p:spPr>
            <a:xfrm>
              <a:off x="4443158"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8964"/>
            <p:cNvSpPr/>
            <p:nvPr/>
          </p:nvSpPr>
          <p:spPr>
            <a:xfrm>
              <a:off x="4549737"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8965"/>
            <p:cNvSpPr/>
            <p:nvPr/>
          </p:nvSpPr>
          <p:spPr>
            <a:xfrm>
              <a:off x="4656328"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8966"/>
            <p:cNvSpPr/>
            <p:nvPr/>
          </p:nvSpPr>
          <p:spPr>
            <a:xfrm>
              <a:off x="4762906"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8967"/>
            <p:cNvSpPr/>
            <p:nvPr/>
          </p:nvSpPr>
          <p:spPr>
            <a:xfrm>
              <a:off x="4869497"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8968"/>
            <p:cNvSpPr/>
            <p:nvPr/>
          </p:nvSpPr>
          <p:spPr>
            <a:xfrm>
              <a:off x="4976075"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8969"/>
            <p:cNvSpPr/>
            <p:nvPr/>
          </p:nvSpPr>
          <p:spPr>
            <a:xfrm>
              <a:off x="5082666"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8970"/>
            <p:cNvSpPr/>
            <p:nvPr/>
          </p:nvSpPr>
          <p:spPr>
            <a:xfrm>
              <a:off x="5189245"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8971"/>
            <p:cNvSpPr/>
            <p:nvPr/>
          </p:nvSpPr>
          <p:spPr>
            <a:xfrm>
              <a:off x="4443158"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8972"/>
            <p:cNvSpPr/>
            <p:nvPr/>
          </p:nvSpPr>
          <p:spPr>
            <a:xfrm>
              <a:off x="4549737"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8973"/>
            <p:cNvSpPr/>
            <p:nvPr/>
          </p:nvSpPr>
          <p:spPr>
            <a:xfrm>
              <a:off x="4656328"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8974"/>
            <p:cNvSpPr/>
            <p:nvPr/>
          </p:nvSpPr>
          <p:spPr>
            <a:xfrm>
              <a:off x="4762906"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8975"/>
            <p:cNvSpPr/>
            <p:nvPr/>
          </p:nvSpPr>
          <p:spPr>
            <a:xfrm>
              <a:off x="4869497"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8976"/>
            <p:cNvSpPr/>
            <p:nvPr/>
          </p:nvSpPr>
          <p:spPr>
            <a:xfrm>
              <a:off x="4976075"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8977"/>
            <p:cNvSpPr/>
            <p:nvPr/>
          </p:nvSpPr>
          <p:spPr>
            <a:xfrm>
              <a:off x="5082666"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8978"/>
            <p:cNvSpPr/>
            <p:nvPr/>
          </p:nvSpPr>
          <p:spPr>
            <a:xfrm>
              <a:off x="5189245"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8979"/>
            <p:cNvSpPr/>
            <p:nvPr/>
          </p:nvSpPr>
          <p:spPr>
            <a:xfrm>
              <a:off x="4443158"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8980"/>
            <p:cNvSpPr/>
            <p:nvPr/>
          </p:nvSpPr>
          <p:spPr>
            <a:xfrm>
              <a:off x="4549737"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8981"/>
            <p:cNvSpPr/>
            <p:nvPr/>
          </p:nvSpPr>
          <p:spPr>
            <a:xfrm>
              <a:off x="4656328"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8982"/>
            <p:cNvSpPr/>
            <p:nvPr/>
          </p:nvSpPr>
          <p:spPr>
            <a:xfrm>
              <a:off x="4762906"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8983"/>
            <p:cNvSpPr/>
            <p:nvPr/>
          </p:nvSpPr>
          <p:spPr>
            <a:xfrm>
              <a:off x="4869497"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8984"/>
            <p:cNvSpPr/>
            <p:nvPr/>
          </p:nvSpPr>
          <p:spPr>
            <a:xfrm>
              <a:off x="4976075"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8985"/>
            <p:cNvSpPr/>
            <p:nvPr/>
          </p:nvSpPr>
          <p:spPr>
            <a:xfrm>
              <a:off x="5082666"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8986"/>
            <p:cNvSpPr/>
            <p:nvPr/>
          </p:nvSpPr>
          <p:spPr>
            <a:xfrm>
              <a:off x="5189245"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8987"/>
            <p:cNvSpPr/>
            <p:nvPr/>
          </p:nvSpPr>
          <p:spPr>
            <a:xfrm>
              <a:off x="4443158"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8988"/>
            <p:cNvSpPr/>
            <p:nvPr/>
          </p:nvSpPr>
          <p:spPr>
            <a:xfrm>
              <a:off x="4549737"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8989"/>
            <p:cNvSpPr/>
            <p:nvPr/>
          </p:nvSpPr>
          <p:spPr>
            <a:xfrm>
              <a:off x="4656328"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8990"/>
            <p:cNvSpPr/>
            <p:nvPr/>
          </p:nvSpPr>
          <p:spPr>
            <a:xfrm>
              <a:off x="4762906"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8991"/>
            <p:cNvSpPr/>
            <p:nvPr/>
          </p:nvSpPr>
          <p:spPr>
            <a:xfrm>
              <a:off x="4869497"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8992"/>
            <p:cNvSpPr/>
            <p:nvPr/>
          </p:nvSpPr>
          <p:spPr>
            <a:xfrm>
              <a:off x="4976075"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8993"/>
            <p:cNvSpPr/>
            <p:nvPr/>
          </p:nvSpPr>
          <p:spPr>
            <a:xfrm>
              <a:off x="5082666"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8994"/>
            <p:cNvSpPr/>
            <p:nvPr/>
          </p:nvSpPr>
          <p:spPr>
            <a:xfrm>
              <a:off x="5189245"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8995"/>
            <p:cNvSpPr/>
            <p:nvPr/>
          </p:nvSpPr>
          <p:spPr>
            <a:xfrm>
              <a:off x="5295823"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8996"/>
            <p:cNvSpPr/>
            <p:nvPr/>
          </p:nvSpPr>
          <p:spPr>
            <a:xfrm>
              <a:off x="5402414"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8997"/>
            <p:cNvSpPr/>
            <p:nvPr/>
          </p:nvSpPr>
          <p:spPr>
            <a:xfrm>
              <a:off x="5508993"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8998"/>
            <p:cNvSpPr/>
            <p:nvPr/>
          </p:nvSpPr>
          <p:spPr>
            <a:xfrm>
              <a:off x="5615584"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8999"/>
            <p:cNvSpPr/>
            <p:nvPr/>
          </p:nvSpPr>
          <p:spPr>
            <a:xfrm>
              <a:off x="5722162"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9000"/>
            <p:cNvSpPr/>
            <p:nvPr/>
          </p:nvSpPr>
          <p:spPr>
            <a:xfrm>
              <a:off x="5828753"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9001"/>
            <p:cNvSpPr/>
            <p:nvPr/>
          </p:nvSpPr>
          <p:spPr>
            <a:xfrm>
              <a:off x="5935332"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9002"/>
            <p:cNvSpPr/>
            <p:nvPr/>
          </p:nvSpPr>
          <p:spPr>
            <a:xfrm>
              <a:off x="6041923"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9003"/>
            <p:cNvSpPr/>
            <p:nvPr/>
          </p:nvSpPr>
          <p:spPr>
            <a:xfrm>
              <a:off x="5295823"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9004"/>
            <p:cNvSpPr/>
            <p:nvPr/>
          </p:nvSpPr>
          <p:spPr>
            <a:xfrm>
              <a:off x="5402414"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9005"/>
            <p:cNvSpPr/>
            <p:nvPr/>
          </p:nvSpPr>
          <p:spPr>
            <a:xfrm>
              <a:off x="5508993"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9006"/>
            <p:cNvSpPr/>
            <p:nvPr/>
          </p:nvSpPr>
          <p:spPr>
            <a:xfrm>
              <a:off x="5615584"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9007"/>
            <p:cNvSpPr/>
            <p:nvPr/>
          </p:nvSpPr>
          <p:spPr>
            <a:xfrm>
              <a:off x="5722162"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9008"/>
            <p:cNvSpPr/>
            <p:nvPr/>
          </p:nvSpPr>
          <p:spPr>
            <a:xfrm>
              <a:off x="5828753"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9009"/>
            <p:cNvSpPr/>
            <p:nvPr/>
          </p:nvSpPr>
          <p:spPr>
            <a:xfrm>
              <a:off x="5935332"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9010"/>
            <p:cNvSpPr/>
            <p:nvPr/>
          </p:nvSpPr>
          <p:spPr>
            <a:xfrm>
              <a:off x="6041923"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9011"/>
            <p:cNvSpPr/>
            <p:nvPr/>
          </p:nvSpPr>
          <p:spPr>
            <a:xfrm>
              <a:off x="5295823"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9012"/>
            <p:cNvSpPr/>
            <p:nvPr/>
          </p:nvSpPr>
          <p:spPr>
            <a:xfrm>
              <a:off x="5402414"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9013"/>
            <p:cNvSpPr/>
            <p:nvPr/>
          </p:nvSpPr>
          <p:spPr>
            <a:xfrm>
              <a:off x="5508993"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9014"/>
            <p:cNvSpPr/>
            <p:nvPr/>
          </p:nvSpPr>
          <p:spPr>
            <a:xfrm>
              <a:off x="5615584"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9015"/>
            <p:cNvSpPr/>
            <p:nvPr/>
          </p:nvSpPr>
          <p:spPr>
            <a:xfrm>
              <a:off x="5722162"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9016"/>
            <p:cNvSpPr/>
            <p:nvPr/>
          </p:nvSpPr>
          <p:spPr>
            <a:xfrm>
              <a:off x="5828753"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9017"/>
            <p:cNvSpPr/>
            <p:nvPr/>
          </p:nvSpPr>
          <p:spPr>
            <a:xfrm>
              <a:off x="5935332"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9018"/>
            <p:cNvSpPr/>
            <p:nvPr/>
          </p:nvSpPr>
          <p:spPr>
            <a:xfrm>
              <a:off x="6041923"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9019"/>
            <p:cNvSpPr/>
            <p:nvPr/>
          </p:nvSpPr>
          <p:spPr>
            <a:xfrm>
              <a:off x="5295823"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9020"/>
            <p:cNvSpPr/>
            <p:nvPr/>
          </p:nvSpPr>
          <p:spPr>
            <a:xfrm>
              <a:off x="5402414"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9021"/>
            <p:cNvSpPr/>
            <p:nvPr/>
          </p:nvSpPr>
          <p:spPr>
            <a:xfrm>
              <a:off x="5508993"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9022"/>
            <p:cNvSpPr/>
            <p:nvPr/>
          </p:nvSpPr>
          <p:spPr>
            <a:xfrm>
              <a:off x="5615584"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9023"/>
            <p:cNvSpPr/>
            <p:nvPr/>
          </p:nvSpPr>
          <p:spPr>
            <a:xfrm>
              <a:off x="5722162"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9024"/>
            <p:cNvSpPr/>
            <p:nvPr/>
          </p:nvSpPr>
          <p:spPr>
            <a:xfrm>
              <a:off x="5828753"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9025"/>
            <p:cNvSpPr/>
            <p:nvPr/>
          </p:nvSpPr>
          <p:spPr>
            <a:xfrm>
              <a:off x="5935332"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9026"/>
            <p:cNvSpPr/>
            <p:nvPr/>
          </p:nvSpPr>
          <p:spPr>
            <a:xfrm>
              <a:off x="6041923"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9027"/>
            <p:cNvSpPr/>
            <p:nvPr/>
          </p:nvSpPr>
          <p:spPr>
            <a:xfrm>
              <a:off x="5295823"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9028"/>
            <p:cNvSpPr/>
            <p:nvPr/>
          </p:nvSpPr>
          <p:spPr>
            <a:xfrm>
              <a:off x="5402414"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9029"/>
            <p:cNvSpPr/>
            <p:nvPr/>
          </p:nvSpPr>
          <p:spPr>
            <a:xfrm>
              <a:off x="5508993"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9030"/>
            <p:cNvSpPr/>
            <p:nvPr/>
          </p:nvSpPr>
          <p:spPr>
            <a:xfrm>
              <a:off x="5615584"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9031"/>
            <p:cNvSpPr/>
            <p:nvPr/>
          </p:nvSpPr>
          <p:spPr>
            <a:xfrm>
              <a:off x="5722162"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9032"/>
            <p:cNvSpPr/>
            <p:nvPr/>
          </p:nvSpPr>
          <p:spPr>
            <a:xfrm>
              <a:off x="5828753"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9033"/>
            <p:cNvSpPr/>
            <p:nvPr/>
          </p:nvSpPr>
          <p:spPr>
            <a:xfrm>
              <a:off x="5935332"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9034"/>
            <p:cNvSpPr/>
            <p:nvPr/>
          </p:nvSpPr>
          <p:spPr>
            <a:xfrm>
              <a:off x="6041923"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9035"/>
            <p:cNvSpPr/>
            <p:nvPr/>
          </p:nvSpPr>
          <p:spPr>
            <a:xfrm>
              <a:off x="5295823"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9036"/>
            <p:cNvSpPr/>
            <p:nvPr/>
          </p:nvSpPr>
          <p:spPr>
            <a:xfrm>
              <a:off x="5402414"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9037"/>
            <p:cNvSpPr/>
            <p:nvPr/>
          </p:nvSpPr>
          <p:spPr>
            <a:xfrm>
              <a:off x="5508993"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9038"/>
            <p:cNvSpPr/>
            <p:nvPr/>
          </p:nvSpPr>
          <p:spPr>
            <a:xfrm>
              <a:off x="5615584"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9039"/>
            <p:cNvSpPr/>
            <p:nvPr/>
          </p:nvSpPr>
          <p:spPr>
            <a:xfrm>
              <a:off x="5722162"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9040"/>
            <p:cNvSpPr/>
            <p:nvPr/>
          </p:nvSpPr>
          <p:spPr>
            <a:xfrm>
              <a:off x="5828753"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9041"/>
            <p:cNvSpPr/>
            <p:nvPr/>
          </p:nvSpPr>
          <p:spPr>
            <a:xfrm>
              <a:off x="5935332"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9042"/>
            <p:cNvSpPr/>
            <p:nvPr/>
          </p:nvSpPr>
          <p:spPr>
            <a:xfrm>
              <a:off x="6041923"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9043"/>
            <p:cNvSpPr/>
            <p:nvPr/>
          </p:nvSpPr>
          <p:spPr>
            <a:xfrm>
              <a:off x="5295823"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9044"/>
            <p:cNvSpPr/>
            <p:nvPr/>
          </p:nvSpPr>
          <p:spPr>
            <a:xfrm>
              <a:off x="5402414"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9045"/>
            <p:cNvSpPr/>
            <p:nvPr/>
          </p:nvSpPr>
          <p:spPr>
            <a:xfrm>
              <a:off x="5508993"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9046"/>
            <p:cNvSpPr/>
            <p:nvPr/>
          </p:nvSpPr>
          <p:spPr>
            <a:xfrm>
              <a:off x="5615584"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9047"/>
            <p:cNvSpPr/>
            <p:nvPr/>
          </p:nvSpPr>
          <p:spPr>
            <a:xfrm>
              <a:off x="5722162"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9048"/>
            <p:cNvSpPr/>
            <p:nvPr/>
          </p:nvSpPr>
          <p:spPr>
            <a:xfrm>
              <a:off x="5828753"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9049"/>
            <p:cNvSpPr/>
            <p:nvPr/>
          </p:nvSpPr>
          <p:spPr>
            <a:xfrm>
              <a:off x="5935332"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9050"/>
            <p:cNvSpPr/>
            <p:nvPr/>
          </p:nvSpPr>
          <p:spPr>
            <a:xfrm>
              <a:off x="6041923"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9051"/>
            <p:cNvSpPr/>
            <p:nvPr/>
          </p:nvSpPr>
          <p:spPr>
            <a:xfrm>
              <a:off x="5295823"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9052"/>
            <p:cNvSpPr/>
            <p:nvPr/>
          </p:nvSpPr>
          <p:spPr>
            <a:xfrm>
              <a:off x="5402414"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9053"/>
            <p:cNvSpPr/>
            <p:nvPr/>
          </p:nvSpPr>
          <p:spPr>
            <a:xfrm>
              <a:off x="5508993"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9054"/>
            <p:cNvSpPr/>
            <p:nvPr/>
          </p:nvSpPr>
          <p:spPr>
            <a:xfrm>
              <a:off x="5615584"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9055"/>
            <p:cNvSpPr/>
            <p:nvPr/>
          </p:nvSpPr>
          <p:spPr>
            <a:xfrm>
              <a:off x="5722162"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9056"/>
            <p:cNvSpPr/>
            <p:nvPr/>
          </p:nvSpPr>
          <p:spPr>
            <a:xfrm>
              <a:off x="5828753"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9057"/>
            <p:cNvSpPr/>
            <p:nvPr/>
          </p:nvSpPr>
          <p:spPr>
            <a:xfrm>
              <a:off x="5935332"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9058"/>
            <p:cNvSpPr/>
            <p:nvPr/>
          </p:nvSpPr>
          <p:spPr>
            <a:xfrm>
              <a:off x="6041923"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9059"/>
            <p:cNvSpPr/>
            <p:nvPr/>
          </p:nvSpPr>
          <p:spPr>
            <a:xfrm>
              <a:off x="6148501"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9060"/>
            <p:cNvSpPr/>
            <p:nvPr/>
          </p:nvSpPr>
          <p:spPr>
            <a:xfrm>
              <a:off x="6255093"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9061"/>
            <p:cNvSpPr/>
            <p:nvPr/>
          </p:nvSpPr>
          <p:spPr>
            <a:xfrm>
              <a:off x="6361671"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9062"/>
            <p:cNvSpPr/>
            <p:nvPr/>
          </p:nvSpPr>
          <p:spPr>
            <a:xfrm>
              <a:off x="6468262"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9063"/>
            <p:cNvSpPr/>
            <p:nvPr/>
          </p:nvSpPr>
          <p:spPr>
            <a:xfrm>
              <a:off x="6574840"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9064"/>
            <p:cNvSpPr/>
            <p:nvPr/>
          </p:nvSpPr>
          <p:spPr>
            <a:xfrm>
              <a:off x="6681419"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9065"/>
            <p:cNvSpPr/>
            <p:nvPr/>
          </p:nvSpPr>
          <p:spPr>
            <a:xfrm>
              <a:off x="6788010"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9066"/>
            <p:cNvSpPr/>
            <p:nvPr/>
          </p:nvSpPr>
          <p:spPr>
            <a:xfrm>
              <a:off x="6894588"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9067"/>
            <p:cNvSpPr/>
            <p:nvPr/>
          </p:nvSpPr>
          <p:spPr>
            <a:xfrm>
              <a:off x="6148501"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9068"/>
            <p:cNvSpPr/>
            <p:nvPr/>
          </p:nvSpPr>
          <p:spPr>
            <a:xfrm>
              <a:off x="6255093"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9069"/>
            <p:cNvSpPr/>
            <p:nvPr/>
          </p:nvSpPr>
          <p:spPr>
            <a:xfrm>
              <a:off x="6361671"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9070"/>
            <p:cNvSpPr/>
            <p:nvPr/>
          </p:nvSpPr>
          <p:spPr>
            <a:xfrm>
              <a:off x="6468262"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9071"/>
            <p:cNvSpPr/>
            <p:nvPr/>
          </p:nvSpPr>
          <p:spPr>
            <a:xfrm>
              <a:off x="6574840"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9072"/>
            <p:cNvSpPr/>
            <p:nvPr/>
          </p:nvSpPr>
          <p:spPr>
            <a:xfrm>
              <a:off x="6681419"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9073"/>
            <p:cNvSpPr/>
            <p:nvPr/>
          </p:nvSpPr>
          <p:spPr>
            <a:xfrm>
              <a:off x="6788010"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9074"/>
            <p:cNvSpPr/>
            <p:nvPr/>
          </p:nvSpPr>
          <p:spPr>
            <a:xfrm>
              <a:off x="6894588"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9075"/>
            <p:cNvSpPr/>
            <p:nvPr/>
          </p:nvSpPr>
          <p:spPr>
            <a:xfrm>
              <a:off x="6148501"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9076"/>
            <p:cNvSpPr/>
            <p:nvPr/>
          </p:nvSpPr>
          <p:spPr>
            <a:xfrm>
              <a:off x="6255093"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9077"/>
            <p:cNvSpPr/>
            <p:nvPr/>
          </p:nvSpPr>
          <p:spPr>
            <a:xfrm>
              <a:off x="6361671"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9078"/>
            <p:cNvSpPr/>
            <p:nvPr/>
          </p:nvSpPr>
          <p:spPr>
            <a:xfrm>
              <a:off x="6468262"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9079"/>
            <p:cNvSpPr/>
            <p:nvPr/>
          </p:nvSpPr>
          <p:spPr>
            <a:xfrm>
              <a:off x="6574840"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9080"/>
            <p:cNvSpPr/>
            <p:nvPr/>
          </p:nvSpPr>
          <p:spPr>
            <a:xfrm>
              <a:off x="6681419"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9081"/>
            <p:cNvSpPr/>
            <p:nvPr/>
          </p:nvSpPr>
          <p:spPr>
            <a:xfrm>
              <a:off x="6788010"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9082"/>
            <p:cNvSpPr/>
            <p:nvPr/>
          </p:nvSpPr>
          <p:spPr>
            <a:xfrm>
              <a:off x="6894588"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9083"/>
            <p:cNvSpPr/>
            <p:nvPr/>
          </p:nvSpPr>
          <p:spPr>
            <a:xfrm>
              <a:off x="6148501"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9084"/>
            <p:cNvSpPr/>
            <p:nvPr/>
          </p:nvSpPr>
          <p:spPr>
            <a:xfrm>
              <a:off x="6255093"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9085"/>
            <p:cNvSpPr/>
            <p:nvPr/>
          </p:nvSpPr>
          <p:spPr>
            <a:xfrm>
              <a:off x="6361671"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9086"/>
            <p:cNvSpPr/>
            <p:nvPr/>
          </p:nvSpPr>
          <p:spPr>
            <a:xfrm>
              <a:off x="6468262"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9087"/>
            <p:cNvSpPr/>
            <p:nvPr/>
          </p:nvSpPr>
          <p:spPr>
            <a:xfrm>
              <a:off x="6574840"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9088"/>
            <p:cNvSpPr/>
            <p:nvPr/>
          </p:nvSpPr>
          <p:spPr>
            <a:xfrm>
              <a:off x="6681419"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9089"/>
            <p:cNvSpPr/>
            <p:nvPr/>
          </p:nvSpPr>
          <p:spPr>
            <a:xfrm>
              <a:off x="6788010"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9090"/>
            <p:cNvSpPr/>
            <p:nvPr/>
          </p:nvSpPr>
          <p:spPr>
            <a:xfrm>
              <a:off x="6894588"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9091"/>
            <p:cNvSpPr/>
            <p:nvPr/>
          </p:nvSpPr>
          <p:spPr>
            <a:xfrm>
              <a:off x="6148501"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9092"/>
            <p:cNvSpPr/>
            <p:nvPr/>
          </p:nvSpPr>
          <p:spPr>
            <a:xfrm>
              <a:off x="6255093"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9093"/>
            <p:cNvSpPr/>
            <p:nvPr/>
          </p:nvSpPr>
          <p:spPr>
            <a:xfrm>
              <a:off x="6361671"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9094"/>
            <p:cNvSpPr/>
            <p:nvPr/>
          </p:nvSpPr>
          <p:spPr>
            <a:xfrm>
              <a:off x="6468262"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9095"/>
            <p:cNvSpPr/>
            <p:nvPr/>
          </p:nvSpPr>
          <p:spPr>
            <a:xfrm>
              <a:off x="6574840"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9096"/>
            <p:cNvSpPr/>
            <p:nvPr/>
          </p:nvSpPr>
          <p:spPr>
            <a:xfrm>
              <a:off x="6681419"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9097"/>
            <p:cNvSpPr/>
            <p:nvPr/>
          </p:nvSpPr>
          <p:spPr>
            <a:xfrm>
              <a:off x="6788010"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9098"/>
            <p:cNvSpPr/>
            <p:nvPr/>
          </p:nvSpPr>
          <p:spPr>
            <a:xfrm>
              <a:off x="6894588"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9099"/>
            <p:cNvSpPr/>
            <p:nvPr/>
          </p:nvSpPr>
          <p:spPr>
            <a:xfrm>
              <a:off x="6148501"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9100"/>
            <p:cNvSpPr/>
            <p:nvPr/>
          </p:nvSpPr>
          <p:spPr>
            <a:xfrm>
              <a:off x="6255093"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9101"/>
            <p:cNvSpPr/>
            <p:nvPr/>
          </p:nvSpPr>
          <p:spPr>
            <a:xfrm>
              <a:off x="6361671"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9102"/>
            <p:cNvSpPr/>
            <p:nvPr/>
          </p:nvSpPr>
          <p:spPr>
            <a:xfrm>
              <a:off x="6468262"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9103"/>
            <p:cNvSpPr/>
            <p:nvPr/>
          </p:nvSpPr>
          <p:spPr>
            <a:xfrm>
              <a:off x="6574840"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9104"/>
            <p:cNvSpPr/>
            <p:nvPr/>
          </p:nvSpPr>
          <p:spPr>
            <a:xfrm>
              <a:off x="6681419"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9105"/>
            <p:cNvSpPr/>
            <p:nvPr/>
          </p:nvSpPr>
          <p:spPr>
            <a:xfrm>
              <a:off x="6788010"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9106"/>
            <p:cNvSpPr/>
            <p:nvPr/>
          </p:nvSpPr>
          <p:spPr>
            <a:xfrm>
              <a:off x="6894588"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9107"/>
            <p:cNvSpPr/>
            <p:nvPr/>
          </p:nvSpPr>
          <p:spPr>
            <a:xfrm>
              <a:off x="6148501"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9108"/>
            <p:cNvSpPr/>
            <p:nvPr/>
          </p:nvSpPr>
          <p:spPr>
            <a:xfrm>
              <a:off x="6255093"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9109"/>
            <p:cNvSpPr/>
            <p:nvPr/>
          </p:nvSpPr>
          <p:spPr>
            <a:xfrm>
              <a:off x="6361671"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9110"/>
            <p:cNvSpPr/>
            <p:nvPr/>
          </p:nvSpPr>
          <p:spPr>
            <a:xfrm>
              <a:off x="6468262"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9111"/>
            <p:cNvSpPr/>
            <p:nvPr/>
          </p:nvSpPr>
          <p:spPr>
            <a:xfrm>
              <a:off x="6574840"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9112"/>
            <p:cNvSpPr/>
            <p:nvPr/>
          </p:nvSpPr>
          <p:spPr>
            <a:xfrm>
              <a:off x="6681419"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9113"/>
            <p:cNvSpPr/>
            <p:nvPr/>
          </p:nvSpPr>
          <p:spPr>
            <a:xfrm>
              <a:off x="6788010"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9114"/>
            <p:cNvSpPr/>
            <p:nvPr/>
          </p:nvSpPr>
          <p:spPr>
            <a:xfrm>
              <a:off x="6894588"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9115"/>
            <p:cNvSpPr/>
            <p:nvPr/>
          </p:nvSpPr>
          <p:spPr>
            <a:xfrm>
              <a:off x="6148501"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9116"/>
            <p:cNvSpPr/>
            <p:nvPr/>
          </p:nvSpPr>
          <p:spPr>
            <a:xfrm>
              <a:off x="6255093"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9117"/>
            <p:cNvSpPr/>
            <p:nvPr/>
          </p:nvSpPr>
          <p:spPr>
            <a:xfrm>
              <a:off x="6361671"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9118"/>
            <p:cNvSpPr/>
            <p:nvPr/>
          </p:nvSpPr>
          <p:spPr>
            <a:xfrm>
              <a:off x="6468262"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9119"/>
            <p:cNvSpPr/>
            <p:nvPr/>
          </p:nvSpPr>
          <p:spPr>
            <a:xfrm>
              <a:off x="6574840"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9120"/>
            <p:cNvSpPr/>
            <p:nvPr/>
          </p:nvSpPr>
          <p:spPr>
            <a:xfrm>
              <a:off x="6681419"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9121"/>
            <p:cNvSpPr/>
            <p:nvPr/>
          </p:nvSpPr>
          <p:spPr>
            <a:xfrm>
              <a:off x="6788010"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9122"/>
            <p:cNvSpPr/>
            <p:nvPr/>
          </p:nvSpPr>
          <p:spPr>
            <a:xfrm>
              <a:off x="6894588"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9123"/>
            <p:cNvSpPr/>
            <p:nvPr/>
          </p:nvSpPr>
          <p:spPr>
            <a:xfrm>
              <a:off x="7001179"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9124"/>
            <p:cNvSpPr/>
            <p:nvPr/>
          </p:nvSpPr>
          <p:spPr>
            <a:xfrm>
              <a:off x="7107770"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9125"/>
            <p:cNvSpPr/>
            <p:nvPr/>
          </p:nvSpPr>
          <p:spPr>
            <a:xfrm>
              <a:off x="7214349"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9126"/>
            <p:cNvSpPr/>
            <p:nvPr/>
          </p:nvSpPr>
          <p:spPr>
            <a:xfrm>
              <a:off x="7320927"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9127"/>
            <p:cNvSpPr/>
            <p:nvPr/>
          </p:nvSpPr>
          <p:spPr>
            <a:xfrm>
              <a:off x="7427518"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9128"/>
            <p:cNvSpPr/>
            <p:nvPr/>
          </p:nvSpPr>
          <p:spPr>
            <a:xfrm>
              <a:off x="7534097"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9129"/>
            <p:cNvSpPr/>
            <p:nvPr/>
          </p:nvSpPr>
          <p:spPr>
            <a:xfrm>
              <a:off x="7640688"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9130"/>
            <p:cNvSpPr/>
            <p:nvPr/>
          </p:nvSpPr>
          <p:spPr>
            <a:xfrm>
              <a:off x="7747266"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9131"/>
            <p:cNvSpPr/>
            <p:nvPr/>
          </p:nvSpPr>
          <p:spPr>
            <a:xfrm>
              <a:off x="7001179" y="141260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9132"/>
            <p:cNvSpPr/>
            <p:nvPr/>
          </p:nvSpPr>
          <p:spPr>
            <a:xfrm>
              <a:off x="7107770" y="141260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9133"/>
            <p:cNvSpPr/>
            <p:nvPr/>
          </p:nvSpPr>
          <p:spPr>
            <a:xfrm>
              <a:off x="7214349" y="141260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9134"/>
            <p:cNvSpPr/>
            <p:nvPr/>
          </p:nvSpPr>
          <p:spPr>
            <a:xfrm>
              <a:off x="7320927" y="141260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9135"/>
            <p:cNvSpPr/>
            <p:nvPr/>
          </p:nvSpPr>
          <p:spPr>
            <a:xfrm>
              <a:off x="7427518" y="141260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9136"/>
            <p:cNvSpPr/>
            <p:nvPr/>
          </p:nvSpPr>
          <p:spPr>
            <a:xfrm>
              <a:off x="7534097" y="141260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9137"/>
            <p:cNvSpPr/>
            <p:nvPr/>
          </p:nvSpPr>
          <p:spPr>
            <a:xfrm>
              <a:off x="7640688" y="141260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9138"/>
            <p:cNvSpPr/>
            <p:nvPr/>
          </p:nvSpPr>
          <p:spPr>
            <a:xfrm>
              <a:off x="7747266" y="141260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9139"/>
            <p:cNvSpPr/>
            <p:nvPr/>
          </p:nvSpPr>
          <p:spPr>
            <a:xfrm>
              <a:off x="7001179" y="163240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9140"/>
            <p:cNvSpPr/>
            <p:nvPr/>
          </p:nvSpPr>
          <p:spPr>
            <a:xfrm>
              <a:off x="7107770" y="163240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9141"/>
            <p:cNvSpPr/>
            <p:nvPr/>
          </p:nvSpPr>
          <p:spPr>
            <a:xfrm>
              <a:off x="7214349" y="163240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9142"/>
            <p:cNvSpPr/>
            <p:nvPr/>
          </p:nvSpPr>
          <p:spPr>
            <a:xfrm>
              <a:off x="7320927" y="163240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9143"/>
            <p:cNvSpPr/>
            <p:nvPr/>
          </p:nvSpPr>
          <p:spPr>
            <a:xfrm>
              <a:off x="7427518" y="163240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9144"/>
            <p:cNvSpPr/>
            <p:nvPr/>
          </p:nvSpPr>
          <p:spPr>
            <a:xfrm>
              <a:off x="7534097" y="163240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9145"/>
            <p:cNvSpPr/>
            <p:nvPr/>
          </p:nvSpPr>
          <p:spPr>
            <a:xfrm>
              <a:off x="7640688" y="163240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9146"/>
            <p:cNvSpPr/>
            <p:nvPr/>
          </p:nvSpPr>
          <p:spPr>
            <a:xfrm>
              <a:off x="7747266" y="163240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9147"/>
            <p:cNvSpPr/>
            <p:nvPr/>
          </p:nvSpPr>
          <p:spPr>
            <a:xfrm>
              <a:off x="7001179" y="185219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9148"/>
            <p:cNvSpPr/>
            <p:nvPr/>
          </p:nvSpPr>
          <p:spPr>
            <a:xfrm>
              <a:off x="7107770" y="185219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9149"/>
            <p:cNvSpPr/>
            <p:nvPr/>
          </p:nvSpPr>
          <p:spPr>
            <a:xfrm>
              <a:off x="7214349" y="185219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9150"/>
            <p:cNvSpPr/>
            <p:nvPr/>
          </p:nvSpPr>
          <p:spPr>
            <a:xfrm>
              <a:off x="7320927" y="185219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9151"/>
            <p:cNvSpPr/>
            <p:nvPr/>
          </p:nvSpPr>
          <p:spPr>
            <a:xfrm>
              <a:off x="7427518" y="185219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9152"/>
            <p:cNvSpPr/>
            <p:nvPr/>
          </p:nvSpPr>
          <p:spPr>
            <a:xfrm>
              <a:off x="7534097" y="185219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9153"/>
            <p:cNvSpPr/>
            <p:nvPr/>
          </p:nvSpPr>
          <p:spPr>
            <a:xfrm>
              <a:off x="7640688" y="185219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9154"/>
            <p:cNvSpPr/>
            <p:nvPr/>
          </p:nvSpPr>
          <p:spPr>
            <a:xfrm>
              <a:off x="7747266" y="185219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9155"/>
            <p:cNvSpPr/>
            <p:nvPr/>
          </p:nvSpPr>
          <p:spPr>
            <a:xfrm>
              <a:off x="7001179" y="207199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9156"/>
            <p:cNvSpPr/>
            <p:nvPr/>
          </p:nvSpPr>
          <p:spPr>
            <a:xfrm>
              <a:off x="7107770" y="207199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9157"/>
            <p:cNvSpPr/>
            <p:nvPr/>
          </p:nvSpPr>
          <p:spPr>
            <a:xfrm>
              <a:off x="7214349" y="207199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9158"/>
            <p:cNvSpPr/>
            <p:nvPr/>
          </p:nvSpPr>
          <p:spPr>
            <a:xfrm>
              <a:off x="7320927" y="207199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9159"/>
            <p:cNvSpPr/>
            <p:nvPr/>
          </p:nvSpPr>
          <p:spPr>
            <a:xfrm>
              <a:off x="7427518" y="207199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9160"/>
            <p:cNvSpPr/>
            <p:nvPr/>
          </p:nvSpPr>
          <p:spPr>
            <a:xfrm>
              <a:off x="7534097" y="207199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9161"/>
            <p:cNvSpPr/>
            <p:nvPr/>
          </p:nvSpPr>
          <p:spPr>
            <a:xfrm>
              <a:off x="7640688" y="207199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9162"/>
            <p:cNvSpPr/>
            <p:nvPr/>
          </p:nvSpPr>
          <p:spPr>
            <a:xfrm>
              <a:off x="7747266" y="207199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9163"/>
            <p:cNvSpPr/>
            <p:nvPr/>
          </p:nvSpPr>
          <p:spPr>
            <a:xfrm>
              <a:off x="7001179"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9164"/>
            <p:cNvSpPr/>
            <p:nvPr/>
          </p:nvSpPr>
          <p:spPr>
            <a:xfrm>
              <a:off x="7107758"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9165"/>
            <p:cNvSpPr/>
            <p:nvPr/>
          </p:nvSpPr>
          <p:spPr>
            <a:xfrm>
              <a:off x="7214349"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9166"/>
            <p:cNvSpPr/>
            <p:nvPr/>
          </p:nvSpPr>
          <p:spPr>
            <a:xfrm>
              <a:off x="7320927"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9167"/>
            <p:cNvSpPr/>
            <p:nvPr/>
          </p:nvSpPr>
          <p:spPr>
            <a:xfrm>
              <a:off x="7427518"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9168"/>
            <p:cNvSpPr/>
            <p:nvPr/>
          </p:nvSpPr>
          <p:spPr>
            <a:xfrm>
              <a:off x="7534097"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9169"/>
            <p:cNvSpPr/>
            <p:nvPr/>
          </p:nvSpPr>
          <p:spPr>
            <a:xfrm>
              <a:off x="7640688"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9170"/>
            <p:cNvSpPr/>
            <p:nvPr/>
          </p:nvSpPr>
          <p:spPr>
            <a:xfrm>
              <a:off x="7747266"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9171"/>
            <p:cNvSpPr/>
            <p:nvPr/>
          </p:nvSpPr>
          <p:spPr>
            <a:xfrm>
              <a:off x="7001179" y="251157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9172"/>
            <p:cNvSpPr/>
            <p:nvPr/>
          </p:nvSpPr>
          <p:spPr>
            <a:xfrm>
              <a:off x="7107770" y="251157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9173"/>
            <p:cNvSpPr/>
            <p:nvPr/>
          </p:nvSpPr>
          <p:spPr>
            <a:xfrm>
              <a:off x="7214349" y="251157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9174"/>
            <p:cNvSpPr/>
            <p:nvPr/>
          </p:nvSpPr>
          <p:spPr>
            <a:xfrm>
              <a:off x="7320927" y="251157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9175"/>
            <p:cNvSpPr/>
            <p:nvPr/>
          </p:nvSpPr>
          <p:spPr>
            <a:xfrm>
              <a:off x="7427518" y="251157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9176"/>
            <p:cNvSpPr/>
            <p:nvPr/>
          </p:nvSpPr>
          <p:spPr>
            <a:xfrm>
              <a:off x="7534097" y="251157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9177"/>
            <p:cNvSpPr/>
            <p:nvPr/>
          </p:nvSpPr>
          <p:spPr>
            <a:xfrm>
              <a:off x="7640688" y="251157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9178"/>
            <p:cNvSpPr/>
            <p:nvPr/>
          </p:nvSpPr>
          <p:spPr>
            <a:xfrm>
              <a:off x="7747266" y="251157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9179"/>
            <p:cNvSpPr/>
            <p:nvPr/>
          </p:nvSpPr>
          <p:spPr>
            <a:xfrm>
              <a:off x="7001179"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9180"/>
            <p:cNvSpPr/>
            <p:nvPr/>
          </p:nvSpPr>
          <p:spPr>
            <a:xfrm>
              <a:off x="7107770"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9181"/>
            <p:cNvSpPr/>
            <p:nvPr/>
          </p:nvSpPr>
          <p:spPr>
            <a:xfrm>
              <a:off x="7214349"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9182"/>
            <p:cNvSpPr/>
            <p:nvPr/>
          </p:nvSpPr>
          <p:spPr>
            <a:xfrm>
              <a:off x="7320927"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9183"/>
            <p:cNvSpPr/>
            <p:nvPr/>
          </p:nvSpPr>
          <p:spPr>
            <a:xfrm>
              <a:off x="7427518"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9184"/>
            <p:cNvSpPr/>
            <p:nvPr/>
          </p:nvSpPr>
          <p:spPr>
            <a:xfrm>
              <a:off x="7534097"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9185"/>
            <p:cNvSpPr/>
            <p:nvPr/>
          </p:nvSpPr>
          <p:spPr>
            <a:xfrm>
              <a:off x="7640688"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9186"/>
            <p:cNvSpPr/>
            <p:nvPr/>
          </p:nvSpPr>
          <p:spPr>
            <a:xfrm>
              <a:off x="7747266"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9187"/>
            <p:cNvSpPr/>
            <p:nvPr/>
          </p:nvSpPr>
          <p:spPr>
            <a:xfrm>
              <a:off x="5295828" y="1010924"/>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9188"/>
            <p:cNvSpPr/>
            <p:nvPr/>
          </p:nvSpPr>
          <p:spPr>
            <a:xfrm>
              <a:off x="4443155" y="1010924"/>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9189"/>
            <p:cNvSpPr/>
            <p:nvPr/>
          </p:nvSpPr>
          <p:spPr>
            <a:xfrm>
              <a:off x="7001177" y="1010924"/>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9190"/>
            <p:cNvSpPr/>
            <p:nvPr/>
          </p:nvSpPr>
          <p:spPr>
            <a:xfrm>
              <a:off x="6148504" y="1010924"/>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9191"/>
            <p:cNvSpPr/>
            <p:nvPr/>
          </p:nvSpPr>
          <p:spPr>
            <a:xfrm>
              <a:off x="7853852" y="1010924"/>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9192"/>
            <p:cNvSpPr/>
            <p:nvPr/>
          </p:nvSpPr>
          <p:spPr>
            <a:xfrm>
              <a:off x="781050" y="2770188"/>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9193"/>
            <p:cNvSpPr/>
            <p:nvPr/>
          </p:nvSpPr>
          <p:spPr>
            <a:xfrm>
              <a:off x="1510182" y="2988120"/>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9194"/>
            <p:cNvSpPr/>
            <p:nvPr/>
          </p:nvSpPr>
          <p:spPr>
            <a:xfrm>
              <a:off x="933450" y="2998788"/>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9195"/>
            <p:cNvSpPr/>
            <p:nvPr/>
          </p:nvSpPr>
          <p:spPr>
            <a:xfrm>
              <a:off x="933450" y="3760788"/>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9196"/>
            <p:cNvSpPr/>
            <p:nvPr/>
          </p:nvSpPr>
          <p:spPr>
            <a:xfrm>
              <a:off x="3810000" y="3724275"/>
              <a:ext cx="4114800" cy="2057400"/>
            </a:xfrm>
            <a:custGeom>
              <a:avLst/>
              <a:gdLst/>
              <a:ahLst/>
              <a:cxnLst/>
              <a:rect l="0" t="0" r="0" b="0"/>
              <a:pathLst>
                <a:path w="4114800" h="2057400">
                  <a:moveTo>
                    <a:pt x="0" y="0"/>
                  </a:moveTo>
                  <a:lnTo>
                    <a:pt x="4114800" y="0"/>
                  </a:lnTo>
                  <a:lnTo>
                    <a:pt x="4114800" y="2057400"/>
                  </a:lnTo>
                  <a:lnTo>
                    <a:pt x="0" y="2057400"/>
                  </a:lnTo>
                  <a:lnTo>
                    <a:pt x="0" y="0"/>
                  </a:lnTo>
                  <a:close/>
                </a:path>
              </a:pathLst>
            </a:custGeom>
            <a:solidFill>
              <a:srgbClr val="FEBEE9">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9197"/>
            <p:cNvSpPr/>
            <p:nvPr/>
          </p:nvSpPr>
          <p:spPr>
            <a:xfrm>
              <a:off x="5796432" y="394220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9198"/>
            <p:cNvSpPr/>
            <p:nvPr/>
          </p:nvSpPr>
          <p:spPr>
            <a:xfrm>
              <a:off x="4443412"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9199"/>
            <p:cNvSpPr/>
            <p:nvPr/>
          </p:nvSpPr>
          <p:spPr>
            <a:xfrm>
              <a:off x="4549978"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9200"/>
            <p:cNvSpPr/>
            <p:nvPr/>
          </p:nvSpPr>
          <p:spPr>
            <a:xfrm>
              <a:off x="4656531"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9201"/>
            <p:cNvSpPr/>
            <p:nvPr/>
          </p:nvSpPr>
          <p:spPr>
            <a:xfrm>
              <a:off x="4763096"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9202"/>
            <p:cNvSpPr/>
            <p:nvPr/>
          </p:nvSpPr>
          <p:spPr>
            <a:xfrm>
              <a:off x="4869662"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9203"/>
            <p:cNvSpPr/>
            <p:nvPr/>
          </p:nvSpPr>
          <p:spPr>
            <a:xfrm>
              <a:off x="4976215"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9204"/>
            <p:cNvSpPr/>
            <p:nvPr/>
          </p:nvSpPr>
          <p:spPr>
            <a:xfrm>
              <a:off x="5082781"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9205"/>
            <p:cNvSpPr/>
            <p:nvPr/>
          </p:nvSpPr>
          <p:spPr>
            <a:xfrm>
              <a:off x="5189334"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9206"/>
            <p:cNvSpPr/>
            <p:nvPr/>
          </p:nvSpPr>
          <p:spPr>
            <a:xfrm>
              <a:off x="4443412"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9207"/>
            <p:cNvSpPr/>
            <p:nvPr/>
          </p:nvSpPr>
          <p:spPr>
            <a:xfrm>
              <a:off x="4549978"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9208"/>
            <p:cNvSpPr/>
            <p:nvPr/>
          </p:nvSpPr>
          <p:spPr>
            <a:xfrm>
              <a:off x="4656531"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9209"/>
            <p:cNvSpPr/>
            <p:nvPr/>
          </p:nvSpPr>
          <p:spPr>
            <a:xfrm>
              <a:off x="4763096"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9210"/>
            <p:cNvSpPr/>
            <p:nvPr/>
          </p:nvSpPr>
          <p:spPr>
            <a:xfrm>
              <a:off x="4869662"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9211"/>
            <p:cNvSpPr/>
            <p:nvPr/>
          </p:nvSpPr>
          <p:spPr>
            <a:xfrm>
              <a:off x="4976215"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9212"/>
            <p:cNvSpPr/>
            <p:nvPr/>
          </p:nvSpPr>
          <p:spPr>
            <a:xfrm>
              <a:off x="5082781"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9213"/>
            <p:cNvSpPr/>
            <p:nvPr/>
          </p:nvSpPr>
          <p:spPr>
            <a:xfrm>
              <a:off x="5189334"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9214"/>
            <p:cNvSpPr/>
            <p:nvPr/>
          </p:nvSpPr>
          <p:spPr>
            <a:xfrm>
              <a:off x="4443412"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9215"/>
            <p:cNvSpPr/>
            <p:nvPr/>
          </p:nvSpPr>
          <p:spPr>
            <a:xfrm>
              <a:off x="4549978"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9216"/>
            <p:cNvSpPr/>
            <p:nvPr/>
          </p:nvSpPr>
          <p:spPr>
            <a:xfrm>
              <a:off x="4656531"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9217"/>
            <p:cNvSpPr/>
            <p:nvPr/>
          </p:nvSpPr>
          <p:spPr>
            <a:xfrm>
              <a:off x="4763096"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9218"/>
            <p:cNvSpPr/>
            <p:nvPr/>
          </p:nvSpPr>
          <p:spPr>
            <a:xfrm>
              <a:off x="4869662"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9219"/>
            <p:cNvSpPr/>
            <p:nvPr/>
          </p:nvSpPr>
          <p:spPr>
            <a:xfrm>
              <a:off x="4976215"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9220"/>
            <p:cNvSpPr/>
            <p:nvPr/>
          </p:nvSpPr>
          <p:spPr>
            <a:xfrm>
              <a:off x="5082781"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9221"/>
            <p:cNvSpPr/>
            <p:nvPr/>
          </p:nvSpPr>
          <p:spPr>
            <a:xfrm>
              <a:off x="5189334"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9222"/>
            <p:cNvSpPr/>
            <p:nvPr/>
          </p:nvSpPr>
          <p:spPr>
            <a:xfrm>
              <a:off x="4443412"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9223"/>
            <p:cNvSpPr/>
            <p:nvPr/>
          </p:nvSpPr>
          <p:spPr>
            <a:xfrm>
              <a:off x="4549978"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9224"/>
            <p:cNvSpPr/>
            <p:nvPr/>
          </p:nvSpPr>
          <p:spPr>
            <a:xfrm>
              <a:off x="4656531"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9225"/>
            <p:cNvSpPr/>
            <p:nvPr/>
          </p:nvSpPr>
          <p:spPr>
            <a:xfrm>
              <a:off x="4763096"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9226"/>
            <p:cNvSpPr/>
            <p:nvPr/>
          </p:nvSpPr>
          <p:spPr>
            <a:xfrm>
              <a:off x="4869662"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9227"/>
            <p:cNvSpPr/>
            <p:nvPr/>
          </p:nvSpPr>
          <p:spPr>
            <a:xfrm>
              <a:off x="4976215"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9228"/>
            <p:cNvSpPr/>
            <p:nvPr/>
          </p:nvSpPr>
          <p:spPr>
            <a:xfrm>
              <a:off x="5082781"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9229"/>
            <p:cNvSpPr/>
            <p:nvPr/>
          </p:nvSpPr>
          <p:spPr>
            <a:xfrm>
              <a:off x="5189334"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9230"/>
            <p:cNvSpPr/>
            <p:nvPr/>
          </p:nvSpPr>
          <p:spPr>
            <a:xfrm>
              <a:off x="4443412"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9231"/>
            <p:cNvSpPr/>
            <p:nvPr/>
          </p:nvSpPr>
          <p:spPr>
            <a:xfrm>
              <a:off x="4549978"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9232"/>
            <p:cNvSpPr/>
            <p:nvPr/>
          </p:nvSpPr>
          <p:spPr>
            <a:xfrm>
              <a:off x="4656531"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9233"/>
            <p:cNvSpPr/>
            <p:nvPr/>
          </p:nvSpPr>
          <p:spPr>
            <a:xfrm>
              <a:off x="4763096"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9234"/>
            <p:cNvSpPr/>
            <p:nvPr/>
          </p:nvSpPr>
          <p:spPr>
            <a:xfrm>
              <a:off x="4869662"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9235"/>
            <p:cNvSpPr/>
            <p:nvPr/>
          </p:nvSpPr>
          <p:spPr>
            <a:xfrm>
              <a:off x="4976215"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9236"/>
            <p:cNvSpPr/>
            <p:nvPr/>
          </p:nvSpPr>
          <p:spPr>
            <a:xfrm>
              <a:off x="5082781"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9237"/>
            <p:cNvSpPr/>
            <p:nvPr/>
          </p:nvSpPr>
          <p:spPr>
            <a:xfrm>
              <a:off x="5189334"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9238"/>
            <p:cNvSpPr/>
            <p:nvPr/>
          </p:nvSpPr>
          <p:spPr>
            <a:xfrm>
              <a:off x="4443412"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9239"/>
            <p:cNvSpPr/>
            <p:nvPr/>
          </p:nvSpPr>
          <p:spPr>
            <a:xfrm>
              <a:off x="4549978"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9240"/>
            <p:cNvSpPr/>
            <p:nvPr/>
          </p:nvSpPr>
          <p:spPr>
            <a:xfrm>
              <a:off x="4656531"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9241"/>
            <p:cNvSpPr/>
            <p:nvPr/>
          </p:nvSpPr>
          <p:spPr>
            <a:xfrm>
              <a:off x="4763096"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9242"/>
            <p:cNvSpPr/>
            <p:nvPr/>
          </p:nvSpPr>
          <p:spPr>
            <a:xfrm>
              <a:off x="4869662"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9243"/>
            <p:cNvSpPr/>
            <p:nvPr/>
          </p:nvSpPr>
          <p:spPr>
            <a:xfrm>
              <a:off x="4976215"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9244"/>
            <p:cNvSpPr/>
            <p:nvPr/>
          </p:nvSpPr>
          <p:spPr>
            <a:xfrm>
              <a:off x="5082781"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9245"/>
            <p:cNvSpPr/>
            <p:nvPr/>
          </p:nvSpPr>
          <p:spPr>
            <a:xfrm>
              <a:off x="5189334"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9246"/>
            <p:cNvSpPr/>
            <p:nvPr/>
          </p:nvSpPr>
          <p:spPr>
            <a:xfrm>
              <a:off x="4443412"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9247"/>
            <p:cNvSpPr/>
            <p:nvPr/>
          </p:nvSpPr>
          <p:spPr>
            <a:xfrm>
              <a:off x="4549978"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9248"/>
            <p:cNvSpPr/>
            <p:nvPr/>
          </p:nvSpPr>
          <p:spPr>
            <a:xfrm>
              <a:off x="4656531"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9249"/>
            <p:cNvSpPr/>
            <p:nvPr/>
          </p:nvSpPr>
          <p:spPr>
            <a:xfrm>
              <a:off x="4763096"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9250"/>
            <p:cNvSpPr/>
            <p:nvPr/>
          </p:nvSpPr>
          <p:spPr>
            <a:xfrm>
              <a:off x="4869662"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9251"/>
            <p:cNvSpPr/>
            <p:nvPr/>
          </p:nvSpPr>
          <p:spPr>
            <a:xfrm>
              <a:off x="4976215"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9252"/>
            <p:cNvSpPr/>
            <p:nvPr/>
          </p:nvSpPr>
          <p:spPr>
            <a:xfrm>
              <a:off x="5082781"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9253"/>
            <p:cNvSpPr/>
            <p:nvPr/>
          </p:nvSpPr>
          <p:spPr>
            <a:xfrm>
              <a:off x="5189334"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9254"/>
            <p:cNvSpPr/>
            <p:nvPr/>
          </p:nvSpPr>
          <p:spPr>
            <a:xfrm>
              <a:off x="4443412"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9255"/>
            <p:cNvSpPr/>
            <p:nvPr/>
          </p:nvSpPr>
          <p:spPr>
            <a:xfrm>
              <a:off x="4549978"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9256"/>
            <p:cNvSpPr/>
            <p:nvPr/>
          </p:nvSpPr>
          <p:spPr>
            <a:xfrm>
              <a:off x="4656531"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9257"/>
            <p:cNvSpPr/>
            <p:nvPr/>
          </p:nvSpPr>
          <p:spPr>
            <a:xfrm>
              <a:off x="4763096"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9258"/>
            <p:cNvSpPr/>
            <p:nvPr/>
          </p:nvSpPr>
          <p:spPr>
            <a:xfrm>
              <a:off x="4869662"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9259"/>
            <p:cNvSpPr/>
            <p:nvPr/>
          </p:nvSpPr>
          <p:spPr>
            <a:xfrm>
              <a:off x="4976215"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9260"/>
            <p:cNvSpPr/>
            <p:nvPr/>
          </p:nvSpPr>
          <p:spPr>
            <a:xfrm>
              <a:off x="5082781"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9261"/>
            <p:cNvSpPr/>
            <p:nvPr/>
          </p:nvSpPr>
          <p:spPr>
            <a:xfrm>
              <a:off x="5189334"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9262"/>
            <p:cNvSpPr/>
            <p:nvPr/>
          </p:nvSpPr>
          <p:spPr>
            <a:xfrm>
              <a:off x="5295900" y="393541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9263"/>
            <p:cNvSpPr/>
            <p:nvPr/>
          </p:nvSpPr>
          <p:spPr>
            <a:xfrm>
              <a:off x="5402465"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9264"/>
            <p:cNvSpPr/>
            <p:nvPr/>
          </p:nvSpPr>
          <p:spPr>
            <a:xfrm>
              <a:off x="5509018"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9265"/>
            <p:cNvSpPr/>
            <p:nvPr/>
          </p:nvSpPr>
          <p:spPr>
            <a:xfrm>
              <a:off x="5615584"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9266"/>
            <p:cNvSpPr/>
            <p:nvPr/>
          </p:nvSpPr>
          <p:spPr>
            <a:xfrm>
              <a:off x="5722149"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9267"/>
            <p:cNvSpPr/>
            <p:nvPr/>
          </p:nvSpPr>
          <p:spPr>
            <a:xfrm>
              <a:off x="5828703" y="393541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9268"/>
            <p:cNvSpPr/>
            <p:nvPr/>
          </p:nvSpPr>
          <p:spPr>
            <a:xfrm>
              <a:off x="5935268"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9269"/>
            <p:cNvSpPr/>
            <p:nvPr/>
          </p:nvSpPr>
          <p:spPr>
            <a:xfrm>
              <a:off x="6041821"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9270"/>
            <p:cNvSpPr/>
            <p:nvPr/>
          </p:nvSpPr>
          <p:spPr>
            <a:xfrm>
              <a:off x="5295900" y="415607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9271"/>
            <p:cNvSpPr/>
            <p:nvPr/>
          </p:nvSpPr>
          <p:spPr>
            <a:xfrm>
              <a:off x="5402465"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9272"/>
            <p:cNvSpPr/>
            <p:nvPr/>
          </p:nvSpPr>
          <p:spPr>
            <a:xfrm>
              <a:off x="5509018"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9273"/>
            <p:cNvSpPr/>
            <p:nvPr/>
          </p:nvSpPr>
          <p:spPr>
            <a:xfrm>
              <a:off x="5615584"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9274"/>
            <p:cNvSpPr/>
            <p:nvPr/>
          </p:nvSpPr>
          <p:spPr>
            <a:xfrm>
              <a:off x="5722149"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9275"/>
            <p:cNvSpPr/>
            <p:nvPr/>
          </p:nvSpPr>
          <p:spPr>
            <a:xfrm>
              <a:off x="5828703" y="415607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9276"/>
            <p:cNvSpPr/>
            <p:nvPr/>
          </p:nvSpPr>
          <p:spPr>
            <a:xfrm>
              <a:off x="5935268"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9277"/>
            <p:cNvSpPr/>
            <p:nvPr/>
          </p:nvSpPr>
          <p:spPr>
            <a:xfrm>
              <a:off x="6041821"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9278"/>
            <p:cNvSpPr/>
            <p:nvPr/>
          </p:nvSpPr>
          <p:spPr>
            <a:xfrm>
              <a:off x="5295900" y="43751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9279"/>
            <p:cNvSpPr/>
            <p:nvPr/>
          </p:nvSpPr>
          <p:spPr>
            <a:xfrm>
              <a:off x="5402465"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9280"/>
            <p:cNvSpPr/>
            <p:nvPr/>
          </p:nvSpPr>
          <p:spPr>
            <a:xfrm>
              <a:off x="5509018"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9281"/>
            <p:cNvSpPr/>
            <p:nvPr/>
          </p:nvSpPr>
          <p:spPr>
            <a:xfrm>
              <a:off x="5615584"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9282"/>
            <p:cNvSpPr/>
            <p:nvPr/>
          </p:nvSpPr>
          <p:spPr>
            <a:xfrm>
              <a:off x="5722149"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9283"/>
            <p:cNvSpPr/>
            <p:nvPr/>
          </p:nvSpPr>
          <p:spPr>
            <a:xfrm>
              <a:off x="5828703" y="43751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9284"/>
            <p:cNvSpPr/>
            <p:nvPr/>
          </p:nvSpPr>
          <p:spPr>
            <a:xfrm>
              <a:off x="5935268"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9285"/>
            <p:cNvSpPr/>
            <p:nvPr/>
          </p:nvSpPr>
          <p:spPr>
            <a:xfrm>
              <a:off x="6041821"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9286"/>
            <p:cNvSpPr/>
            <p:nvPr/>
          </p:nvSpPr>
          <p:spPr>
            <a:xfrm>
              <a:off x="5295900" y="45958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9287"/>
            <p:cNvSpPr/>
            <p:nvPr/>
          </p:nvSpPr>
          <p:spPr>
            <a:xfrm>
              <a:off x="5402465"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9288"/>
            <p:cNvSpPr/>
            <p:nvPr/>
          </p:nvSpPr>
          <p:spPr>
            <a:xfrm>
              <a:off x="5509018"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9289"/>
            <p:cNvSpPr/>
            <p:nvPr/>
          </p:nvSpPr>
          <p:spPr>
            <a:xfrm>
              <a:off x="5615584"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9290"/>
            <p:cNvSpPr/>
            <p:nvPr/>
          </p:nvSpPr>
          <p:spPr>
            <a:xfrm>
              <a:off x="5722149"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9291"/>
            <p:cNvSpPr/>
            <p:nvPr/>
          </p:nvSpPr>
          <p:spPr>
            <a:xfrm>
              <a:off x="5828703" y="45958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9292"/>
            <p:cNvSpPr/>
            <p:nvPr/>
          </p:nvSpPr>
          <p:spPr>
            <a:xfrm>
              <a:off x="5935268"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9293"/>
            <p:cNvSpPr/>
            <p:nvPr/>
          </p:nvSpPr>
          <p:spPr>
            <a:xfrm>
              <a:off x="6041821"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9294"/>
            <p:cNvSpPr/>
            <p:nvPr/>
          </p:nvSpPr>
          <p:spPr>
            <a:xfrm>
              <a:off x="5295900" y="48148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9295"/>
            <p:cNvSpPr/>
            <p:nvPr/>
          </p:nvSpPr>
          <p:spPr>
            <a:xfrm>
              <a:off x="5402465"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9296"/>
            <p:cNvSpPr/>
            <p:nvPr/>
          </p:nvSpPr>
          <p:spPr>
            <a:xfrm>
              <a:off x="5509018"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9297"/>
            <p:cNvSpPr/>
            <p:nvPr/>
          </p:nvSpPr>
          <p:spPr>
            <a:xfrm>
              <a:off x="5615584"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9298"/>
            <p:cNvSpPr/>
            <p:nvPr/>
          </p:nvSpPr>
          <p:spPr>
            <a:xfrm>
              <a:off x="5722149"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9299"/>
            <p:cNvSpPr/>
            <p:nvPr/>
          </p:nvSpPr>
          <p:spPr>
            <a:xfrm>
              <a:off x="5828703" y="48148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9300"/>
            <p:cNvSpPr/>
            <p:nvPr/>
          </p:nvSpPr>
          <p:spPr>
            <a:xfrm>
              <a:off x="5935268"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9301"/>
            <p:cNvSpPr/>
            <p:nvPr/>
          </p:nvSpPr>
          <p:spPr>
            <a:xfrm>
              <a:off x="6041821"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9302"/>
            <p:cNvSpPr/>
            <p:nvPr/>
          </p:nvSpPr>
          <p:spPr>
            <a:xfrm>
              <a:off x="5295900" y="50355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9303"/>
            <p:cNvSpPr/>
            <p:nvPr/>
          </p:nvSpPr>
          <p:spPr>
            <a:xfrm>
              <a:off x="5402465"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9304"/>
            <p:cNvSpPr/>
            <p:nvPr/>
          </p:nvSpPr>
          <p:spPr>
            <a:xfrm>
              <a:off x="5509018"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9305"/>
            <p:cNvSpPr/>
            <p:nvPr/>
          </p:nvSpPr>
          <p:spPr>
            <a:xfrm>
              <a:off x="5615584"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9306"/>
            <p:cNvSpPr/>
            <p:nvPr/>
          </p:nvSpPr>
          <p:spPr>
            <a:xfrm>
              <a:off x="5722149"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9307"/>
            <p:cNvSpPr/>
            <p:nvPr/>
          </p:nvSpPr>
          <p:spPr>
            <a:xfrm>
              <a:off x="5828703" y="50355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9308"/>
            <p:cNvSpPr/>
            <p:nvPr/>
          </p:nvSpPr>
          <p:spPr>
            <a:xfrm>
              <a:off x="5935268"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9309"/>
            <p:cNvSpPr/>
            <p:nvPr/>
          </p:nvSpPr>
          <p:spPr>
            <a:xfrm>
              <a:off x="6041821"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9310"/>
            <p:cNvSpPr/>
            <p:nvPr/>
          </p:nvSpPr>
          <p:spPr>
            <a:xfrm>
              <a:off x="5295900" y="5254625"/>
              <a:ext cx="106362" cy="220663"/>
            </a:xfrm>
            <a:custGeom>
              <a:avLst/>
              <a:gdLst/>
              <a:ahLst/>
              <a:cxnLst/>
              <a:rect l="0" t="0" r="0" b="0"/>
              <a:pathLst>
                <a:path w="106362" h="220663">
                  <a:moveTo>
                    <a:pt x="0" y="0"/>
                  </a:moveTo>
                  <a:lnTo>
                    <a:pt x="106362" y="0"/>
                  </a:lnTo>
                  <a:lnTo>
                    <a:pt x="106362"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9311"/>
            <p:cNvSpPr/>
            <p:nvPr/>
          </p:nvSpPr>
          <p:spPr>
            <a:xfrm>
              <a:off x="5402262" y="5254625"/>
              <a:ext cx="106363" cy="220663"/>
            </a:xfrm>
            <a:custGeom>
              <a:avLst/>
              <a:gdLst/>
              <a:ahLst/>
              <a:cxnLst/>
              <a:rect l="0" t="0" r="0" b="0"/>
              <a:pathLst>
                <a:path w="106363" h="220663">
                  <a:moveTo>
                    <a:pt x="0" y="0"/>
                  </a:moveTo>
                  <a:lnTo>
                    <a:pt x="106363" y="0"/>
                  </a:lnTo>
                  <a:lnTo>
                    <a:pt x="106363"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9312"/>
            <p:cNvSpPr/>
            <p:nvPr/>
          </p:nvSpPr>
          <p:spPr>
            <a:xfrm>
              <a:off x="5508625" y="5254625"/>
              <a:ext cx="106362" cy="220663"/>
            </a:xfrm>
            <a:custGeom>
              <a:avLst/>
              <a:gdLst/>
              <a:ahLst/>
              <a:cxnLst/>
              <a:rect l="0" t="0" r="0" b="0"/>
              <a:pathLst>
                <a:path w="106362" h="220663">
                  <a:moveTo>
                    <a:pt x="0" y="0"/>
                  </a:moveTo>
                  <a:lnTo>
                    <a:pt x="106362" y="0"/>
                  </a:lnTo>
                  <a:lnTo>
                    <a:pt x="106362"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9313"/>
            <p:cNvSpPr/>
            <p:nvPr/>
          </p:nvSpPr>
          <p:spPr>
            <a:xfrm>
              <a:off x="5614987" y="5254625"/>
              <a:ext cx="106363" cy="220663"/>
            </a:xfrm>
            <a:custGeom>
              <a:avLst/>
              <a:gdLst/>
              <a:ahLst/>
              <a:cxnLst/>
              <a:rect l="0" t="0" r="0" b="0"/>
              <a:pathLst>
                <a:path w="106363" h="220663">
                  <a:moveTo>
                    <a:pt x="0" y="0"/>
                  </a:moveTo>
                  <a:lnTo>
                    <a:pt x="106363" y="0"/>
                  </a:lnTo>
                  <a:lnTo>
                    <a:pt x="106363"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9314"/>
            <p:cNvSpPr/>
            <p:nvPr/>
          </p:nvSpPr>
          <p:spPr>
            <a:xfrm>
              <a:off x="5721350" y="5254625"/>
              <a:ext cx="107950" cy="220663"/>
            </a:xfrm>
            <a:custGeom>
              <a:avLst/>
              <a:gdLst/>
              <a:ahLst/>
              <a:cxnLst/>
              <a:rect l="0" t="0" r="0" b="0"/>
              <a:pathLst>
                <a:path w="107950" h="220663">
                  <a:moveTo>
                    <a:pt x="0" y="0"/>
                  </a:moveTo>
                  <a:lnTo>
                    <a:pt x="107950" y="0"/>
                  </a:lnTo>
                  <a:lnTo>
                    <a:pt x="107950"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9315"/>
            <p:cNvSpPr/>
            <p:nvPr/>
          </p:nvSpPr>
          <p:spPr>
            <a:xfrm>
              <a:off x="5829300" y="5254625"/>
              <a:ext cx="106362" cy="220663"/>
            </a:xfrm>
            <a:custGeom>
              <a:avLst/>
              <a:gdLst/>
              <a:ahLst/>
              <a:cxnLst/>
              <a:rect l="0" t="0" r="0" b="0"/>
              <a:pathLst>
                <a:path w="106362" h="220663">
                  <a:moveTo>
                    <a:pt x="0" y="0"/>
                  </a:moveTo>
                  <a:lnTo>
                    <a:pt x="106362" y="0"/>
                  </a:lnTo>
                  <a:lnTo>
                    <a:pt x="106362"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9316"/>
            <p:cNvSpPr/>
            <p:nvPr/>
          </p:nvSpPr>
          <p:spPr>
            <a:xfrm>
              <a:off x="5935662" y="5254625"/>
              <a:ext cx="106363" cy="220663"/>
            </a:xfrm>
            <a:custGeom>
              <a:avLst/>
              <a:gdLst/>
              <a:ahLst/>
              <a:cxnLst/>
              <a:rect l="0" t="0" r="0" b="0"/>
              <a:pathLst>
                <a:path w="106363" h="220663">
                  <a:moveTo>
                    <a:pt x="0" y="0"/>
                  </a:moveTo>
                  <a:lnTo>
                    <a:pt x="106363" y="0"/>
                  </a:lnTo>
                  <a:lnTo>
                    <a:pt x="106363"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9317"/>
            <p:cNvSpPr/>
            <p:nvPr/>
          </p:nvSpPr>
          <p:spPr>
            <a:xfrm>
              <a:off x="6042025" y="5254625"/>
              <a:ext cx="106362" cy="220663"/>
            </a:xfrm>
            <a:custGeom>
              <a:avLst/>
              <a:gdLst/>
              <a:ahLst/>
              <a:cxnLst/>
              <a:rect l="0" t="0" r="0" b="0"/>
              <a:pathLst>
                <a:path w="106362" h="220663">
                  <a:moveTo>
                    <a:pt x="0" y="0"/>
                  </a:moveTo>
                  <a:lnTo>
                    <a:pt x="106362" y="0"/>
                  </a:lnTo>
                  <a:lnTo>
                    <a:pt x="106362"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9318"/>
            <p:cNvSpPr/>
            <p:nvPr/>
          </p:nvSpPr>
          <p:spPr>
            <a:xfrm>
              <a:off x="5295900" y="54752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9319"/>
            <p:cNvSpPr/>
            <p:nvPr/>
          </p:nvSpPr>
          <p:spPr>
            <a:xfrm>
              <a:off x="5402465"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9320"/>
            <p:cNvSpPr/>
            <p:nvPr/>
          </p:nvSpPr>
          <p:spPr>
            <a:xfrm>
              <a:off x="5509018"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9321"/>
            <p:cNvSpPr/>
            <p:nvPr/>
          </p:nvSpPr>
          <p:spPr>
            <a:xfrm>
              <a:off x="5615584"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9322"/>
            <p:cNvSpPr/>
            <p:nvPr/>
          </p:nvSpPr>
          <p:spPr>
            <a:xfrm>
              <a:off x="5722149"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9323"/>
            <p:cNvSpPr/>
            <p:nvPr/>
          </p:nvSpPr>
          <p:spPr>
            <a:xfrm>
              <a:off x="5828703" y="54752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9324"/>
            <p:cNvSpPr/>
            <p:nvPr/>
          </p:nvSpPr>
          <p:spPr>
            <a:xfrm>
              <a:off x="5935268"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9325"/>
            <p:cNvSpPr/>
            <p:nvPr/>
          </p:nvSpPr>
          <p:spPr>
            <a:xfrm>
              <a:off x="6041821"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9326"/>
            <p:cNvSpPr/>
            <p:nvPr/>
          </p:nvSpPr>
          <p:spPr>
            <a:xfrm>
              <a:off x="6148387"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9327"/>
            <p:cNvSpPr/>
            <p:nvPr/>
          </p:nvSpPr>
          <p:spPr>
            <a:xfrm>
              <a:off x="6254953"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9328"/>
            <p:cNvSpPr/>
            <p:nvPr/>
          </p:nvSpPr>
          <p:spPr>
            <a:xfrm>
              <a:off x="6361506"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9329"/>
            <p:cNvSpPr/>
            <p:nvPr/>
          </p:nvSpPr>
          <p:spPr>
            <a:xfrm>
              <a:off x="6468071"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9330"/>
            <p:cNvSpPr/>
            <p:nvPr/>
          </p:nvSpPr>
          <p:spPr>
            <a:xfrm>
              <a:off x="6574637"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9331"/>
            <p:cNvSpPr/>
            <p:nvPr/>
          </p:nvSpPr>
          <p:spPr>
            <a:xfrm>
              <a:off x="6681190"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9332"/>
            <p:cNvSpPr/>
            <p:nvPr/>
          </p:nvSpPr>
          <p:spPr>
            <a:xfrm>
              <a:off x="6787756"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9333"/>
            <p:cNvSpPr/>
            <p:nvPr/>
          </p:nvSpPr>
          <p:spPr>
            <a:xfrm>
              <a:off x="6894309"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9334"/>
            <p:cNvSpPr/>
            <p:nvPr/>
          </p:nvSpPr>
          <p:spPr>
            <a:xfrm>
              <a:off x="6148387"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9335"/>
            <p:cNvSpPr/>
            <p:nvPr/>
          </p:nvSpPr>
          <p:spPr>
            <a:xfrm>
              <a:off x="6254953"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9336"/>
            <p:cNvSpPr/>
            <p:nvPr/>
          </p:nvSpPr>
          <p:spPr>
            <a:xfrm>
              <a:off x="6361506"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9337"/>
            <p:cNvSpPr/>
            <p:nvPr/>
          </p:nvSpPr>
          <p:spPr>
            <a:xfrm>
              <a:off x="6468071"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9338"/>
            <p:cNvSpPr/>
            <p:nvPr/>
          </p:nvSpPr>
          <p:spPr>
            <a:xfrm>
              <a:off x="6574637"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9339"/>
            <p:cNvSpPr/>
            <p:nvPr/>
          </p:nvSpPr>
          <p:spPr>
            <a:xfrm>
              <a:off x="6681190"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9340"/>
            <p:cNvSpPr/>
            <p:nvPr/>
          </p:nvSpPr>
          <p:spPr>
            <a:xfrm>
              <a:off x="6787756"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9341"/>
            <p:cNvSpPr/>
            <p:nvPr/>
          </p:nvSpPr>
          <p:spPr>
            <a:xfrm>
              <a:off x="6894309"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9342"/>
            <p:cNvSpPr/>
            <p:nvPr/>
          </p:nvSpPr>
          <p:spPr>
            <a:xfrm>
              <a:off x="6148387"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9343"/>
            <p:cNvSpPr/>
            <p:nvPr/>
          </p:nvSpPr>
          <p:spPr>
            <a:xfrm>
              <a:off x="6254953"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9344"/>
            <p:cNvSpPr/>
            <p:nvPr/>
          </p:nvSpPr>
          <p:spPr>
            <a:xfrm>
              <a:off x="6361506"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9345"/>
            <p:cNvSpPr/>
            <p:nvPr/>
          </p:nvSpPr>
          <p:spPr>
            <a:xfrm>
              <a:off x="6468071"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9346"/>
            <p:cNvSpPr/>
            <p:nvPr/>
          </p:nvSpPr>
          <p:spPr>
            <a:xfrm>
              <a:off x="6574637"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9347"/>
            <p:cNvSpPr/>
            <p:nvPr/>
          </p:nvSpPr>
          <p:spPr>
            <a:xfrm>
              <a:off x="6681190"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9348"/>
            <p:cNvSpPr/>
            <p:nvPr/>
          </p:nvSpPr>
          <p:spPr>
            <a:xfrm>
              <a:off x="6787756"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9349"/>
            <p:cNvSpPr/>
            <p:nvPr/>
          </p:nvSpPr>
          <p:spPr>
            <a:xfrm>
              <a:off x="6894309"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9350"/>
            <p:cNvSpPr/>
            <p:nvPr/>
          </p:nvSpPr>
          <p:spPr>
            <a:xfrm>
              <a:off x="6148387"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9351"/>
            <p:cNvSpPr/>
            <p:nvPr/>
          </p:nvSpPr>
          <p:spPr>
            <a:xfrm>
              <a:off x="6254953"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9352"/>
            <p:cNvSpPr/>
            <p:nvPr/>
          </p:nvSpPr>
          <p:spPr>
            <a:xfrm>
              <a:off x="6361506"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9353"/>
            <p:cNvSpPr/>
            <p:nvPr/>
          </p:nvSpPr>
          <p:spPr>
            <a:xfrm>
              <a:off x="6468071"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9354"/>
            <p:cNvSpPr/>
            <p:nvPr/>
          </p:nvSpPr>
          <p:spPr>
            <a:xfrm>
              <a:off x="6574637"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9355"/>
            <p:cNvSpPr/>
            <p:nvPr/>
          </p:nvSpPr>
          <p:spPr>
            <a:xfrm>
              <a:off x="6681190"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9356"/>
            <p:cNvSpPr/>
            <p:nvPr/>
          </p:nvSpPr>
          <p:spPr>
            <a:xfrm>
              <a:off x="6787756"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9357"/>
            <p:cNvSpPr/>
            <p:nvPr/>
          </p:nvSpPr>
          <p:spPr>
            <a:xfrm>
              <a:off x="6894309"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9358"/>
            <p:cNvSpPr/>
            <p:nvPr/>
          </p:nvSpPr>
          <p:spPr>
            <a:xfrm>
              <a:off x="6148387"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9359"/>
            <p:cNvSpPr/>
            <p:nvPr/>
          </p:nvSpPr>
          <p:spPr>
            <a:xfrm>
              <a:off x="6254953"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9360"/>
            <p:cNvSpPr/>
            <p:nvPr/>
          </p:nvSpPr>
          <p:spPr>
            <a:xfrm>
              <a:off x="6361506"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9361"/>
            <p:cNvSpPr/>
            <p:nvPr/>
          </p:nvSpPr>
          <p:spPr>
            <a:xfrm>
              <a:off x="6468071"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9362"/>
            <p:cNvSpPr/>
            <p:nvPr/>
          </p:nvSpPr>
          <p:spPr>
            <a:xfrm>
              <a:off x="6574637"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9363"/>
            <p:cNvSpPr/>
            <p:nvPr/>
          </p:nvSpPr>
          <p:spPr>
            <a:xfrm>
              <a:off x="6681190"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9364"/>
            <p:cNvSpPr/>
            <p:nvPr/>
          </p:nvSpPr>
          <p:spPr>
            <a:xfrm>
              <a:off x="6787756"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9365"/>
            <p:cNvSpPr/>
            <p:nvPr/>
          </p:nvSpPr>
          <p:spPr>
            <a:xfrm>
              <a:off x="6894309"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9366"/>
            <p:cNvSpPr/>
            <p:nvPr/>
          </p:nvSpPr>
          <p:spPr>
            <a:xfrm>
              <a:off x="6148387"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9367"/>
            <p:cNvSpPr/>
            <p:nvPr/>
          </p:nvSpPr>
          <p:spPr>
            <a:xfrm>
              <a:off x="6254953"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9368"/>
            <p:cNvSpPr/>
            <p:nvPr/>
          </p:nvSpPr>
          <p:spPr>
            <a:xfrm>
              <a:off x="6361506"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9369"/>
            <p:cNvSpPr/>
            <p:nvPr/>
          </p:nvSpPr>
          <p:spPr>
            <a:xfrm>
              <a:off x="6468071"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9370"/>
            <p:cNvSpPr/>
            <p:nvPr/>
          </p:nvSpPr>
          <p:spPr>
            <a:xfrm>
              <a:off x="6574637"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9371"/>
            <p:cNvSpPr/>
            <p:nvPr/>
          </p:nvSpPr>
          <p:spPr>
            <a:xfrm>
              <a:off x="6681190"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9372"/>
            <p:cNvSpPr/>
            <p:nvPr/>
          </p:nvSpPr>
          <p:spPr>
            <a:xfrm>
              <a:off x="6787756"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9373"/>
            <p:cNvSpPr/>
            <p:nvPr/>
          </p:nvSpPr>
          <p:spPr>
            <a:xfrm>
              <a:off x="6894309"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9374"/>
            <p:cNvSpPr/>
            <p:nvPr/>
          </p:nvSpPr>
          <p:spPr>
            <a:xfrm>
              <a:off x="6148387"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9375"/>
            <p:cNvSpPr/>
            <p:nvPr/>
          </p:nvSpPr>
          <p:spPr>
            <a:xfrm>
              <a:off x="6254953"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9376"/>
            <p:cNvSpPr/>
            <p:nvPr/>
          </p:nvSpPr>
          <p:spPr>
            <a:xfrm>
              <a:off x="6361506"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9377"/>
            <p:cNvSpPr/>
            <p:nvPr/>
          </p:nvSpPr>
          <p:spPr>
            <a:xfrm>
              <a:off x="6468071"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9378"/>
            <p:cNvSpPr/>
            <p:nvPr/>
          </p:nvSpPr>
          <p:spPr>
            <a:xfrm>
              <a:off x="6574637"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9379"/>
            <p:cNvSpPr/>
            <p:nvPr/>
          </p:nvSpPr>
          <p:spPr>
            <a:xfrm>
              <a:off x="6681190"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9380"/>
            <p:cNvSpPr/>
            <p:nvPr/>
          </p:nvSpPr>
          <p:spPr>
            <a:xfrm>
              <a:off x="6787756"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9381"/>
            <p:cNvSpPr/>
            <p:nvPr/>
          </p:nvSpPr>
          <p:spPr>
            <a:xfrm>
              <a:off x="6894309"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9382"/>
            <p:cNvSpPr/>
            <p:nvPr/>
          </p:nvSpPr>
          <p:spPr>
            <a:xfrm>
              <a:off x="6148387"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9383"/>
            <p:cNvSpPr/>
            <p:nvPr/>
          </p:nvSpPr>
          <p:spPr>
            <a:xfrm>
              <a:off x="6254953"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9384"/>
            <p:cNvSpPr/>
            <p:nvPr/>
          </p:nvSpPr>
          <p:spPr>
            <a:xfrm>
              <a:off x="6361506"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9385"/>
            <p:cNvSpPr/>
            <p:nvPr/>
          </p:nvSpPr>
          <p:spPr>
            <a:xfrm>
              <a:off x="6468071"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9386"/>
            <p:cNvSpPr/>
            <p:nvPr/>
          </p:nvSpPr>
          <p:spPr>
            <a:xfrm>
              <a:off x="6574637"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9387"/>
            <p:cNvSpPr/>
            <p:nvPr/>
          </p:nvSpPr>
          <p:spPr>
            <a:xfrm>
              <a:off x="6681190"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9388"/>
            <p:cNvSpPr/>
            <p:nvPr/>
          </p:nvSpPr>
          <p:spPr>
            <a:xfrm>
              <a:off x="6787756"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9389"/>
            <p:cNvSpPr/>
            <p:nvPr/>
          </p:nvSpPr>
          <p:spPr>
            <a:xfrm>
              <a:off x="6894309"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9390"/>
            <p:cNvSpPr/>
            <p:nvPr/>
          </p:nvSpPr>
          <p:spPr>
            <a:xfrm>
              <a:off x="7000875" y="393541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9391"/>
            <p:cNvSpPr/>
            <p:nvPr/>
          </p:nvSpPr>
          <p:spPr>
            <a:xfrm>
              <a:off x="7107440"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9392"/>
            <p:cNvSpPr/>
            <p:nvPr/>
          </p:nvSpPr>
          <p:spPr>
            <a:xfrm>
              <a:off x="7213993"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9393"/>
            <p:cNvSpPr/>
            <p:nvPr/>
          </p:nvSpPr>
          <p:spPr>
            <a:xfrm>
              <a:off x="7320559"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9394"/>
            <p:cNvSpPr/>
            <p:nvPr/>
          </p:nvSpPr>
          <p:spPr>
            <a:xfrm>
              <a:off x="7427124"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9395"/>
            <p:cNvSpPr/>
            <p:nvPr/>
          </p:nvSpPr>
          <p:spPr>
            <a:xfrm>
              <a:off x="7533678" y="393541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9396"/>
            <p:cNvSpPr/>
            <p:nvPr/>
          </p:nvSpPr>
          <p:spPr>
            <a:xfrm>
              <a:off x="7640243"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9397"/>
            <p:cNvSpPr/>
            <p:nvPr/>
          </p:nvSpPr>
          <p:spPr>
            <a:xfrm>
              <a:off x="7746796"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9398"/>
            <p:cNvSpPr/>
            <p:nvPr/>
          </p:nvSpPr>
          <p:spPr>
            <a:xfrm>
              <a:off x="7000875" y="415607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9399"/>
            <p:cNvSpPr/>
            <p:nvPr/>
          </p:nvSpPr>
          <p:spPr>
            <a:xfrm>
              <a:off x="7107440"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9400"/>
            <p:cNvSpPr/>
            <p:nvPr/>
          </p:nvSpPr>
          <p:spPr>
            <a:xfrm>
              <a:off x="7213993"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9401"/>
            <p:cNvSpPr/>
            <p:nvPr/>
          </p:nvSpPr>
          <p:spPr>
            <a:xfrm>
              <a:off x="7320559"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9402"/>
            <p:cNvSpPr/>
            <p:nvPr/>
          </p:nvSpPr>
          <p:spPr>
            <a:xfrm>
              <a:off x="7427124"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9403"/>
            <p:cNvSpPr/>
            <p:nvPr/>
          </p:nvSpPr>
          <p:spPr>
            <a:xfrm>
              <a:off x="7533678" y="415607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9404"/>
            <p:cNvSpPr/>
            <p:nvPr/>
          </p:nvSpPr>
          <p:spPr>
            <a:xfrm>
              <a:off x="7640243"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9405"/>
            <p:cNvSpPr/>
            <p:nvPr/>
          </p:nvSpPr>
          <p:spPr>
            <a:xfrm>
              <a:off x="7746796"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9406"/>
            <p:cNvSpPr/>
            <p:nvPr/>
          </p:nvSpPr>
          <p:spPr>
            <a:xfrm>
              <a:off x="7000875" y="43751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9407"/>
            <p:cNvSpPr/>
            <p:nvPr/>
          </p:nvSpPr>
          <p:spPr>
            <a:xfrm>
              <a:off x="7107440"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9408"/>
            <p:cNvSpPr/>
            <p:nvPr/>
          </p:nvSpPr>
          <p:spPr>
            <a:xfrm>
              <a:off x="7213993"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9409"/>
            <p:cNvSpPr/>
            <p:nvPr/>
          </p:nvSpPr>
          <p:spPr>
            <a:xfrm>
              <a:off x="7320559"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9410"/>
            <p:cNvSpPr/>
            <p:nvPr/>
          </p:nvSpPr>
          <p:spPr>
            <a:xfrm>
              <a:off x="7427124"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9411"/>
            <p:cNvSpPr/>
            <p:nvPr/>
          </p:nvSpPr>
          <p:spPr>
            <a:xfrm>
              <a:off x="7533678" y="43751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9412"/>
            <p:cNvSpPr/>
            <p:nvPr/>
          </p:nvSpPr>
          <p:spPr>
            <a:xfrm>
              <a:off x="7640243"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9413"/>
            <p:cNvSpPr/>
            <p:nvPr/>
          </p:nvSpPr>
          <p:spPr>
            <a:xfrm>
              <a:off x="7746796"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9414"/>
            <p:cNvSpPr/>
            <p:nvPr/>
          </p:nvSpPr>
          <p:spPr>
            <a:xfrm>
              <a:off x="7000875" y="45958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9415"/>
            <p:cNvSpPr/>
            <p:nvPr/>
          </p:nvSpPr>
          <p:spPr>
            <a:xfrm>
              <a:off x="7107440"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9416"/>
            <p:cNvSpPr/>
            <p:nvPr/>
          </p:nvSpPr>
          <p:spPr>
            <a:xfrm>
              <a:off x="7213993"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9417"/>
            <p:cNvSpPr/>
            <p:nvPr/>
          </p:nvSpPr>
          <p:spPr>
            <a:xfrm>
              <a:off x="7320559"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9418"/>
            <p:cNvSpPr/>
            <p:nvPr/>
          </p:nvSpPr>
          <p:spPr>
            <a:xfrm>
              <a:off x="7427124"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9419"/>
            <p:cNvSpPr/>
            <p:nvPr/>
          </p:nvSpPr>
          <p:spPr>
            <a:xfrm>
              <a:off x="7533678" y="45958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9420"/>
            <p:cNvSpPr/>
            <p:nvPr/>
          </p:nvSpPr>
          <p:spPr>
            <a:xfrm>
              <a:off x="7640243"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9421"/>
            <p:cNvSpPr/>
            <p:nvPr/>
          </p:nvSpPr>
          <p:spPr>
            <a:xfrm>
              <a:off x="7746796"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9422"/>
            <p:cNvSpPr/>
            <p:nvPr/>
          </p:nvSpPr>
          <p:spPr>
            <a:xfrm>
              <a:off x="7000875" y="48148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9423"/>
            <p:cNvSpPr/>
            <p:nvPr/>
          </p:nvSpPr>
          <p:spPr>
            <a:xfrm>
              <a:off x="7107440"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9424"/>
            <p:cNvSpPr/>
            <p:nvPr/>
          </p:nvSpPr>
          <p:spPr>
            <a:xfrm>
              <a:off x="7213993"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9425"/>
            <p:cNvSpPr/>
            <p:nvPr/>
          </p:nvSpPr>
          <p:spPr>
            <a:xfrm>
              <a:off x="7320559"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9426"/>
            <p:cNvSpPr/>
            <p:nvPr/>
          </p:nvSpPr>
          <p:spPr>
            <a:xfrm>
              <a:off x="7427124"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9427"/>
            <p:cNvSpPr/>
            <p:nvPr/>
          </p:nvSpPr>
          <p:spPr>
            <a:xfrm>
              <a:off x="7533678" y="48148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9428"/>
            <p:cNvSpPr/>
            <p:nvPr/>
          </p:nvSpPr>
          <p:spPr>
            <a:xfrm>
              <a:off x="7640243"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9429"/>
            <p:cNvSpPr/>
            <p:nvPr/>
          </p:nvSpPr>
          <p:spPr>
            <a:xfrm>
              <a:off x="7746796"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9430"/>
            <p:cNvSpPr/>
            <p:nvPr/>
          </p:nvSpPr>
          <p:spPr>
            <a:xfrm>
              <a:off x="7000875" y="5035550"/>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9431"/>
            <p:cNvSpPr/>
            <p:nvPr/>
          </p:nvSpPr>
          <p:spPr>
            <a:xfrm>
              <a:off x="7107237" y="5035550"/>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9432"/>
            <p:cNvSpPr/>
            <p:nvPr/>
          </p:nvSpPr>
          <p:spPr>
            <a:xfrm>
              <a:off x="7213600" y="5035550"/>
              <a:ext cx="107950" cy="219075"/>
            </a:xfrm>
            <a:custGeom>
              <a:avLst/>
              <a:gdLst/>
              <a:ahLst/>
              <a:cxnLst/>
              <a:rect l="0" t="0" r="0" b="0"/>
              <a:pathLst>
                <a:path w="107950" h="219075">
                  <a:moveTo>
                    <a:pt x="0" y="0"/>
                  </a:moveTo>
                  <a:lnTo>
                    <a:pt x="107950" y="0"/>
                  </a:lnTo>
                  <a:lnTo>
                    <a:pt x="107950"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9433"/>
            <p:cNvSpPr/>
            <p:nvPr/>
          </p:nvSpPr>
          <p:spPr>
            <a:xfrm>
              <a:off x="7321550" y="5035550"/>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9434"/>
            <p:cNvSpPr/>
            <p:nvPr/>
          </p:nvSpPr>
          <p:spPr>
            <a:xfrm>
              <a:off x="7427912" y="5035550"/>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9435"/>
            <p:cNvSpPr/>
            <p:nvPr/>
          </p:nvSpPr>
          <p:spPr>
            <a:xfrm>
              <a:off x="7534275" y="5035550"/>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9436"/>
            <p:cNvSpPr/>
            <p:nvPr/>
          </p:nvSpPr>
          <p:spPr>
            <a:xfrm>
              <a:off x="7640637" y="5035550"/>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9437"/>
            <p:cNvSpPr/>
            <p:nvPr/>
          </p:nvSpPr>
          <p:spPr>
            <a:xfrm>
              <a:off x="7747000" y="5035550"/>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9438"/>
            <p:cNvSpPr/>
            <p:nvPr/>
          </p:nvSpPr>
          <p:spPr>
            <a:xfrm>
              <a:off x="7000875" y="52546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9439"/>
            <p:cNvSpPr/>
            <p:nvPr/>
          </p:nvSpPr>
          <p:spPr>
            <a:xfrm>
              <a:off x="7107440"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9440"/>
            <p:cNvSpPr/>
            <p:nvPr/>
          </p:nvSpPr>
          <p:spPr>
            <a:xfrm>
              <a:off x="7213993"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9441"/>
            <p:cNvSpPr/>
            <p:nvPr/>
          </p:nvSpPr>
          <p:spPr>
            <a:xfrm>
              <a:off x="7320559"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9442"/>
            <p:cNvSpPr/>
            <p:nvPr/>
          </p:nvSpPr>
          <p:spPr>
            <a:xfrm>
              <a:off x="7427124"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9443"/>
            <p:cNvSpPr/>
            <p:nvPr/>
          </p:nvSpPr>
          <p:spPr>
            <a:xfrm>
              <a:off x="7533678" y="52546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9444"/>
            <p:cNvSpPr/>
            <p:nvPr/>
          </p:nvSpPr>
          <p:spPr>
            <a:xfrm>
              <a:off x="7640243"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9445"/>
            <p:cNvSpPr/>
            <p:nvPr/>
          </p:nvSpPr>
          <p:spPr>
            <a:xfrm>
              <a:off x="7746796"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9446"/>
            <p:cNvSpPr/>
            <p:nvPr/>
          </p:nvSpPr>
          <p:spPr>
            <a:xfrm>
              <a:off x="7000875" y="54752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9447"/>
            <p:cNvSpPr/>
            <p:nvPr/>
          </p:nvSpPr>
          <p:spPr>
            <a:xfrm>
              <a:off x="7107440"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9448"/>
            <p:cNvSpPr/>
            <p:nvPr/>
          </p:nvSpPr>
          <p:spPr>
            <a:xfrm>
              <a:off x="7213993"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9449"/>
            <p:cNvSpPr/>
            <p:nvPr/>
          </p:nvSpPr>
          <p:spPr>
            <a:xfrm>
              <a:off x="7320559"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9450"/>
            <p:cNvSpPr/>
            <p:nvPr/>
          </p:nvSpPr>
          <p:spPr>
            <a:xfrm>
              <a:off x="7427124"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9451"/>
            <p:cNvSpPr/>
            <p:nvPr/>
          </p:nvSpPr>
          <p:spPr>
            <a:xfrm>
              <a:off x="7533678" y="54752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9452"/>
            <p:cNvSpPr/>
            <p:nvPr/>
          </p:nvSpPr>
          <p:spPr>
            <a:xfrm>
              <a:off x="7640243"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9453"/>
            <p:cNvSpPr/>
            <p:nvPr/>
          </p:nvSpPr>
          <p:spPr>
            <a:xfrm>
              <a:off x="7746796"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9454"/>
            <p:cNvSpPr/>
            <p:nvPr/>
          </p:nvSpPr>
          <p:spPr>
            <a:xfrm>
              <a:off x="5295900" y="3754438"/>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9455"/>
            <p:cNvSpPr/>
            <p:nvPr/>
          </p:nvSpPr>
          <p:spPr>
            <a:xfrm>
              <a:off x="4443412" y="3754438"/>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9456"/>
            <p:cNvSpPr/>
            <p:nvPr/>
          </p:nvSpPr>
          <p:spPr>
            <a:xfrm>
              <a:off x="7000875" y="3754438"/>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9457"/>
            <p:cNvSpPr/>
            <p:nvPr/>
          </p:nvSpPr>
          <p:spPr>
            <a:xfrm>
              <a:off x="6148388" y="3754438"/>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9458"/>
            <p:cNvSpPr/>
            <p:nvPr/>
          </p:nvSpPr>
          <p:spPr>
            <a:xfrm>
              <a:off x="7853364" y="3754438"/>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9459"/>
            <p:cNvSpPr/>
            <p:nvPr/>
          </p:nvSpPr>
          <p:spPr>
            <a:xfrm>
              <a:off x="6259512" y="1635125"/>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8" name="Freeform 19460"/>
            <p:cNvSpPr/>
            <p:nvPr/>
          </p:nvSpPr>
          <p:spPr>
            <a:xfrm>
              <a:off x="3276600" y="712788"/>
              <a:ext cx="428625" cy="5402262"/>
            </a:xfrm>
            <a:custGeom>
              <a:avLst/>
              <a:gdLst/>
              <a:ahLst/>
              <a:cxnLst/>
              <a:rect l="0" t="0" r="0" b="0"/>
              <a:pathLst>
                <a:path w="428625" h="5402262">
                  <a:moveTo>
                    <a:pt x="428625" y="5402262"/>
                  </a:moveTo>
                  <a:cubicBezTo>
                    <a:pt x="310262" y="5402262"/>
                    <a:pt x="214313" y="5386248"/>
                    <a:pt x="214313" y="5366499"/>
                  </a:cubicBezTo>
                  <a:lnTo>
                    <a:pt x="214313" y="5366499"/>
                  </a:lnTo>
                  <a:lnTo>
                    <a:pt x="214313" y="2736901"/>
                  </a:lnTo>
                  <a:cubicBezTo>
                    <a:pt x="214313" y="2717140"/>
                    <a:pt x="118364" y="2701138"/>
                    <a:pt x="0" y="2701138"/>
                  </a:cubicBezTo>
                  <a:cubicBezTo>
                    <a:pt x="0" y="2701138"/>
                    <a:pt x="0" y="2701138"/>
                    <a:pt x="0" y="2701138"/>
                  </a:cubicBezTo>
                  <a:lnTo>
                    <a:pt x="0" y="2701138"/>
                  </a:lnTo>
                  <a:cubicBezTo>
                    <a:pt x="118364" y="2701138"/>
                    <a:pt x="214313" y="2685123"/>
                    <a:pt x="214313" y="2665362"/>
                  </a:cubicBezTo>
                  <a:lnTo>
                    <a:pt x="214313" y="35763"/>
                  </a:lnTo>
                  <a:cubicBezTo>
                    <a:pt x="214313" y="16015"/>
                    <a:pt x="310262" y="0"/>
                    <a:pt x="428625"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9" name="Freeform 19461"/>
            <p:cNvSpPr/>
            <p:nvPr/>
          </p:nvSpPr>
          <p:spPr>
            <a:xfrm>
              <a:off x="3558806" y="941197"/>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0" name="Freeform 19462"/>
            <p:cNvSpPr/>
            <p:nvPr/>
          </p:nvSpPr>
          <p:spPr>
            <a:xfrm>
              <a:off x="2228850" y="3458134"/>
              <a:ext cx="962964" cy="493153"/>
            </a:xfrm>
            <a:custGeom>
              <a:avLst/>
              <a:gdLst/>
              <a:ahLst/>
              <a:cxnLst/>
              <a:rect l="0" t="0" r="0" b="0"/>
              <a:pathLst>
                <a:path w="962964" h="493153">
                  <a:moveTo>
                    <a:pt x="0" y="493153"/>
                  </a:moveTo>
                  <a:lnTo>
                    <a:pt x="962964" y="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1" name="Freeform 19463"/>
            <p:cNvSpPr/>
            <p:nvPr/>
          </p:nvSpPr>
          <p:spPr>
            <a:xfrm>
              <a:off x="3148813" y="3414709"/>
              <a:ext cx="127787" cy="102970"/>
            </a:xfrm>
            <a:custGeom>
              <a:avLst/>
              <a:gdLst/>
              <a:ahLst/>
              <a:cxnLst/>
              <a:rect l="0" t="0" r="0" b="0"/>
              <a:pathLst>
                <a:path w="127787" h="102970">
                  <a:moveTo>
                    <a:pt x="0" y="1231"/>
                  </a:moveTo>
                  <a:lnTo>
                    <a:pt x="127787" y="0"/>
                  </a:lnTo>
                  <a:lnTo>
                    <a:pt x="52095" y="102970"/>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19464"/>
            <p:cNvSpPr/>
            <p:nvPr/>
          </p:nvSpPr>
          <p:spPr>
            <a:xfrm>
              <a:off x="5829300" y="5254625"/>
              <a:ext cx="106362" cy="220663"/>
            </a:xfrm>
            <a:custGeom>
              <a:avLst/>
              <a:gdLst/>
              <a:ahLst/>
              <a:cxnLst/>
              <a:rect l="0" t="0" r="0" b="0"/>
              <a:pathLst>
                <a:path w="106362" h="220663">
                  <a:moveTo>
                    <a:pt x="0" y="0"/>
                  </a:moveTo>
                  <a:lnTo>
                    <a:pt x="106362" y="0"/>
                  </a:lnTo>
                  <a:lnTo>
                    <a:pt x="106362"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3" name="Freeform 19465"/>
            <p:cNvSpPr/>
            <p:nvPr/>
          </p:nvSpPr>
          <p:spPr>
            <a:xfrm>
              <a:off x="6465887" y="5478463"/>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4" name="Freeform 19466"/>
            <p:cNvSpPr/>
            <p:nvPr/>
          </p:nvSpPr>
          <p:spPr>
            <a:xfrm>
              <a:off x="6408483" y="1271588"/>
              <a:ext cx="1621091" cy="436702"/>
            </a:xfrm>
            <a:custGeom>
              <a:avLst/>
              <a:gdLst/>
              <a:ahLst/>
              <a:cxnLst/>
              <a:rect l="0" t="0" r="0" b="0"/>
              <a:pathLst>
                <a:path w="1621091" h="436702">
                  <a:moveTo>
                    <a:pt x="1621091" y="146050"/>
                  </a:moveTo>
                  <a:cubicBezTo>
                    <a:pt x="1516316" y="73025"/>
                    <a:pt x="1411541" y="0"/>
                    <a:pt x="1135316" y="50800"/>
                  </a:cubicBezTo>
                  <a:cubicBezTo>
                    <a:pt x="866546" y="100229"/>
                    <a:pt x="435470" y="266890"/>
                    <a:pt x="0" y="436702"/>
                  </a:cubicBezTo>
                </a:path>
              </a:pathLst>
            </a:custGeom>
            <a:noFill/>
            <a:ln w="38100" cap="flat" cmpd="sng">
              <a:solidFill>
                <a:srgbClr val="7030A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5" name="Freeform 19467"/>
            <p:cNvSpPr/>
            <p:nvPr/>
          </p:nvSpPr>
          <p:spPr>
            <a:xfrm>
              <a:off x="6407359" y="1605075"/>
              <a:ext cx="130721" cy="124231"/>
            </a:xfrm>
            <a:custGeom>
              <a:avLst/>
              <a:gdLst/>
              <a:ahLst/>
              <a:cxnLst/>
              <a:rect l="0" t="0" r="0" b="0"/>
              <a:pathLst>
                <a:path w="130721" h="124231">
                  <a:moveTo>
                    <a:pt x="130721" y="124231"/>
                  </a:moveTo>
                  <a:lnTo>
                    <a:pt x="0" y="103657"/>
                  </a:lnTo>
                  <a:lnTo>
                    <a:pt x="82258" y="0"/>
                  </a:lnTo>
                </a:path>
              </a:pathLst>
            </a:custGeom>
            <a:noFill/>
            <a:ln w="38100" cap="rnd" cmpd="sng">
              <a:solidFill>
                <a:srgbClr val="7030A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6" name="Freeform 19468"/>
            <p:cNvSpPr/>
            <p:nvPr/>
          </p:nvSpPr>
          <p:spPr>
            <a:xfrm>
              <a:off x="7130326" y="1489520"/>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7" name="Freeform 19469"/>
            <p:cNvSpPr/>
            <p:nvPr/>
          </p:nvSpPr>
          <p:spPr>
            <a:xfrm>
              <a:off x="5497512" y="5902321"/>
              <a:ext cx="500062" cy="693749"/>
            </a:xfrm>
            <a:custGeom>
              <a:avLst/>
              <a:gdLst/>
              <a:ahLst/>
              <a:cxnLst/>
              <a:rect l="0" t="0" r="0" b="0"/>
              <a:pathLst>
                <a:path w="500062" h="693749">
                  <a:moveTo>
                    <a:pt x="0" y="443712"/>
                  </a:moveTo>
                  <a:lnTo>
                    <a:pt x="125018" y="443712"/>
                  </a:lnTo>
                  <a:lnTo>
                    <a:pt x="125018" y="0"/>
                  </a:lnTo>
                  <a:lnTo>
                    <a:pt x="375043" y="0"/>
                  </a:lnTo>
                  <a:lnTo>
                    <a:pt x="375043" y="443712"/>
                  </a:lnTo>
                  <a:lnTo>
                    <a:pt x="500062" y="443712"/>
                  </a:lnTo>
                  <a:lnTo>
                    <a:pt x="250037" y="693749"/>
                  </a:lnTo>
                  <a:close/>
                </a:path>
              </a:pathLst>
            </a:custGeom>
            <a:solidFill>
              <a:srgbClr val="C0C0C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48" name="Freeform 19470"/>
            <p:cNvSpPr/>
            <p:nvPr/>
          </p:nvSpPr>
          <p:spPr>
            <a:xfrm>
              <a:off x="5497512" y="5902321"/>
              <a:ext cx="500062" cy="693749"/>
            </a:xfrm>
            <a:custGeom>
              <a:avLst/>
              <a:gdLst/>
              <a:ahLst/>
              <a:cxnLst/>
              <a:rect l="0" t="0" r="0" b="0"/>
              <a:pathLst>
                <a:path w="500062" h="693749">
                  <a:moveTo>
                    <a:pt x="0" y="443712"/>
                  </a:moveTo>
                  <a:lnTo>
                    <a:pt x="125018" y="443712"/>
                  </a:lnTo>
                  <a:lnTo>
                    <a:pt x="125018" y="0"/>
                  </a:lnTo>
                  <a:lnTo>
                    <a:pt x="375043" y="0"/>
                  </a:lnTo>
                  <a:lnTo>
                    <a:pt x="375043" y="443712"/>
                  </a:lnTo>
                  <a:lnTo>
                    <a:pt x="500062" y="443712"/>
                  </a:lnTo>
                  <a:lnTo>
                    <a:pt x="250037" y="693749"/>
                  </a:lnTo>
                  <a:lnTo>
                    <a:pt x="0" y="443712"/>
                  </a:lnTo>
                  <a:close/>
                </a:path>
              </a:pathLst>
            </a:custGeom>
            <a:noFill/>
            <a:ln w="19050"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9" name="Freeform 19471"/>
            <p:cNvSpPr/>
            <p:nvPr/>
          </p:nvSpPr>
          <p:spPr>
            <a:xfrm>
              <a:off x="5676900" y="6120257"/>
              <a:ext cx="141731" cy="213360"/>
            </a:xfrm>
            <a:custGeom>
              <a:avLst/>
              <a:gdLst/>
              <a:ahLst/>
              <a:cxnLst/>
              <a:rect l="0" t="0" r="0" b="0"/>
              <a:pathLst>
                <a:path w="141731" h="213360">
                  <a:moveTo>
                    <a:pt x="0" y="0"/>
                  </a:moveTo>
                  <a:lnTo>
                    <a:pt x="141731" y="0"/>
                  </a:lnTo>
                  <a:lnTo>
                    <a:pt x="141731"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19475"/>
            <p:cNvSpPr/>
            <p:nvPr/>
          </p:nvSpPr>
          <p:spPr>
            <a:xfrm>
              <a:off x="6079451" y="5839398"/>
              <a:ext cx="2959721" cy="693138"/>
            </a:xfrm>
            <a:prstGeom prst="rect">
              <a:avLst/>
            </a:prstGeom>
          </p:spPr>
          <p:txBody>
            <a:bodyPr wrap="none" lIns="0" tIns="0" rIns="0" bIns="0">
              <a:spAutoFit/>
            </a:bodyPr>
            <a:lstStyle/>
            <a:p>
              <a:pPr marL="496799"/>
              <a:r>
                <a:rPr lang="en-US" sz="2004" b="0" i="0" spc="0" baseline="0" dirty="0"/>
                <a:t>Delivery</a:t>
              </a:r>
              <a:r>
                <a:rPr lang="en-US" sz="2004" b="0" i="0" spc="-18" baseline="0" dirty="0"/>
                <a:t> </a:t>
              </a:r>
              <a:r>
                <a:rPr lang="en-US" sz="2004" b="0" i="0" spc="0" baseline="0" dirty="0"/>
                <a:t>to</a:t>
              </a:r>
              <a:r>
                <a:rPr lang="en-US" sz="2004" b="0" i="0" spc="-18" baseline="0" dirty="0"/>
                <a:t> </a:t>
              </a:r>
              <a:r>
                <a:rPr lang="en-US" sz="2004" b="0" i="0" spc="0" baseline="0" dirty="0"/>
                <a:t>the</a:t>
              </a:r>
              <a:r>
                <a:rPr lang="en-US" sz="2004" b="0" i="0" spc="-18" baseline="0" dirty="0"/>
                <a:t> </a:t>
              </a:r>
              <a:r>
                <a:rPr lang="en-US" sz="2004" b="0" i="0" spc="0" baseline="0" dirty="0"/>
                <a:t>In </a:t>
              </a:r>
            </a:p>
            <a:p>
              <a:pPr marL="0">
                <a:lnSpc>
                  <a:spcPts val="2981"/>
                </a:lnSpc>
              </a:pPr>
              <a:r>
                <a:rPr lang="en-US" sz="2004" b="0" i="0" spc="0" baseline="0" dirty="0"/>
                <a:t>Service</a:t>
              </a:r>
              <a:r>
                <a:rPr lang="en-US" sz="2004" b="0" i="0" spc="-30" baseline="0" dirty="0"/>
                <a:t> </a:t>
              </a:r>
              <a:r>
                <a:rPr lang="en-US" sz="2004" b="0" i="0" spc="0" baseline="0" dirty="0"/>
                <a:t>Register</a:t>
              </a:r>
              <a:r>
                <a:rPr lang="en-US" sz="2004" b="0" i="0" spc="-28" baseline="0" dirty="0"/>
                <a:t> </a:t>
              </a:r>
              <a:r>
                <a:rPr lang="en-US" sz="2004" b="1" i="0" spc="0" baseline="0" dirty="0">
                  <a:solidFill>
                    <a:srgbClr val="FF0000"/>
                  </a:solidFill>
                </a:rPr>
                <a:t>blocked</a:t>
              </a:r>
              <a:endParaRPr lang="en-US" sz="2004" b="0" i="0" spc="0" baseline="0" dirty="0"/>
            </a:p>
          </p:txBody>
        </p:sp>
        <p:sp>
          <p:nvSpPr>
            <p:cNvPr id="551" name="Rectangle 19477"/>
            <p:cNvSpPr/>
            <p:nvPr/>
          </p:nvSpPr>
          <p:spPr>
            <a:xfrm>
              <a:off x="4076435" y="557786"/>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52" name="Rectangle 19484"/>
            <p:cNvSpPr/>
            <p:nvPr/>
          </p:nvSpPr>
          <p:spPr>
            <a:xfrm>
              <a:off x="1171316" y="3034779"/>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53" name="Rectangle 19485"/>
            <p:cNvSpPr/>
            <p:nvPr/>
          </p:nvSpPr>
          <p:spPr>
            <a:xfrm>
              <a:off x="1133185" y="3834879"/>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4" name="Rectangle 19486"/>
            <p:cNvSpPr/>
            <p:nvPr/>
          </p:nvSpPr>
          <p:spPr>
            <a:xfrm>
              <a:off x="4230052" y="3300986"/>
              <a:ext cx="3800399" cy="308418"/>
            </a:xfrm>
            <a:prstGeom prst="rect">
              <a:avLst/>
            </a:prstGeom>
          </p:spPr>
          <p:txBody>
            <a:bodyPr wrap="none" lIns="0" tIns="0" rIns="0" bIns="0">
              <a:spAutoFit/>
            </a:bodyPr>
            <a:lstStyle/>
            <a:p>
              <a:pPr marL="0"/>
              <a:r>
                <a:rPr lang="en-US" sz="2004" b="0" i="0" spc="0" baseline="0" dirty="0"/>
                <a:t>IER</a:t>
              </a:r>
              <a:r>
                <a:rPr lang="en-US" sz="2004" b="0" i="0" spc="-18" baseline="0" dirty="0"/>
                <a:t> </a:t>
              </a:r>
              <a:r>
                <a:rPr lang="en-US" sz="2004" b="0" i="0" spc="0" baseline="0" dirty="0"/>
                <a:t>(Interrupt</a:t>
              </a:r>
              <a:r>
                <a:rPr lang="en-US" sz="2004" b="0" i="0" spc="-54" baseline="0" dirty="0"/>
                <a:t> </a:t>
              </a:r>
              <a:r>
                <a:rPr lang="en-US" sz="2004" b="0" i="0" spc="0" baseline="0" dirty="0"/>
                <a:t>Enable</a:t>
              </a:r>
              <a:r>
                <a:rPr lang="en-US" sz="2004" b="0" i="0" spc="-18" baseline="0" dirty="0"/>
                <a:t> </a:t>
              </a:r>
              <a:r>
                <a:rPr lang="en-US" sz="2004" b="0" i="0" spc="0" baseline="0" dirty="0"/>
                <a:t>Register)</a:t>
              </a:r>
            </a:p>
          </p:txBody>
        </p:sp>
        <p:sp>
          <p:nvSpPr>
            <p:cNvPr id="555" name="Rectangle 19492"/>
            <p:cNvSpPr/>
            <p:nvPr/>
          </p:nvSpPr>
          <p:spPr>
            <a:xfrm>
              <a:off x="8052752" y="1366240"/>
              <a:ext cx="882742" cy="651910"/>
            </a:xfrm>
            <a:prstGeom prst="rect">
              <a:avLst/>
            </a:prstGeom>
          </p:spPr>
          <p:txBody>
            <a:bodyPr wrap="none" lIns="0" tIns="0" rIns="0" bIns="0">
              <a:spAutoFit/>
            </a:bodyPr>
            <a:lstStyle/>
            <a:p>
              <a:pPr marL="0"/>
              <a:r>
                <a:rPr lang="en-US" sz="1403" b="1" i="0" spc="0" baseline="0" dirty="0">
                  <a:solidFill>
                    <a:srgbClr val="7030A0"/>
                  </a:solidFill>
                </a:rPr>
                <a:t>Interrupt</a:t>
              </a:r>
              <a:r>
                <a:rPr lang="en-US" sz="1403" b="1" i="0" spc="-54" baseline="0" dirty="0">
                  <a:solidFill>
                    <a:srgbClr val="7030A0"/>
                  </a:solidFill>
                </a:rPr>
                <a:t> </a:t>
              </a:r>
              <a:r>
                <a:rPr lang="en-US" sz="1403" b="1" i="0" spc="0" baseline="0" dirty="0">
                  <a:solidFill>
                    <a:srgbClr val="7030A0"/>
                  </a:solidFill>
                </a:rPr>
                <a:t> </a:t>
              </a:r>
            </a:p>
            <a:p>
              <a:pPr marL="0">
                <a:lnSpc>
                  <a:spcPts val="1680"/>
                </a:lnSpc>
              </a:pPr>
              <a:r>
                <a:rPr lang="en-US" sz="1403" b="1" i="0" spc="0" baseline="0" dirty="0">
                  <a:solidFill>
                    <a:srgbClr val="7030A0"/>
                  </a:solidFill>
                </a:rPr>
                <a:t>4E</a:t>
              </a:r>
              <a:r>
                <a:rPr lang="en-US" sz="1403" b="1" i="0" spc="-18" baseline="0" dirty="0">
                  <a:solidFill>
                    <a:srgbClr val="7030A0"/>
                  </a:solidFill>
                </a:rPr>
                <a:t> </a:t>
              </a:r>
              <a:r>
                <a:rPr lang="en-US" sz="1403" b="1" i="0" spc="0" baseline="0" dirty="0">
                  <a:solidFill>
                    <a:srgbClr val="7030A0"/>
                  </a:solidFill>
                </a:rPr>
                <a:t>(78)</a:t>
              </a:r>
              <a:r>
                <a:rPr lang="en-US" sz="1403" b="1" i="0" spc="-18" baseline="0" dirty="0">
                  <a:solidFill>
                    <a:srgbClr val="7030A0"/>
                  </a:solidFill>
                </a:rPr>
                <a:t> </a:t>
              </a:r>
              <a:r>
                <a:rPr lang="en-US" sz="1403" b="1" i="0" spc="0" baseline="0" dirty="0">
                  <a:solidFill>
                    <a:srgbClr val="7030A0"/>
                  </a:solidFill>
                </a:rPr>
                <a:t>is </a:t>
              </a:r>
            </a:p>
            <a:p>
              <a:pPr marL="0">
                <a:lnSpc>
                  <a:spcPts val="1680"/>
                </a:lnSpc>
              </a:pPr>
              <a:r>
                <a:rPr lang="en-US" sz="1403" b="1" i="0" spc="0" baseline="0" dirty="0">
                  <a:solidFill>
                    <a:srgbClr val="7030A0"/>
                  </a:solidFill>
                </a:rPr>
                <a:t>pending</a:t>
              </a:r>
            </a:p>
          </p:txBody>
        </p:sp>
        <p:sp>
          <p:nvSpPr>
            <p:cNvPr id="556" name="Rectangle 19493"/>
            <p:cNvSpPr/>
            <p:nvPr/>
          </p:nvSpPr>
          <p:spPr>
            <a:xfrm>
              <a:off x="6082627" y="3018290"/>
              <a:ext cx="501099" cy="215893"/>
            </a:xfrm>
            <a:prstGeom prst="rect">
              <a:avLst/>
            </a:prstGeom>
          </p:spPr>
          <p:txBody>
            <a:bodyPr wrap="none" lIns="0" tIns="0" rIns="0" bIns="0">
              <a:spAutoFit/>
            </a:bodyPr>
            <a:lstStyle/>
            <a:p>
              <a:pPr marL="0"/>
              <a:r>
                <a:rPr lang="en-US" sz="1403" b="1" i="0" spc="0" baseline="0" dirty="0">
                  <a:solidFill>
                    <a:srgbClr val="7030A0"/>
                  </a:solidFill>
                </a:rPr>
                <a:t>Bit</a:t>
              </a:r>
              <a:r>
                <a:rPr lang="en-US" sz="1403" b="1" i="0" spc="-30" baseline="0" dirty="0">
                  <a:solidFill>
                    <a:srgbClr val="7030A0"/>
                  </a:solidFill>
                </a:rPr>
                <a:t> </a:t>
              </a:r>
              <a:r>
                <a:rPr lang="en-US" sz="1403" b="1" i="0" spc="0" baseline="0" dirty="0">
                  <a:solidFill>
                    <a:srgbClr val="7030A0"/>
                  </a:solidFill>
                </a:rPr>
                <a:t>78</a:t>
              </a:r>
            </a:p>
          </p:txBody>
        </p:sp>
        <p:sp>
          <p:nvSpPr>
            <p:cNvPr id="557" name="Rectangle 556"/>
            <p:cNvSpPr/>
            <p:nvPr/>
          </p:nvSpPr>
          <p:spPr>
            <a:xfrm>
              <a:off x="4302230" y="948160"/>
              <a:ext cx="3634328" cy="276999"/>
            </a:xfrm>
            <a:prstGeom prst="rect">
              <a:avLst/>
            </a:prstGeom>
          </p:spPr>
          <p:txBody>
            <a:bodyPr wrap="none">
              <a:spAutoFit/>
            </a:bodyPr>
            <a:lstStyle/>
            <a:p>
              <a:pPr algn="r"/>
              <a:r>
                <a:rPr lang="en-US" sz="1200" dirty="0"/>
                <a:t>31           24                16                  8                  0</a:t>
              </a:r>
            </a:p>
          </p:txBody>
        </p:sp>
        <p:sp>
          <p:nvSpPr>
            <p:cNvPr id="558" name="Rectangle 16211"/>
            <p:cNvSpPr/>
            <p:nvPr/>
          </p:nvSpPr>
          <p:spPr>
            <a:xfrm>
              <a:off x="3865968" y="119602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59" name="Rectangle 558"/>
            <p:cNvSpPr/>
            <p:nvPr/>
          </p:nvSpPr>
          <p:spPr>
            <a:xfrm>
              <a:off x="4310520" y="3702430"/>
              <a:ext cx="3634328" cy="276999"/>
            </a:xfrm>
            <a:prstGeom prst="rect">
              <a:avLst/>
            </a:prstGeom>
          </p:spPr>
          <p:txBody>
            <a:bodyPr wrap="none">
              <a:spAutoFit/>
            </a:bodyPr>
            <a:lstStyle/>
            <a:p>
              <a:pPr algn="r"/>
              <a:r>
                <a:rPr lang="en-US" sz="1200" dirty="0"/>
                <a:t>31           24                16                  8                  0</a:t>
              </a:r>
            </a:p>
          </p:txBody>
        </p:sp>
        <p:sp>
          <p:nvSpPr>
            <p:cNvPr id="560" name="Rectangle 16211"/>
            <p:cNvSpPr/>
            <p:nvPr/>
          </p:nvSpPr>
          <p:spPr>
            <a:xfrm>
              <a:off x="3874258" y="395029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27587460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1257" y="35606"/>
            <a:ext cx="8621486" cy="864000"/>
          </a:xfrm>
        </p:spPr>
        <p:txBody>
          <a:bodyPr/>
          <a:lstStyle/>
          <a:p>
            <a:r>
              <a:rPr lang="en-US" altLang="ko-KR" dirty="0"/>
              <a:t>EOI Subject To IER</a:t>
            </a:r>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129</a:t>
            </a:fld>
            <a:endParaRPr lang="en-US" dirty="0"/>
          </a:p>
        </p:txBody>
      </p:sp>
      <p:grpSp>
        <p:nvGrpSpPr>
          <p:cNvPr id="6" name="Group 5"/>
          <p:cNvGrpSpPr/>
          <p:nvPr/>
        </p:nvGrpSpPr>
        <p:grpSpPr>
          <a:xfrm>
            <a:off x="358887" y="753957"/>
            <a:ext cx="8426225" cy="5723462"/>
            <a:chOff x="142875" y="807024"/>
            <a:chExt cx="8426225" cy="5723462"/>
          </a:xfrm>
        </p:grpSpPr>
        <p:sp>
          <p:nvSpPr>
            <p:cNvPr id="7" name="Freeform 19497"/>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EBEE9">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9498"/>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9499"/>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9500"/>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9501"/>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9502"/>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9503"/>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9504"/>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9505"/>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9506"/>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9507"/>
            <p:cNvSpPr/>
            <p:nvPr/>
          </p:nvSpPr>
          <p:spPr>
            <a:xfrm>
              <a:off x="4443158"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9508"/>
            <p:cNvSpPr/>
            <p:nvPr/>
          </p:nvSpPr>
          <p:spPr>
            <a:xfrm>
              <a:off x="454973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9509"/>
            <p:cNvSpPr/>
            <p:nvPr/>
          </p:nvSpPr>
          <p:spPr>
            <a:xfrm>
              <a:off x="465632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9510"/>
            <p:cNvSpPr/>
            <p:nvPr/>
          </p:nvSpPr>
          <p:spPr>
            <a:xfrm>
              <a:off x="4762906"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9511"/>
            <p:cNvSpPr/>
            <p:nvPr/>
          </p:nvSpPr>
          <p:spPr>
            <a:xfrm>
              <a:off x="486949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9512"/>
            <p:cNvSpPr/>
            <p:nvPr/>
          </p:nvSpPr>
          <p:spPr>
            <a:xfrm>
              <a:off x="4976075"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9513"/>
            <p:cNvSpPr/>
            <p:nvPr/>
          </p:nvSpPr>
          <p:spPr>
            <a:xfrm>
              <a:off x="5082666"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9514"/>
            <p:cNvSpPr/>
            <p:nvPr/>
          </p:nvSpPr>
          <p:spPr>
            <a:xfrm>
              <a:off x="5189245"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9515"/>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9516"/>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9517"/>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9518"/>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9519"/>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9520"/>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9521"/>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9522"/>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9523"/>
            <p:cNvSpPr/>
            <p:nvPr/>
          </p:nvSpPr>
          <p:spPr>
            <a:xfrm>
              <a:off x="4443158"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9524"/>
            <p:cNvSpPr/>
            <p:nvPr/>
          </p:nvSpPr>
          <p:spPr>
            <a:xfrm>
              <a:off x="454973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9525"/>
            <p:cNvSpPr/>
            <p:nvPr/>
          </p:nvSpPr>
          <p:spPr>
            <a:xfrm>
              <a:off x="465632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9526"/>
            <p:cNvSpPr/>
            <p:nvPr/>
          </p:nvSpPr>
          <p:spPr>
            <a:xfrm>
              <a:off x="4762906"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9527"/>
            <p:cNvSpPr/>
            <p:nvPr/>
          </p:nvSpPr>
          <p:spPr>
            <a:xfrm>
              <a:off x="486949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9528"/>
            <p:cNvSpPr/>
            <p:nvPr/>
          </p:nvSpPr>
          <p:spPr>
            <a:xfrm>
              <a:off x="4976075"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9529"/>
            <p:cNvSpPr/>
            <p:nvPr/>
          </p:nvSpPr>
          <p:spPr>
            <a:xfrm>
              <a:off x="5082666"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9530"/>
            <p:cNvSpPr/>
            <p:nvPr/>
          </p:nvSpPr>
          <p:spPr>
            <a:xfrm>
              <a:off x="5189245"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9531"/>
            <p:cNvSpPr/>
            <p:nvPr/>
          </p:nvSpPr>
          <p:spPr>
            <a:xfrm>
              <a:off x="4443158"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9532"/>
            <p:cNvSpPr/>
            <p:nvPr/>
          </p:nvSpPr>
          <p:spPr>
            <a:xfrm>
              <a:off x="454973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9533"/>
            <p:cNvSpPr/>
            <p:nvPr/>
          </p:nvSpPr>
          <p:spPr>
            <a:xfrm>
              <a:off x="465632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9534"/>
            <p:cNvSpPr/>
            <p:nvPr/>
          </p:nvSpPr>
          <p:spPr>
            <a:xfrm>
              <a:off x="4762906"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9535"/>
            <p:cNvSpPr/>
            <p:nvPr/>
          </p:nvSpPr>
          <p:spPr>
            <a:xfrm>
              <a:off x="486949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9536"/>
            <p:cNvSpPr/>
            <p:nvPr/>
          </p:nvSpPr>
          <p:spPr>
            <a:xfrm>
              <a:off x="4976075"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9537"/>
            <p:cNvSpPr/>
            <p:nvPr/>
          </p:nvSpPr>
          <p:spPr>
            <a:xfrm>
              <a:off x="5082666"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9538"/>
            <p:cNvSpPr/>
            <p:nvPr/>
          </p:nvSpPr>
          <p:spPr>
            <a:xfrm>
              <a:off x="5189245"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9539"/>
            <p:cNvSpPr/>
            <p:nvPr/>
          </p:nvSpPr>
          <p:spPr>
            <a:xfrm>
              <a:off x="4443158"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9540"/>
            <p:cNvSpPr/>
            <p:nvPr/>
          </p:nvSpPr>
          <p:spPr>
            <a:xfrm>
              <a:off x="454973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9541"/>
            <p:cNvSpPr/>
            <p:nvPr/>
          </p:nvSpPr>
          <p:spPr>
            <a:xfrm>
              <a:off x="465632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9542"/>
            <p:cNvSpPr/>
            <p:nvPr/>
          </p:nvSpPr>
          <p:spPr>
            <a:xfrm>
              <a:off x="4762906"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9543"/>
            <p:cNvSpPr/>
            <p:nvPr/>
          </p:nvSpPr>
          <p:spPr>
            <a:xfrm>
              <a:off x="486949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9544"/>
            <p:cNvSpPr/>
            <p:nvPr/>
          </p:nvSpPr>
          <p:spPr>
            <a:xfrm>
              <a:off x="4976075"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9545"/>
            <p:cNvSpPr/>
            <p:nvPr/>
          </p:nvSpPr>
          <p:spPr>
            <a:xfrm>
              <a:off x="5082666"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9546"/>
            <p:cNvSpPr/>
            <p:nvPr/>
          </p:nvSpPr>
          <p:spPr>
            <a:xfrm>
              <a:off x="5189245"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9547"/>
            <p:cNvSpPr/>
            <p:nvPr/>
          </p:nvSpPr>
          <p:spPr>
            <a:xfrm>
              <a:off x="4443158"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9548"/>
            <p:cNvSpPr/>
            <p:nvPr/>
          </p:nvSpPr>
          <p:spPr>
            <a:xfrm>
              <a:off x="454973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9549"/>
            <p:cNvSpPr/>
            <p:nvPr/>
          </p:nvSpPr>
          <p:spPr>
            <a:xfrm>
              <a:off x="465632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9550"/>
            <p:cNvSpPr/>
            <p:nvPr/>
          </p:nvSpPr>
          <p:spPr>
            <a:xfrm>
              <a:off x="4762906"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9551"/>
            <p:cNvSpPr/>
            <p:nvPr/>
          </p:nvSpPr>
          <p:spPr>
            <a:xfrm>
              <a:off x="486949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9552"/>
            <p:cNvSpPr/>
            <p:nvPr/>
          </p:nvSpPr>
          <p:spPr>
            <a:xfrm>
              <a:off x="4976075"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9553"/>
            <p:cNvSpPr/>
            <p:nvPr/>
          </p:nvSpPr>
          <p:spPr>
            <a:xfrm>
              <a:off x="5082666"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9554"/>
            <p:cNvSpPr/>
            <p:nvPr/>
          </p:nvSpPr>
          <p:spPr>
            <a:xfrm>
              <a:off x="5189245"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9555"/>
            <p:cNvSpPr/>
            <p:nvPr/>
          </p:nvSpPr>
          <p:spPr>
            <a:xfrm>
              <a:off x="4443158"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9556"/>
            <p:cNvSpPr/>
            <p:nvPr/>
          </p:nvSpPr>
          <p:spPr>
            <a:xfrm>
              <a:off x="454973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9557"/>
            <p:cNvSpPr/>
            <p:nvPr/>
          </p:nvSpPr>
          <p:spPr>
            <a:xfrm>
              <a:off x="465632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9558"/>
            <p:cNvSpPr/>
            <p:nvPr/>
          </p:nvSpPr>
          <p:spPr>
            <a:xfrm>
              <a:off x="4762906"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9559"/>
            <p:cNvSpPr/>
            <p:nvPr/>
          </p:nvSpPr>
          <p:spPr>
            <a:xfrm>
              <a:off x="486949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9560"/>
            <p:cNvSpPr/>
            <p:nvPr/>
          </p:nvSpPr>
          <p:spPr>
            <a:xfrm>
              <a:off x="4976075"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9561"/>
            <p:cNvSpPr/>
            <p:nvPr/>
          </p:nvSpPr>
          <p:spPr>
            <a:xfrm>
              <a:off x="5082666"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9562"/>
            <p:cNvSpPr/>
            <p:nvPr/>
          </p:nvSpPr>
          <p:spPr>
            <a:xfrm>
              <a:off x="5189245"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9563"/>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9564"/>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9565"/>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9566"/>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9567"/>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9568"/>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9569"/>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9570"/>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9571"/>
            <p:cNvSpPr/>
            <p:nvPr/>
          </p:nvSpPr>
          <p:spPr>
            <a:xfrm>
              <a:off x="529582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9572"/>
            <p:cNvSpPr/>
            <p:nvPr/>
          </p:nvSpPr>
          <p:spPr>
            <a:xfrm>
              <a:off x="5402414"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9573"/>
            <p:cNvSpPr/>
            <p:nvPr/>
          </p:nvSpPr>
          <p:spPr>
            <a:xfrm>
              <a:off x="55089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9574"/>
            <p:cNvSpPr/>
            <p:nvPr/>
          </p:nvSpPr>
          <p:spPr>
            <a:xfrm>
              <a:off x="5615584"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9575"/>
            <p:cNvSpPr/>
            <p:nvPr/>
          </p:nvSpPr>
          <p:spPr>
            <a:xfrm>
              <a:off x="5722162"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9576"/>
            <p:cNvSpPr/>
            <p:nvPr/>
          </p:nvSpPr>
          <p:spPr>
            <a:xfrm>
              <a:off x="582875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9577"/>
            <p:cNvSpPr/>
            <p:nvPr/>
          </p:nvSpPr>
          <p:spPr>
            <a:xfrm>
              <a:off x="593533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9578"/>
            <p:cNvSpPr/>
            <p:nvPr/>
          </p:nvSpPr>
          <p:spPr>
            <a:xfrm>
              <a:off x="604192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9579"/>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9580"/>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9581"/>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9582"/>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9583"/>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9584"/>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9585"/>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9586"/>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9587"/>
            <p:cNvSpPr/>
            <p:nvPr/>
          </p:nvSpPr>
          <p:spPr>
            <a:xfrm>
              <a:off x="529582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9588"/>
            <p:cNvSpPr/>
            <p:nvPr/>
          </p:nvSpPr>
          <p:spPr>
            <a:xfrm>
              <a:off x="5402414"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9589"/>
            <p:cNvSpPr/>
            <p:nvPr/>
          </p:nvSpPr>
          <p:spPr>
            <a:xfrm>
              <a:off x="55089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9590"/>
            <p:cNvSpPr/>
            <p:nvPr/>
          </p:nvSpPr>
          <p:spPr>
            <a:xfrm>
              <a:off x="5615584"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9591"/>
            <p:cNvSpPr/>
            <p:nvPr/>
          </p:nvSpPr>
          <p:spPr>
            <a:xfrm>
              <a:off x="5722162"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9592"/>
            <p:cNvSpPr/>
            <p:nvPr/>
          </p:nvSpPr>
          <p:spPr>
            <a:xfrm>
              <a:off x="582875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9593"/>
            <p:cNvSpPr/>
            <p:nvPr/>
          </p:nvSpPr>
          <p:spPr>
            <a:xfrm>
              <a:off x="593533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9594"/>
            <p:cNvSpPr/>
            <p:nvPr/>
          </p:nvSpPr>
          <p:spPr>
            <a:xfrm>
              <a:off x="604192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9595"/>
            <p:cNvSpPr/>
            <p:nvPr/>
          </p:nvSpPr>
          <p:spPr>
            <a:xfrm>
              <a:off x="529582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9596"/>
            <p:cNvSpPr/>
            <p:nvPr/>
          </p:nvSpPr>
          <p:spPr>
            <a:xfrm>
              <a:off x="5402414"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9597"/>
            <p:cNvSpPr/>
            <p:nvPr/>
          </p:nvSpPr>
          <p:spPr>
            <a:xfrm>
              <a:off x="55089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9598"/>
            <p:cNvSpPr/>
            <p:nvPr/>
          </p:nvSpPr>
          <p:spPr>
            <a:xfrm>
              <a:off x="5615584"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9599"/>
            <p:cNvSpPr/>
            <p:nvPr/>
          </p:nvSpPr>
          <p:spPr>
            <a:xfrm>
              <a:off x="5722162"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9600"/>
            <p:cNvSpPr/>
            <p:nvPr/>
          </p:nvSpPr>
          <p:spPr>
            <a:xfrm>
              <a:off x="582875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9601"/>
            <p:cNvSpPr/>
            <p:nvPr/>
          </p:nvSpPr>
          <p:spPr>
            <a:xfrm>
              <a:off x="593533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9602"/>
            <p:cNvSpPr/>
            <p:nvPr/>
          </p:nvSpPr>
          <p:spPr>
            <a:xfrm>
              <a:off x="604192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9603"/>
            <p:cNvSpPr/>
            <p:nvPr/>
          </p:nvSpPr>
          <p:spPr>
            <a:xfrm>
              <a:off x="529582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9604"/>
            <p:cNvSpPr/>
            <p:nvPr/>
          </p:nvSpPr>
          <p:spPr>
            <a:xfrm>
              <a:off x="5402414"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9605"/>
            <p:cNvSpPr/>
            <p:nvPr/>
          </p:nvSpPr>
          <p:spPr>
            <a:xfrm>
              <a:off x="55089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9606"/>
            <p:cNvSpPr/>
            <p:nvPr/>
          </p:nvSpPr>
          <p:spPr>
            <a:xfrm>
              <a:off x="5615584"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9607"/>
            <p:cNvSpPr/>
            <p:nvPr/>
          </p:nvSpPr>
          <p:spPr>
            <a:xfrm>
              <a:off x="5722162"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9608"/>
            <p:cNvSpPr/>
            <p:nvPr/>
          </p:nvSpPr>
          <p:spPr>
            <a:xfrm>
              <a:off x="582875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9609"/>
            <p:cNvSpPr/>
            <p:nvPr/>
          </p:nvSpPr>
          <p:spPr>
            <a:xfrm>
              <a:off x="593533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9610"/>
            <p:cNvSpPr/>
            <p:nvPr/>
          </p:nvSpPr>
          <p:spPr>
            <a:xfrm>
              <a:off x="604192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9611"/>
            <p:cNvSpPr/>
            <p:nvPr/>
          </p:nvSpPr>
          <p:spPr>
            <a:xfrm>
              <a:off x="529582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9612"/>
            <p:cNvSpPr/>
            <p:nvPr/>
          </p:nvSpPr>
          <p:spPr>
            <a:xfrm>
              <a:off x="5402414"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9613"/>
            <p:cNvSpPr/>
            <p:nvPr/>
          </p:nvSpPr>
          <p:spPr>
            <a:xfrm>
              <a:off x="55089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9614"/>
            <p:cNvSpPr/>
            <p:nvPr/>
          </p:nvSpPr>
          <p:spPr>
            <a:xfrm>
              <a:off x="5615584"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9615"/>
            <p:cNvSpPr/>
            <p:nvPr/>
          </p:nvSpPr>
          <p:spPr>
            <a:xfrm>
              <a:off x="5722162"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9616"/>
            <p:cNvSpPr/>
            <p:nvPr/>
          </p:nvSpPr>
          <p:spPr>
            <a:xfrm>
              <a:off x="582875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9617"/>
            <p:cNvSpPr/>
            <p:nvPr/>
          </p:nvSpPr>
          <p:spPr>
            <a:xfrm>
              <a:off x="593533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9618"/>
            <p:cNvSpPr/>
            <p:nvPr/>
          </p:nvSpPr>
          <p:spPr>
            <a:xfrm>
              <a:off x="604192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9619"/>
            <p:cNvSpPr/>
            <p:nvPr/>
          </p:nvSpPr>
          <p:spPr>
            <a:xfrm>
              <a:off x="529582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9620"/>
            <p:cNvSpPr/>
            <p:nvPr/>
          </p:nvSpPr>
          <p:spPr>
            <a:xfrm>
              <a:off x="5402414"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9621"/>
            <p:cNvSpPr/>
            <p:nvPr/>
          </p:nvSpPr>
          <p:spPr>
            <a:xfrm>
              <a:off x="55089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9622"/>
            <p:cNvSpPr/>
            <p:nvPr/>
          </p:nvSpPr>
          <p:spPr>
            <a:xfrm>
              <a:off x="5615584"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9623"/>
            <p:cNvSpPr/>
            <p:nvPr/>
          </p:nvSpPr>
          <p:spPr>
            <a:xfrm>
              <a:off x="5722162"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9624"/>
            <p:cNvSpPr/>
            <p:nvPr/>
          </p:nvSpPr>
          <p:spPr>
            <a:xfrm>
              <a:off x="582875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9625"/>
            <p:cNvSpPr/>
            <p:nvPr/>
          </p:nvSpPr>
          <p:spPr>
            <a:xfrm>
              <a:off x="593533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9626"/>
            <p:cNvSpPr/>
            <p:nvPr/>
          </p:nvSpPr>
          <p:spPr>
            <a:xfrm>
              <a:off x="604192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9627"/>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9628"/>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9629"/>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9630"/>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9631"/>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9632"/>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9633"/>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9634"/>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9635"/>
            <p:cNvSpPr/>
            <p:nvPr/>
          </p:nvSpPr>
          <p:spPr>
            <a:xfrm>
              <a:off x="6148501"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9636"/>
            <p:cNvSpPr/>
            <p:nvPr/>
          </p:nvSpPr>
          <p:spPr>
            <a:xfrm>
              <a:off x="62550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9637"/>
            <p:cNvSpPr/>
            <p:nvPr/>
          </p:nvSpPr>
          <p:spPr>
            <a:xfrm>
              <a:off x="6361671"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9638"/>
            <p:cNvSpPr/>
            <p:nvPr/>
          </p:nvSpPr>
          <p:spPr>
            <a:xfrm>
              <a:off x="646826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9639"/>
            <p:cNvSpPr/>
            <p:nvPr/>
          </p:nvSpPr>
          <p:spPr>
            <a:xfrm>
              <a:off x="657484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9640"/>
            <p:cNvSpPr/>
            <p:nvPr/>
          </p:nvSpPr>
          <p:spPr>
            <a:xfrm>
              <a:off x="6681419"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9641"/>
            <p:cNvSpPr/>
            <p:nvPr/>
          </p:nvSpPr>
          <p:spPr>
            <a:xfrm>
              <a:off x="678801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9642"/>
            <p:cNvSpPr/>
            <p:nvPr/>
          </p:nvSpPr>
          <p:spPr>
            <a:xfrm>
              <a:off x="689458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9643"/>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9644"/>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9645"/>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9646"/>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9647"/>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9648"/>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9649"/>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9650"/>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9651"/>
            <p:cNvSpPr/>
            <p:nvPr/>
          </p:nvSpPr>
          <p:spPr>
            <a:xfrm>
              <a:off x="6148501"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9652"/>
            <p:cNvSpPr/>
            <p:nvPr/>
          </p:nvSpPr>
          <p:spPr>
            <a:xfrm>
              <a:off x="62550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9653"/>
            <p:cNvSpPr/>
            <p:nvPr/>
          </p:nvSpPr>
          <p:spPr>
            <a:xfrm>
              <a:off x="6361671"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9654"/>
            <p:cNvSpPr/>
            <p:nvPr/>
          </p:nvSpPr>
          <p:spPr>
            <a:xfrm>
              <a:off x="646826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9655"/>
            <p:cNvSpPr/>
            <p:nvPr/>
          </p:nvSpPr>
          <p:spPr>
            <a:xfrm>
              <a:off x="657484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9656"/>
            <p:cNvSpPr/>
            <p:nvPr/>
          </p:nvSpPr>
          <p:spPr>
            <a:xfrm>
              <a:off x="6681419"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9657"/>
            <p:cNvSpPr/>
            <p:nvPr/>
          </p:nvSpPr>
          <p:spPr>
            <a:xfrm>
              <a:off x="678801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9658"/>
            <p:cNvSpPr/>
            <p:nvPr/>
          </p:nvSpPr>
          <p:spPr>
            <a:xfrm>
              <a:off x="689458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9659"/>
            <p:cNvSpPr/>
            <p:nvPr/>
          </p:nvSpPr>
          <p:spPr>
            <a:xfrm>
              <a:off x="6148501"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9660"/>
            <p:cNvSpPr/>
            <p:nvPr/>
          </p:nvSpPr>
          <p:spPr>
            <a:xfrm>
              <a:off x="62550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9661"/>
            <p:cNvSpPr/>
            <p:nvPr/>
          </p:nvSpPr>
          <p:spPr>
            <a:xfrm>
              <a:off x="6361671"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9662"/>
            <p:cNvSpPr/>
            <p:nvPr/>
          </p:nvSpPr>
          <p:spPr>
            <a:xfrm>
              <a:off x="646826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9663"/>
            <p:cNvSpPr/>
            <p:nvPr/>
          </p:nvSpPr>
          <p:spPr>
            <a:xfrm>
              <a:off x="657484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9664"/>
            <p:cNvSpPr/>
            <p:nvPr/>
          </p:nvSpPr>
          <p:spPr>
            <a:xfrm>
              <a:off x="6681419"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9665"/>
            <p:cNvSpPr/>
            <p:nvPr/>
          </p:nvSpPr>
          <p:spPr>
            <a:xfrm>
              <a:off x="678801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9666"/>
            <p:cNvSpPr/>
            <p:nvPr/>
          </p:nvSpPr>
          <p:spPr>
            <a:xfrm>
              <a:off x="689458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9667"/>
            <p:cNvSpPr/>
            <p:nvPr/>
          </p:nvSpPr>
          <p:spPr>
            <a:xfrm>
              <a:off x="6148501"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9668"/>
            <p:cNvSpPr/>
            <p:nvPr/>
          </p:nvSpPr>
          <p:spPr>
            <a:xfrm>
              <a:off x="62550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9669"/>
            <p:cNvSpPr/>
            <p:nvPr/>
          </p:nvSpPr>
          <p:spPr>
            <a:xfrm>
              <a:off x="6361671"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9670"/>
            <p:cNvSpPr/>
            <p:nvPr/>
          </p:nvSpPr>
          <p:spPr>
            <a:xfrm>
              <a:off x="646826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9671"/>
            <p:cNvSpPr/>
            <p:nvPr/>
          </p:nvSpPr>
          <p:spPr>
            <a:xfrm>
              <a:off x="657484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9672"/>
            <p:cNvSpPr/>
            <p:nvPr/>
          </p:nvSpPr>
          <p:spPr>
            <a:xfrm>
              <a:off x="6681419"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9673"/>
            <p:cNvSpPr/>
            <p:nvPr/>
          </p:nvSpPr>
          <p:spPr>
            <a:xfrm>
              <a:off x="678801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9674"/>
            <p:cNvSpPr/>
            <p:nvPr/>
          </p:nvSpPr>
          <p:spPr>
            <a:xfrm>
              <a:off x="689458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9675"/>
            <p:cNvSpPr/>
            <p:nvPr/>
          </p:nvSpPr>
          <p:spPr>
            <a:xfrm>
              <a:off x="6148501"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9676"/>
            <p:cNvSpPr/>
            <p:nvPr/>
          </p:nvSpPr>
          <p:spPr>
            <a:xfrm>
              <a:off x="62550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9677"/>
            <p:cNvSpPr/>
            <p:nvPr/>
          </p:nvSpPr>
          <p:spPr>
            <a:xfrm>
              <a:off x="6361671"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9678"/>
            <p:cNvSpPr/>
            <p:nvPr/>
          </p:nvSpPr>
          <p:spPr>
            <a:xfrm>
              <a:off x="646826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9679"/>
            <p:cNvSpPr/>
            <p:nvPr/>
          </p:nvSpPr>
          <p:spPr>
            <a:xfrm>
              <a:off x="657484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9680"/>
            <p:cNvSpPr/>
            <p:nvPr/>
          </p:nvSpPr>
          <p:spPr>
            <a:xfrm>
              <a:off x="6681419"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9681"/>
            <p:cNvSpPr/>
            <p:nvPr/>
          </p:nvSpPr>
          <p:spPr>
            <a:xfrm>
              <a:off x="678801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9682"/>
            <p:cNvSpPr/>
            <p:nvPr/>
          </p:nvSpPr>
          <p:spPr>
            <a:xfrm>
              <a:off x="689458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9683"/>
            <p:cNvSpPr/>
            <p:nvPr/>
          </p:nvSpPr>
          <p:spPr>
            <a:xfrm>
              <a:off x="6148501"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9684"/>
            <p:cNvSpPr/>
            <p:nvPr/>
          </p:nvSpPr>
          <p:spPr>
            <a:xfrm>
              <a:off x="62550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9685"/>
            <p:cNvSpPr/>
            <p:nvPr/>
          </p:nvSpPr>
          <p:spPr>
            <a:xfrm>
              <a:off x="6361671"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9686"/>
            <p:cNvSpPr/>
            <p:nvPr/>
          </p:nvSpPr>
          <p:spPr>
            <a:xfrm>
              <a:off x="646826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9687"/>
            <p:cNvSpPr/>
            <p:nvPr/>
          </p:nvSpPr>
          <p:spPr>
            <a:xfrm>
              <a:off x="657484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9688"/>
            <p:cNvSpPr/>
            <p:nvPr/>
          </p:nvSpPr>
          <p:spPr>
            <a:xfrm>
              <a:off x="6681419"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9689"/>
            <p:cNvSpPr/>
            <p:nvPr/>
          </p:nvSpPr>
          <p:spPr>
            <a:xfrm>
              <a:off x="678801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9690"/>
            <p:cNvSpPr/>
            <p:nvPr/>
          </p:nvSpPr>
          <p:spPr>
            <a:xfrm>
              <a:off x="689458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9691"/>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9692"/>
            <p:cNvSpPr/>
            <p:nvPr/>
          </p:nvSpPr>
          <p:spPr>
            <a:xfrm>
              <a:off x="7107770"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9693"/>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9694"/>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9695"/>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9696"/>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9697"/>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9698"/>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9699"/>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9700"/>
            <p:cNvSpPr/>
            <p:nvPr/>
          </p:nvSpPr>
          <p:spPr>
            <a:xfrm>
              <a:off x="7107770"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9701"/>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9702"/>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9703"/>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9704"/>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9705"/>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9706"/>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9707"/>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9708"/>
            <p:cNvSpPr/>
            <p:nvPr/>
          </p:nvSpPr>
          <p:spPr>
            <a:xfrm>
              <a:off x="7107770"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9709"/>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9710"/>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9711"/>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9712"/>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9713"/>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9714"/>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9715"/>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9716"/>
            <p:cNvSpPr/>
            <p:nvPr/>
          </p:nvSpPr>
          <p:spPr>
            <a:xfrm>
              <a:off x="7107770"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9717"/>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9718"/>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9719"/>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9720"/>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9721"/>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9722"/>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9723"/>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9724"/>
            <p:cNvSpPr/>
            <p:nvPr/>
          </p:nvSpPr>
          <p:spPr>
            <a:xfrm>
              <a:off x="7107770"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9725"/>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9726"/>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9727"/>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9728"/>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9729"/>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9730"/>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9731"/>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9732"/>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9733"/>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9734"/>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9735"/>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9736"/>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9737"/>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9738"/>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9739"/>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9740"/>
            <p:cNvSpPr/>
            <p:nvPr/>
          </p:nvSpPr>
          <p:spPr>
            <a:xfrm>
              <a:off x="7107770"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9741"/>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9742"/>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9743"/>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9744"/>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9745"/>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9746"/>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9747"/>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9748"/>
            <p:cNvSpPr/>
            <p:nvPr/>
          </p:nvSpPr>
          <p:spPr>
            <a:xfrm>
              <a:off x="7107770"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9749"/>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9750"/>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9751"/>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9752"/>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9753"/>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9754"/>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9755"/>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9756"/>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9757"/>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9758"/>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9759"/>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9760"/>
            <p:cNvSpPr/>
            <p:nvPr/>
          </p:nvSpPr>
          <p:spPr>
            <a:xfrm>
              <a:off x="781050" y="3019425"/>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9761"/>
            <p:cNvSpPr/>
            <p:nvPr/>
          </p:nvSpPr>
          <p:spPr>
            <a:xfrm>
              <a:off x="1510182" y="323735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9762"/>
            <p:cNvSpPr/>
            <p:nvPr/>
          </p:nvSpPr>
          <p:spPr>
            <a:xfrm>
              <a:off x="933450" y="3248025"/>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9763"/>
            <p:cNvSpPr/>
            <p:nvPr/>
          </p:nvSpPr>
          <p:spPr>
            <a:xfrm>
              <a:off x="933450" y="4010025"/>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9764"/>
            <p:cNvSpPr/>
            <p:nvPr/>
          </p:nvSpPr>
          <p:spPr>
            <a:xfrm>
              <a:off x="3810000" y="3962400"/>
              <a:ext cx="4114800" cy="2057400"/>
            </a:xfrm>
            <a:custGeom>
              <a:avLst/>
              <a:gdLst/>
              <a:ahLst/>
              <a:cxnLst/>
              <a:rect l="0" t="0" r="0" b="0"/>
              <a:pathLst>
                <a:path w="4114800" h="2057400">
                  <a:moveTo>
                    <a:pt x="0" y="0"/>
                  </a:moveTo>
                  <a:lnTo>
                    <a:pt x="4114800" y="0"/>
                  </a:lnTo>
                  <a:lnTo>
                    <a:pt x="4114800"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9765"/>
            <p:cNvSpPr/>
            <p:nvPr/>
          </p:nvSpPr>
          <p:spPr>
            <a:xfrm>
              <a:off x="5796432"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9766"/>
            <p:cNvSpPr/>
            <p:nvPr/>
          </p:nvSpPr>
          <p:spPr>
            <a:xfrm>
              <a:off x="444341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9767"/>
            <p:cNvSpPr/>
            <p:nvPr/>
          </p:nvSpPr>
          <p:spPr>
            <a:xfrm>
              <a:off x="4549978"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9768"/>
            <p:cNvSpPr/>
            <p:nvPr/>
          </p:nvSpPr>
          <p:spPr>
            <a:xfrm>
              <a:off x="465653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9769"/>
            <p:cNvSpPr/>
            <p:nvPr/>
          </p:nvSpPr>
          <p:spPr>
            <a:xfrm>
              <a:off x="4763096"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9770"/>
            <p:cNvSpPr/>
            <p:nvPr/>
          </p:nvSpPr>
          <p:spPr>
            <a:xfrm>
              <a:off x="486966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9771"/>
            <p:cNvSpPr/>
            <p:nvPr/>
          </p:nvSpPr>
          <p:spPr>
            <a:xfrm>
              <a:off x="4976215"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9772"/>
            <p:cNvSpPr/>
            <p:nvPr/>
          </p:nvSpPr>
          <p:spPr>
            <a:xfrm>
              <a:off x="508278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9773"/>
            <p:cNvSpPr/>
            <p:nvPr/>
          </p:nvSpPr>
          <p:spPr>
            <a:xfrm>
              <a:off x="5189334"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9774"/>
            <p:cNvSpPr/>
            <p:nvPr/>
          </p:nvSpPr>
          <p:spPr>
            <a:xfrm>
              <a:off x="444341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9775"/>
            <p:cNvSpPr/>
            <p:nvPr/>
          </p:nvSpPr>
          <p:spPr>
            <a:xfrm>
              <a:off x="4549978"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9776"/>
            <p:cNvSpPr/>
            <p:nvPr/>
          </p:nvSpPr>
          <p:spPr>
            <a:xfrm>
              <a:off x="465653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9777"/>
            <p:cNvSpPr/>
            <p:nvPr/>
          </p:nvSpPr>
          <p:spPr>
            <a:xfrm>
              <a:off x="4763096"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9778"/>
            <p:cNvSpPr/>
            <p:nvPr/>
          </p:nvSpPr>
          <p:spPr>
            <a:xfrm>
              <a:off x="486966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9779"/>
            <p:cNvSpPr/>
            <p:nvPr/>
          </p:nvSpPr>
          <p:spPr>
            <a:xfrm>
              <a:off x="4976215"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9780"/>
            <p:cNvSpPr/>
            <p:nvPr/>
          </p:nvSpPr>
          <p:spPr>
            <a:xfrm>
              <a:off x="508278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9781"/>
            <p:cNvSpPr/>
            <p:nvPr/>
          </p:nvSpPr>
          <p:spPr>
            <a:xfrm>
              <a:off x="5189334"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9782"/>
            <p:cNvSpPr/>
            <p:nvPr/>
          </p:nvSpPr>
          <p:spPr>
            <a:xfrm>
              <a:off x="444341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9783"/>
            <p:cNvSpPr/>
            <p:nvPr/>
          </p:nvSpPr>
          <p:spPr>
            <a:xfrm>
              <a:off x="4549978"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9784"/>
            <p:cNvSpPr/>
            <p:nvPr/>
          </p:nvSpPr>
          <p:spPr>
            <a:xfrm>
              <a:off x="465653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9785"/>
            <p:cNvSpPr/>
            <p:nvPr/>
          </p:nvSpPr>
          <p:spPr>
            <a:xfrm>
              <a:off x="4763096"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9786"/>
            <p:cNvSpPr/>
            <p:nvPr/>
          </p:nvSpPr>
          <p:spPr>
            <a:xfrm>
              <a:off x="486966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9787"/>
            <p:cNvSpPr/>
            <p:nvPr/>
          </p:nvSpPr>
          <p:spPr>
            <a:xfrm>
              <a:off x="4976215"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9788"/>
            <p:cNvSpPr/>
            <p:nvPr/>
          </p:nvSpPr>
          <p:spPr>
            <a:xfrm>
              <a:off x="508278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9789"/>
            <p:cNvSpPr/>
            <p:nvPr/>
          </p:nvSpPr>
          <p:spPr>
            <a:xfrm>
              <a:off x="5189334"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9790"/>
            <p:cNvSpPr/>
            <p:nvPr/>
          </p:nvSpPr>
          <p:spPr>
            <a:xfrm>
              <a:off x="444341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9791"/>
            <p:cNvSpPr/>
            <p:nvPr/>
          </p:nvSpPr>
          <p:spPr>
            <a:xfrm>
              <a:off x="4549978"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9792"/>
            <p:cNvSpPr/>
            <p:nvPr/>
          </p:nvSpPr>
          <p:spPr>
            <a:xfrm>
              <a:off x="465653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9793"/>
            <p:cNvSpPr/>
            <p:nvPr/>
          </p:nvSpPr>
          <p:spPr>
            <a:xfrm>
              <a:off x="4763096"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9794"/>
            <p:cNvSpPr/>
            <p:nvPr/>
          </p:nvSpPr>
          <p:spPr>
            <a:xfrm>
              <a:off x="486966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9795"/>
            <p:cNvSpPr/>
            <p:nvPr/>
          </p:nvSpPr>
          <p:spPr>
            <a:xfrm>
              <a:off x="4976215"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9796"/>
            <p:cNvSpPr/>
            <p:nvPr/>
          </p:nvSpPr>
          <p:spPr>
            <a:xfrm>
              <a:off x="508278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9797"/>
            <p:cNvSpPr/>
            <p:nvPr/>
          </p:nvSpPr>
          <p:spPr>
            <a:xfrm>
              <a:off x="5189334"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9798"/>
            <p:cNvSpPr/>
            <p:nvPr/>
          </p:nvSpPr>
          <p:spPr>
            <a:xfrm>
              <a:off x="444341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9799"/>
            <p:cNvSpPr/>
            <p:nvPr/>
          </p:nvSpPr>
          <p:spPr>
            <a:xfrm>
              <a:off x="4549978"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9800"/>
            <p:cNvSpPr/>
            <p:nvPr/>
          </p:nvSpPr>
          <p:spPr>
            <a:xfrm>
              <a:off x="465653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9801"/>
            <p:cNvSpPr/>
            <p:nvPr/>
          </p:nvSpPr>
          <p:spPr>
            <a:xfrm>
              <a:off x="4763096"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9802"/>
            <p:cNvSpPr/>
            <p:nvPr/>
          </p:nvSpPr>
          <p:spPr>
            <a:xfrm>
              <a:off x="486966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9803"/>
            <p:cNvSpPr/>
            <p:nvPr/>
          </p:nvSpPr>
          <p:spPr>
            <a:xfrm>
              <a:off x="4976215"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9804"/>
            <p:cNvSpPr/>
            <p:nvPr/>
          </p:nvSpPr>
          <p:spPr>
            <a:xfrm>
              <a:off x="508278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9805"/>
            <p:cNvSpPr/>
            <p:nvPr/>
          </p:nvSpPr>
          <p:spPr>
            <a:xfrm>
              <a:off x="5189334"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9806"/>
            <p:cNvSpPr/>
            <p:nvPr/>
          </p:nvSpPr>
          <p:spPr>
            <a:xfrm>
              <a:off x="444341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9807"/>
            <p:cNvSpPr/>
            <p:nvPr/>
          </p:nvSpPr>
          <p:spPr>
            <a:xfrm>
              <a:off x="4549978"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9808"/>
            <p:cNvSpPr/>
            <p:nvPr/>
          </p:nvSpPr>
          <p:spPr>
            <a:xfrm>
              <a:off x="465653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9809"/>
            <p:cNvSpPr/>
            <p:nvPr/>
          </p:nvSpPr>
          <p:spPr>
            <a:xfrm>
              <a:off x="4763096"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9810"/>
            <p:cNvSpPr/>
            <p:nvPr/>
          </p:nvSpPr>
          <p:spPr>
            <a:xfrm>
              <a:off x="486966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9811"/>
            <p:cNvSpPr/>
            <p:nvPr/>
          </p:nvSpPr>
          <p:spPr>
            <a:xfrm>
              <a:off x="4976215"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9812"/>
            <p:cNvSpPr/>
            <p:nvPr/>
          </p:nvSpPr>
          <p:spPr>
            <a:xfrm>
              <a:off x="508278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9813"/>
            <p:cNvSpPr/>
            <p:nvPr/>
          </p:nvSpPr>
          <p:spPr>
            <a:xfrm>
              <a:off x="5189334"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9814"/>
            <p:cNvSpPr/>
            <p:nvPr/>
          </p:nvSpPr>
          <p:spPr>
            <a:xfrm>
              <a:off x="444341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9815"/>
            <p:cNvSpPr/>
            <p:nvPr/>
          </p:nvSpPr>
          <p:spPr>
            <a:xfrm>
              <a:off x="4549978"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9816"/>
            <p:cNvSpPr/>
            <p:nvPr/>
          </p:nvSpPr>
          <p:spPr>
            <a:xfrm>
              <a:off x="465653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9817"/>
            <p:cNvSpPr/>
            <p:nvPr/>
          </p:nvSpPr>
          <p:spPr>
            <a:xfrm>
              <a:off x="4763096"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9818"/>
            <p:cNvSpPr/>
            <p:nvPr/>
          </p:nvSpPr>
          <p:spPr>
            <a:xfrm>
              <a:off x="486966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9819"/>
            <p:cNvSpPr/>
            <p:nvPr/>
          </p:nvSpPr>
          <p:spPr>
            <a:xfrm>
              <a:off x="4976215"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9820"/>
            <p:cNvSpPr/>
            <p:nvPr/>
          </p:nvSpPr>
          <p:spPr>
            <a:xfrm>
              <a:off x="508278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9821"/>
            <p:cNvSpPr/>
            <p:nvPr/>
          </p:nvSpPr>
          <p:spPr>
            <a:xfrm>
              <a:off x="5189334"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9822"/>
            <p:cNvSpPr/>
            <p:nvPr/>
          </p:nvSpPr>
          <p:spPr>
            <a:xfrm>
              <a:off x="444341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9823"/>
            <p:cNvSpPr/>
            <p:nvPr/>
          </p:nvSpPr>
          <p:spPr>
            <a:xfrm>
              <a:off x="4549978"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9824"/>
            <p:cNvSpPr/>
            <p:nvPr/>
          </p:nvSpPr>
          <p:spPr>
            <a:xfrm>
              <a:off x="465653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9825"/>
            <p:cNvSpPr/>
            <p:nvPr/>
          </p:nvSpPr>
          <p:spPr>
            <a:xfrm>
              <a:off x="4763096"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9826"/>
            <p:cNvSpPr/>
            <p:nvPr/>
          </p:nvSpPr>
          <p:spPr>
            <a:xfrm>
              <a:off x="486966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9827"/>
            <p:cNvSpPr/>
            <p:nvPr/>
          </p:nvSpPr>
          <p:spPr>
            <a:xfrm>
              <a:off x="4976215"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9828"/>
            <p:cNvSpPr/>
            <p:nvPr/>
          </p:nvSpPr>
          <p:spPr>
            <a:xfrm>
              <a:off x="508278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9829"/>
            <p:cNvSpPr/>
            <p:nvPr/>
          </p:nvSpPr>
          <p:spPr>
            <a:xfrm>
              <a:off x="5189334"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9830"/>
            <p:cNvSpPr/>
            <p:nvPr/>
          </p:nvSpPr>
          <p:spPr>
            <a:xfrm>
              <a:off x="5295900"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9831"/>
            <p:cNvSpPr/>
            <p:nvPr/>
          </p:nvSpPr>
          <p:spPr>
            <a:xfrm>
              <a:off x="5402465"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9832"/>
            <p:cNvSpPr/>
            <p:nvPr/>
          </p:nvSpPr>
          <p:spPr>
            <a:xfrm>
              <a:off x="550901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9833"/>
            <p:cNvSpPr/>
            <p:nvPr/>
          </p:nvSpPr>
          <p:spPr>
            <a:xfrm>
              <a:off x="561558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9834"/>
            <p:cNvSpPr/>
            <p:nvPr/>
          </p:nvSpPr>
          <p:spPr>
            <a:xfrm>
              <a:off x="572214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9835"/>
            <p:cNvSpPr/>
            <p:nvPr/>
          </p:nvSpPr>
          <p:spPr>
            <a:xfrm>
              <a:off x="5828703"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9836"/>
            <p:cNvSpPr/>
            <p:nvPr/>
          </p:nvSpPr>
          <p:spPr>
            <a:xfrm>
              <a:off x="593526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9837"/>
            <p:cNvSpPr/>
            <p:nvPr/>
          </p:nvSpPr>
          <p:spPr>
            <a:xfrm>
              <a:off x="6041821"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9838"/>
            <p:cNvSpPr/>
            <p:nvPr/>
          </p:nvSpPr>
          <p:spPr>
            <a:xfrm>
              <a:off x="5295900"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9839"/>
            <p:cNvSpPr/>
            <p:nvPr/>
          </p:nvSpPr>
          <p:spPr>
            <a:xfrm>
              <a:off x="5402465"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9840"/>
            <p:cNvSpPr/>
            <p:nvPr/>
          </p:nvSpPr>
          <p:spPr>
            <a:xfrm>
              <a:off x="550901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9841"/>
            <p:cNvSpPr/>
            <p:nvPr/>
          </p:nvSpPr>
          <p:spPr>
            <a:xfrm>
              <a:off x="561558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9842"/>
            <p:cNvSpPr/>
            <p:nvPr/>
          </p:nvSpPr>
          <p:spPr>
            <a:xfrm>
              <a:off x="572214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9843"/>
            <p:cNvSpPr/>
            <p:nvPr/>
          </p:nvSpPr>
          <p:spPr>
            <a:xfrm>
              <a:off x="5828703"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9844"/>
            <p:cNvSpPr/>
            <p:nvPr/>
          </p:nvSpPr>
          <p:spPr>
            <a:xfrm>
              <a:off x="593526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9845"/>
            <p:cNvSpPr/>
            <p:nvPr/>
          </p:nvSpPr>
          <p:spPr>
            <a:xfrm>
              <a:off x="6041821"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9846"/>
            <p:cNvSpPr/>
            <p:nvPr/>
          </p:nvSpPr>
          <p:spPr>
            <a:xfrm>
              <a:off x="5295900"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9847"/>
            <p:cNvSpPr/>
            <p:nvPr/>
          </p:nvSpPr>
          <p:spPr>
            <a:xfrm>
              <a:off x="5402465"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9848"/>
            <p:cNvSpPr/>
            <p:nvPr/>
          </p:nvSpPr>
          <p:spPr>
            <a:xfrm>
              <a:off x="550901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9849"/>
            <p:cNvSpPr/>
            <p:nvPr/>
          </p:nvSpPr>
          <p:spPr>
            <a:xfrm>
              <a:off x="561558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9850"/>
            <p:cNvSpPr/>
            <p:nvPr/>
          </p:nvSpPr>
          <p:spPr>
            <a:xfrm>
              <a:off x="572214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9851"/>
            <p:cNvSpPr/>
            <p:nvPr/>
          </p:nvSpPr>
          <p:spPr>
            <a:xfrm>
              <a:off x="5828703"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9852"/>
            <p:cNvSpPr/>
            <p:nvPr/>
          </p:nvSpPr>
          <p:spPr>
            <a:xfrm>
              <a:off x="593526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9853"/>
            <p:cNvSpPr/>
            <p:nvPr/>
          </p:nvSpPr>
          <p:spPr>
            <a:xfrm>
              <a:off x="6041821"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9854"/>
            <p:cNvSpPr/>
            <p:nvPr/>
          </p:nvSpPr>
          <p:spPr>
            <a:xfrm>
              <a:off x="5295900"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9855"/>
            <p:cNvSpPr/>
            <p:nvPr/>
          </p:nvSpPr>
          <p:spPr>
            <a:xfrm>
              <a:off x="5402465"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9856"/>
            <p:cNvSpPr/>
            <p:nvPr/>
          </p:nvSpPr>
          <p:spPr>
            <a:xfrm>
              <a:off x="550901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9857"/>
            <p:cNvSpPr/>
            <p:nvPr/>
          </p:nvSpPr>
          <p:spPr>
            <a:xfrm>
              <a:off x="561558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9858"/>
            <p:cNvSpPr/>
            <p:nvPr/>
          </p:nvSpPr>
          <p:spPr>
            <a:xfrm>
              <a:off x="572214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9859"/>
            <p:cNvSpPr/>
            <p:nvPr/>
          </p:nvSpPr>
          <p:spPr>
            <a:xfrm>
              <a:off x="5828703"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9860"/>
            <p:cNvSpPr/>
            <p:nvPr/>
          </p:nvSpPr>
          <p:spPr>
            <a:xfrm>
              <a:off x="593526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9861"/>
            <p:cNvSpPr/>
            <p:nvPr/>
          </p:nvSpPr>
          <p:spPr>
            <a:xfrm>
              <a:off x="6041821"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9862"/>
            <p:cNvSpPr/>
            <p:nvPr/>
          </p:nvSpPr>
          <p:spPr>
            <a:xfrm>
              <a:off x="5295900"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9863"/>
            <p:cNvSpPr/>
            <p:nvPr/>
          </p:nvSpPr>
          <p:spPr>
            <a:xfrm>
              <a:off x="5402465"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9864"/>
            <p:cNvSpPr/>
            <p:nvPr/>
          </p:nvSpPr>
          <p:spPr>
            <a:xfrm>
              <a:off x="550901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9865"/>
            <p:cNvSpPr/>
            <p:nvPr/>
          </p:nvSpPr>
          <p:spPr>
            <a:xfrm>
              <a:off x="561558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9866"/>
            <p:cNvSpPr/>
            <p:nvPr/>
          </p:nvSpPr>
          <p:spPr>
            <a:xfrm>
              <a:off x="572214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9867"/>
            <p:cNvSpPr/>
            <p:nvPr/>
          </p:nvSpPr>
          <p:spPr>
            <a:xfrm>
              <a:off x="5828703"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9868"/>
            <p:cNvSpPr/>
            <p:nvPr/>
          </p:nvSpPr>
          <p:spPr>
            <a:xfrm>
              <a:off x="593526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9869"/>
            <p:cNvSpPr/>
            <p:nvPr/>
          </p:nvSpPr>
          <p:spPr>
            <a:xfrm>
              <a:off x="6041821"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9870"/>
            <p:cNvSpPr/>
            <p:nvPr/>
          </p:nvSpPr>
          <p:spPr>
            <a:xfrm>
              <a:off x="5295900"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9871"/>
            <p:cNvSpPr/>
            <p:nvPr/>
          </p:nvSpPr>
          <p:spPr>
            <a:xfrm>
              <a:off x="5402465"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9872"/>
            <p:cNvSpPr/>
            <p:nvPr/>
          </p:nvSpPr>
          <p:spPr>
            <a:xfrm>
              <a:off x="550901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9873"/>
            <p:cNvSpPr/>
            <p:nvPr/>
          </p:nvSpPr>
          <p:spPr>
            <a:xfrm>
              <a:off x="5615584"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9874"/>
            <p:cNvSpPr/>
            <p:nvPr/>
          </p:nvSpPr>
          <p:spPr>
            <a:xfrm>
              <a:off x="5722149"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9875"/>
            <p:cNvSpPr/>
            <p:nvPr/>
          </p:nvSpPr>
          <p:spPr>
            <a:xfrm>
              <a:off x="5828703"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9876"/>
            <p:cNvSpPr/>
            <p:nvPr/>
          </p:nvSpPr>
          <p:spPr>
            <a:xfrm>
              <a:off x="593526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9877"/>
            <p:cNvSpPr/>
            <p:nvPr/>
          </p:nvSpPr>
          <p:spPr>
            <a:xfrm>
              <a:off x="6041821"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9878"/>
            <p:cNvSpPr/>
            <p:nvPr/>
          </p:nvSpPr>
          <p:spPr>
            <a:xfrm>
              <a:off x="52959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9879"/>
            <p:cNvSpPr/>
            <p:nvPr/>
          </p:nvSpPr>
          <p:spPr>
            <a:xfrm>
              <a:off x="54022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9880"/>
            <p:cNvSpPr/>
            <p:nvPr/>
          </p:nvSpPr>
          <p:spPr>
            <a:xfrm>
              <a:off x="55086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9881"/>
            <p:cNvSpPr/>
            <p:nvPr/>
          </p:nvSpPr>
          <p:spPr>
            <a:xfrm>
              <a:off x="5614987"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9882"/>
            <p:cNvSpPr/>
            <p:nvPr/>
          </p:nvSpPr>
          <p:spPr>
            <a:xfrm>
              <a:off x="5721350" y="5503863"/>
              <a:ext cx="107950" cy="220662"/>
            </a:xfrm>
            <a:custGeom>
              <a:avLst/>
              <a:gdLst/>
              <a:ahLst/>
              <a:cxnLst/>
              <a:rect l="0" t="0" r="0" b="0"/>
              <a:pathLst>
                <a:path w="107950" h="220662">
                  <a:moveTo>
                    <a:pt x="0" y="0"/>
                  </a:moveTo>
                  <a:lnTo>
                    <a:pt x="107950" y="0"/>
                  </a:lnTo>
                  <a:lnTo>
                    <a:pt x="107950"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9883"/>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9884"/>
            <p:cNvSpPr/>
            <p:nvPr/>
          </p:nvSpPr>
          <p:spPr>
            <a:xfrm>
              <a:off x="59356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9885"/>
            <p:cNvSpPr/>
            <p:nvPr/>
          </p:nvSpPr>
          <p:spPr>
            <a:xfrm>
              <a:off x="60420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9886"/>
            <p:cNvSpPr/>
            <p:nvPr/>
          </p:nvSpPr>
          <p:spPr>
            <a:xfrm>
              <a:off x="5295900"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9887"/>
            <p:cNvSpPr/>
            <p:nvPr/>
          </p:nvSpPr>
          <p:spPr>
            <a:xfrm>
              <a:off x="5402465"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9888"/>
            <p:cNvSpPr/>
            <p:nvPr/>
          </p:nvSpPr>
          <p:spPr>
            <a:xfrm>
              <a:off x="550901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9889"/>
            <p:cNvSpPr/>
            <p:nvPr/>
          </p:nvSpPr>
          <p:spPr>
            <a:xfrm>
              <a:off x="561558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9890"/>
            <p:cNvSpPr/>
            <p:nvPr/>
          </p:nvSpPr>
          <p:spPr>
            <a:xfrm>
              <a:off x="572214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9891"/>
            <p:cNvSpPr/>
            <p:nvPr/>
          </p:nvSpPr>
          <p:spPr>
            <a:xfrm>
              <a:off x="5828703"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9892"/>
            <p:cNvSpPr/>
            <p:nvPr/>
          </p:nvSpPr>
          <p:spPr>
            <a:xfrm>
              <a:off x="593526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9893"/>
            <p:cNvSpPr/>
            <p:nvPr/>
          </p:nvSpPr>
          <p:spPr>
            <a:xfrm>
              <a:off x="6041821"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9894"/>
            <p:cNvSpPr/>
            <p:nvPr/>
          </p:nvSpPr>
          <p:spPr>
            <a:xfrm>
              <a:off x="614838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9895"/>
            <p:cNvSpPr/>
            <p:nvPr/>
          </p:nvSpPr>
          <p:spPr>
            <a:xfrm>
              <a:off x="6254953"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9896"/>
            <p:cNvSpPr/>
            <p:nvPr/>
          </p:nvSpPr>
          <p:spPr>
            <a:xfrm>
              <a:off x="636150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9897"/>
            <p:cNvSpPr/>
            <p:nvPr/>
          </p:nvSpPr>
          <p:spPr>
            <a:xfrm>
              <a:off x="6468071"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9898"/>
            <p:cNvSpPr/>
            <p:nvPr/>
          </p:nvSpPr>
          <p:spPr>
            <a:xfrm>
              <a:off x="657463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9899"/>
            <p:cNvSpPr/>
            <p:nvPr/>
          </p:nvSpPr>
          <p:spPr>
            <a:xfrm>
              <a:off x="6681190"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9900"/>
            <p:cNvSpPr/>
            <p:nvPr/>
          </p:nvSpPr>
          <p:spPr>
            <a:xfrm>
              <a:off x="678775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9901"/>
            <p:cNvSpPr/>
            <p:nvPr/>
          </p:nvSpPr>
          <p:spPr>
            <a:xfrm>
              <a:off x="6894309"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9902"/>
            <p:cNvSpPr/>
            <p:nvPr/>
          </p:nvSpPr>
          <p:spPr>
            <a:xfrm>
              <a:off x="614838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9903"/>
            <p:cNvSpPr/>
            <p:nvPr/>
          </p:nvSpPr>
          <p:spPr>
            <a:xfrm>
              <a:off x="6254953"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9904"/>
            <p:cNvSpPr/>
            <p:nvPr/>
          </p:nvSpPr>
          <p:spPr>
            <a:xfrm>
              <a:off x="636150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9905"/>
            <p:cNvSpPr/>
            <p:nvPr/>
          </p:nvSpPr>
          <p:spPr>
            <a:xfrm>
              <a:off x="6468071"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9906"/>
            <p:cNvSpPr/>
            <p:nvPr/>
          </p:nvSpPr>
          <p:spPr>
            <a:xfrm>
              <a:off x="657463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9907"/>
            <p:cNvSpPr/>
            <p:nvPr/>
          </p:nvSpPr>
          <p:spPr>
            <a:xfrm>
              <a:off x="6681190"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9908"/>
            <p:cNvSpPr/>
            <p:nvPr/>
          </p:nvSpPr>
          <p:spPr>
            <a:xfrm>
              <a:off x="678775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9909"/>
            <p:cNvSpPr/>
            <p:nvPr/>
          </p:nvSpPr>
          <p:spPr>
            <a:xfrm>
              <a:off x="6894309"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9910"/>
            <p:cNvSpPr/>
            <p:nvPr/>
          </p:nvSpPr>
          <p:spPr>
            <a:xfrm>
              <a:off x="614838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9911"/>
            <p:cNvSpPr/>
            <p:nvPr/>
          </p:nvSpPr>
          <p:spPr>
            <a:xfrm>
              <a:off x="6254953"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9912"/>
            <p:cNvSpPr/>
            <p:nvPr/>
          </p:nvSpPr>
          <p:spPr>
            <a:xfrm>
              <a:off x="636150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9913"/>
            <p:cNvSpPr/>
            <p:nvPr/>
          </p:nvSpPr>
          <p:spPr>
            <a:xfrm>
              <a:off x="6468071"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9914"/>
            <p:cNvSpPr/>
            <p:nvPr/>
          </p:nvSpPr>
          <p:spPr>
            <a:xfrm>
              <a:off x="657463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9915"/>
            <p:cNvSpPr/>
            <p:nvPr/>
          </p:nvSpPr>
          <p:spPr>
            <a:xfrm>
              <a:off x="6681190"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9916"/>
            <p:cNvSpPr/>
            <p:nvPr/>
          </p:nvSpPr>
          <p:spPr>
            <a:xfrm>
              <a:off x="678775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9917"/>
            <p:cNvSpPr/>
            <p:nvPr/>
          </p:nvSpPr>
          <p:spPr>
            <a:xfrm>
              <a:off x="6894309"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9918"/>
            <p:cNvSpPr/>
            <p:nvPr/>
          </p:nvSpPr>
          <p:spPr>
            <a:xfrm>
              <a:off x="614838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9919"/>
            <p:cNvSpPr/>
            <p:nvPr/>
          </p:nvSpPr>
          <p:spPr>
            <a:xfrm>
              <a:off x="6254953"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9920"/>
            <p:cNvSpPr/>
            <p:nvPr/>
          </p:nvSpPr>
          <p:spPr>
            <a:xfrm>
              <a:off x="636150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9921"/>
            <p:cNvSpPr/>
            <p:nvPr/>
          </p:nvSpPr>
          <p:spPr>
            <a:xfrm>
              <a:off x="6468071"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9922"/>
            <p:cNvSpPr/>
            <p:nvPr/>
          </p:nvSpPr>
          <p:spPr>
            <a:xfrm>
              <a:off x="657463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9923"/>
            <p:cNvSpPr/>
            <p:nvPr/>
          </p:nvSpPr>
          <p:spPr>
            <a:xfrm>
              <a:off x="6681190"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9924"/>
            <p:cNvSpPr/>
            <p:nvPr/>
          </p:nvSpPr>
          <p:spPr>
            <a:xfrm>
              <a:off x="678775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9925"/>
            <p:cNvSpPr/>
            <p:nvPr/>
          </p:nvSpPr>
          <p:spPr>
            <a:xfrm>
              <a:off x="6894309"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9926"/>
            <p:cNvSpPr/>
            <p:nvPr/>
          </p:nvSpPr>
          <p:spPr>
            <a:xfrm>
              <a:off x="614838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9927"/>
            <p:cNvSpPr/>
            <p:nvPr/>
          </p:nvSpPr>
          <p:spPr>
            <a:xfrm>
              <a:off x="6254953"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9928"/>
            <p:cNvSpPr/>
            <p:nvPr/>
          </p:nvSpPr>
          <p:spPr>
            <a:xfrm>
              <a:off x="636150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9929"/>
            <p:cNvSpPr/>
            <p:nvPr/>
          </p:nvSpPr>
          <p:spPr>
            <a:xfrm>
              <a:off x="6468071"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9930"/>
            <p:cNvSpPr/>
            <p:nvPr/>
          </p:nvSpPr>
          <p:spPr>
            <a:xfrm>
              <a:off x="657463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9931"/>
            <p:cNvSpPr/>
            <p:nvPr/>
          </p:nvSpPr>
          <p:spPr>
            <a:xfrm>
              <a:off x="6681190"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9932"/>
            <p:cNvSpPr/>
            <p:nvPr/>
          </p:nvSpPr>
          <p:spPr>
            <a:xfrm>
              <a:off x="678775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9933"/>
            <p:cNvSpPr/>
            <p:nvPr/>
          </p:nvSpPr>
          <p:spPr>
            <a:xfrm>
              <a:off x="6894309"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9934"/>
            <p:cNvSpPr/>
            <p:nvPr/>
          </p:nvSpPr>
          <p:spPr>
            <a:xfrm>
              <a:off x="614838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9935"/>
            <p:cNvSpPr/>
            <p:nvPr/>
          </p:nvSpPr>
          <p:spPr>
            <a:xfrm>
              <a:off x="6254953"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9936"/>
            <p:cNvSpPr/>
            <p:nvPr/>
          </p:nvSpPr>
          <p:spPr>
            <a:xfrm>
              <a:off x="636150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9937"/>
            <p:cNvSpPr/>
            <p:nvPr/>
          </p:nvSpPr>
          <p:spPr>
            <a:xfrm>
              <a:off x="6468071"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9938"/>
            <p:cNvSpPr/>
            <p:nvPr/>
          </p:nvSpPr>
          <p:spPr>
            <a:xfrm>
              <a:off x="657463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9939"/>
            <p:cNvSpPr/>
            <p:nvPr/>
          </p:nvSpPr>
          <p:spPr>
            <a:xfrm>
              <a:off x="6681190"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9940"/>
            <p:cNvSpPr/>
            <p:nvPr/>
          </p:nvSpPr>
          <p:spPr>
            <a:xfrm>
              <a:off x="678775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9941"/>
            <p:cNvSpPr/>
            <p:nvPr/>
          </p:nvSpPr>
          <p:spPr>
            <a:xfrm>
              <a:off x="6894309"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9942"/>
            <p:cNvSpPr/>
            <p:nvPr/>
          </p:nvSpPr>
          <p:spPr>
            <a:xfrm>
              <a:off x="614838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9943"/>
            <p:cNvSpPr/>
            <p:nvPr/>
          </p:nvSpPr>
          <p:spPr>
            <a:xfrm>
              <a:off x="6254953"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9944"/>
            <p:cNvSpPr/>
            <p:nvPr/>
          </p:nvSpPr>
          <p:spPr>
            <a:xfrm>
              <a:off x="636150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9945"/>
            <p:cNvSpPr/>
            <p:nvPr/>
          </p:nvSpPr>
          <p:spPr>
            <a:xfrm>
              <a:off x="6468071"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9946"/>
            <p:cNvSpPr/>
            <p:nvPr/>
          </p:nvSpPr>
          <p:spPr>
            <a:xfrm>
              <a:off x="657463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9947"/>
            <p:cNvSpPr/>
            <p:nvPr/>
          </p:nvSpPr>
          <p:spPr>
            <a:xfrm>
              <a:off x="6681190"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9948"/>
            <p:cNvSpPr/>
            <p:nvPr/>
          </p:nvSpPr>
          <p:spPr>
            <a:xfrm>
              <a:off x="678775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9949"/>
            <p:cNvSpPr/>
            <p:nvPr/>
          </p:nvSpPr>
          <p:spPr>
            <a:xfrm>
              <a:off x="6894309"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9950"/>
            <p:cNvSpPr/>
            <p:nvPr/>
          </p:nvSpPr>
          <p:spPr>
            <a:xfrm>
              <a:off x="614838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9951"/>
            <p:cNvSpPr/>
            <p:nvPr/>
          </p:nvSpPr>
          <p:spPr>
            <a:xfrm>
              <a:off x="6254953"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9952"/>
            <p:cNvSpPr/>
            <p:nvPr/>
          </p:nvSpPr>
          <p:spPr>
            <a:xfrm>
              <a:off x="636150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9953"/>
            <p:cNvSpPr/>
            <p:nvPr/>
          </p:nvSpPr>
          <p:spPr>
            <a:xfrm>
              <a:off x="6468071"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9954"/>
            <p:cNvSpPr/>
            <p:nvPr/>
          </p:nvSpPr>
          <p:spPr>
            <a:xfrm>
              <a:off x="657463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9955"/>
            <p:cNvSpPr/>
            <p:nvPr/>
          </p:nvSpPr>
          <p:spPr>
            <a:xfrm>
              <a:off x="6681190"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9956"/>
            <p:cNvSpPr/>
            <p:nvPr/>
          </p:nvSpPr>
          <p:spPr>
            <a:xfrm>
              <a:off x="678775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9957"/>
            <p:cNvSpPr/>
            <p:nvPr/>
          </p:nvSpPr>
          <p:spPr>
            <a:xfrm>
              <a:off x="6894309"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9958"/>
            <p:cNvSpPr/>
            <p:nvPr/>
          </p:nvSpPr>
          <p:spPr>
            <a:xfrm>
              <a:off x="7000875"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9959"/>
            <p:cNvSpPr/>
            <p:nvPr/>
          </p:nvSpPr>
          <p:spPr>
            <a:xfrm>
              <a:off x="7107440"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9960"/>
            <p:cNvSpPr/>
            <p:nvPr/>
          </p:nvSpPr>
          <p:spPr>
            <a:xfrm>
              <a:off x="721399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9961"/>
            <p:cNvSpPr/>
            <p:nvPr/>
          </p:nvSpPr>
          <p:spPr>
            <a:xfrm>
              <a:off x="732055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9962"/>
            <p:cNvSpPr/>
            <p:nvPr/>
          </p:nvSpPr>
          <p:spPr>
            <a:xfrm>
              <a:off x="742712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9963"/>
            <p:cNvSpPr/>
            <p:nvPr/>
          </p:nvSpPr>
          <p:spPr>
            <a:xfrm>
              <a:off x="7533678"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9964"/>
            <p:cNvSpPr/>
            <p:nvPr/>
          </p:nvSpPr>
          <p:spPr>
            <a:xfrm>
              <a:off x="764024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9965"/>
            <p:cNvSpPr/>
            <p:nvPr/>
          </p:nvSpPr>
          <p:spPr>
            <a:xfrm>
              <a:off x="7746796"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9966"/>
            <p:cNvSpPr/>
            <p:nvPr/>
          </p:nvSpPr>
          <p:spPr>
            <a:xfrm>
              <a:off x="7000875"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9967"/>
            <p:cNvSpPr/>
            <p:nvPr/>
          </p:nvSpPr>
          <p:spPr>
            <a:xfrm>
              <a:off x="7107440"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9968"/>
            <p:cNvSpPr/>
            <p:nvPr/>
          </p:nvSpPr>
          <p:spPr>
            <a:xfrm>
              <a:off x="721399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9969"/>
            <p:cNvSpPr/>
            <p:nvPr/>
          </p:nvSpPr>
          <p:spPr>
            <a:xfrm>
              <a:off x="732055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9970"/>
            <p:cNvSpPr/>
            <p:nvPr/>
          </p:nvSpPr>
          <p:spPr>
            <a:xfrm>
              <a:off x="742712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9971"/>
            <p:cNvSpPr/>
            <p:nvPr/>
          </p:nvSpPr>
          <p:spPr>
            <a:xfrm>
              <a:off x="7533678"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9972"/>
            <p:cNvSpPr/>
            <p:nvPr/>
          </p:nvSpPr>
          <p:spPr>
            <a:xfrm>
              <a:off x="764024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9973"/>
            <p:cNvSpPr/>
            <p:nvPr/>
          </p:nvSpPr>
          <p:spPr>
            <a:xfrm>
              <a:off x="7746796"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9974"/>
            <p:cNvSpPr/>
            <p:nvPr/>
          </p:nvSpPr>
          <p:spPr>
            <a:xfrm>
              <a:off x="7000875"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9975"/>
            <p:cNvSpPr/>
            <p:nvPr/>
          </p:nvSpPr>
          <p:spPr>
            <a:xfrm>
              <a:off x="7107440"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9976"/>
            <p:cNvSpPr/>
            <p:nvPr/>
          </p:nvSpPr>
          <p:spPr>
            <a:xfrm>
              <a:off x="721399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9977"/>
            <p:cNvSpPr/>
            <p:nvPr/>
          </p:nvSpPr>
          <p:spPr>
            <a:xfrm>
              <a:off x="732055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9978"/>
            <p:cNvSpPr/>
            <p:nvPr/>
          </p:nvSpPr>
          <p:spPr>
            <a:xfrm>
              <a:off x="742712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9979"/>
            <p:cNvSpPr/>
            <p:nvPr/>
          </p:nvSpPr>
          <p:spPr>
            <a:xfrm>
              <a:off x="7533678"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9980"/>
            <p:cNvSpPr/>
            <p:nvPr/>
          </p:nvSpPr>
          <p:spPr>
            <a:xfrm>
              <a:off x="764024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9981"/>
            <p:cNvSpPr/>
            <p:nvPr/>
          </p:nvSpPr>
          <p:spPr>
            <a:xfrm>
              <a:off x="7746796"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9982"/>
            <p:cNvSpPr/>
            <p:nvPr/>
          </p:nvSpPr>
          <p:spPr>
            <a:xfrm>
              <a:off x="7000875"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9983"/>
            <p:cNvSpPr/>
            <p:nvPr/>
          </p:nvSpPr>
          <p:spPr>
            <a:xfrm>
              <a:off x="7107440"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9984"/>
            <p:cNvSpPr/>
            <p:nvPr/>
          </p:nvSpPr>
          <p:spPr>
            <a:xfrm>
              <a:off x="721399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9985"/>
            <p:cNvSpPr/>
            <p:nvPr/>
          </p:nvSpPr>
          <p:spPr>
            <a:xfrm>
              <a:off x="732055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9986"/>
            <p:cNvSpPr/>
            <p:nvPr/>
          </p:nvSpPr>
          <p:spPr>
            <a:xfrm>
              <a:off x="742712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9987"/>
            <p:cNvSpPr/>
            <p:nvPr/>
          </p:nvSpPr>
          <p:spPr>
            <a:xfrm>
              <a:off x="7533678"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9988"/>
            <p:cNvSpPr/>
            <p:nvPr/>
          </p:nvSpPr>
          <p:spPr>
            <a:xfrm>
              <a:off x="764024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9989"/>
            <p:cNvSpPr/>
            <p:nvPr/>
          </p:nvSpPr>
          <p:spPr>
            <a:xfrm>
              <a:off x="7746796"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9990"/>
            <p:cNvSpPr/>
            <p:nvPr/>
          </p:nvSpPr>
          <p:spPr>
            <a:xfrm>
              <a:off x="7000875"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9991"/>
            <p:cNvSpPr/>
            <p:nvPr/>
          </p:nvSpPr>
          <p:spPr>
            <a:xfrm>
              <a:off x="7107440"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9992"/>
            <p:cNvSpPr/>
            <p:nvPr/>
          </p:nvSpPr>
          <p:spPr>
            <a:xfrm>
              <a:off x="721399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9993"/>
            <p:cNvSpPr/>
            <p:nvPr/>
          </p:nvSpPr>
          <p:spPr>
            <a:xfrm>
              <a:off x="732055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9994"/>
            <p:cNvSpPr/>
            <p:nvPr/>
          </p:nvSpPr>
          <p:spPr>
            <a:xfrm>
              <a:off x="742712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9995"/>
            <p:cNvSpPr/>
            <p:nvPr/>
          </p:nvSpPr>
          <p:spPr>
            <a:xfrm>
              <a:off x="7533678"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9996"/>
            <p:cNvSpPr/>
            <p:nvPr/>
          </p:nvSpPr>
          <p:spPr>
            <a:xfrm>
              <a:off x="764024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9997"/>
            <p:cNvSpPr/>
            <p:nvPr/>
          </p:nvSpPr>
          <p:spPr>
            <a:xfrm>
              <a:off x="7746796"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9998"/>
            <p:cNvSpPr/>
            <p:nvPr/>
          </p:nvSpPr>
          <p:spPr>
            <a:xfrm>
              <a:off x="70008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9999"/>
            <p:cNvSpPr/>
            <p:nvPr/>
          </p:nvSpPr>
          <p:spPr>
            <a:xfrm>
              <a:off x="71072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20000"/>
            <p:cNvSpPr/>
            <p:nvPr/>
          </p:nvSpPr>
          <p:spPr>
            <a:xfrm>
              <a:off x="7213600" y="5284788"/>
              <a:ext cx="107950" cy="219075"/>
            </a:xfrm>
            <a:custGeom>
              <a:avLst/>
              <a:gdLst/>
              <a:ahLst/>
              <a:cxnLst/>
              <a:rect l="0" t="0" r="0" b="0"/>
              <a:pathLst>
                <a:path w="107950" h="219075">
                  <a:moveTo>
                    <a:pt x="0" y="0"/>
                  </a:moveTo>
                  <a:lnTo>
                    <a:pt x="107950" y="0"/>
                  </a:lnTo>
                  <a:lnTo>
                    <a:pt x="107950"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20001"/>
            <p:cNvSpPr/>
            <p:nvPr/>
          </p:nvSpPr>
          <p:spPr>
            <a:xfrm>
              <a:off x="732155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20002"/>
            <p:cNvSpPr/>
            <p:nvPr/>
          </p:nvSpPr>
          <p:spPr>
            <a:xfrm>
              <a:off x="7427912"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20003"/>
            <p:cNvSpPr/>
            <p:nvPr/>
          </p:nvSpPr>
          <p:spPr>
            <a:xfrm>
              <a:off x="75342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20004"/>
            <p:cNvSpPr/>
            <p:nvPr/>
          </p:nvSpPr>
          <p:spPr>
            <a:xfrm>
              <a:off x="76406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20005"/>
            <p:cNvSpPr/>
            <p:nvPr/>
          </p:nvSpPr>
          <p:spPr>
            <a:xfrm>
              <a:off x="774700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20006"/>
            <p:cNvSpPr/>
            <p:nvPr/>
          </p:nvSpPr>
          <p:spPr>
            <a:xfrm>
              <a:off x="7000875"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20007"/>
            <p:cNvSpPr/>
            <p:nvPr/>
          </p:nvSpPr>
          <p:spPr>
            <a:xfrm>
              <a:off x="7107440"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20008"/>
            <p:cNvSpPr/>
            <p:nvPr/>
          </p:nvSpPr>
          <p:spPr>
            <a:xfrm>
              <a:off x="721399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20009"/>
            <p:cNvSpPr/>
            <p:nvPr/>
          </p:nvSpPr>
          <p:spPr>
            <a:xfrm>
              <a:off x="7320559"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20010"/>
            <p:cNvSpPr/>
            <p:nvPr/>
          </p:nvSpPr>
          <p:spPr>
            <a:xfrm>
              <a:off x="7427124"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20011"/>
            <p:cNvSpPr/>
            <p:nvPr/>
          </p:nvSpPr>
          <p:spPr>
            <a:xfrm>
              <a:off x="7533678"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20012"/>
            <p:cNvSpPr/>
            <p:nvPr/>
          </p:nvSpPr>
          <p:spPr>
            <a:xfrm>
              <a:off x="764024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20013"/>
            <p:cNvSpPr/>
            <p:nvPr/>
          </p:nvSpPr>
          <p:spPr>
            <a:xfrm>
              <a:off x="7746796"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20014"/>
            <p:cNvSpPr/>
            <p:nvPr/>
          </p:nvSpPr>
          <p:spPr>
            <a:xfrm>
              <a:off x="7000875"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20015"/>
            <p:cNvSpPr/>
            <p:nvPr/>
          </p:nvSpPr>
          <p:spPr>
            <a:xfrm>
              <a:off x="7107440"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20016"/>
            <p:cNvSpPr/>
            <p:nvPr/>
          </p:nvSpPr>
          <p:spPr>
            <a:xfrm>
              <a:off x="721399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20017"/>
            <p:cNvSpPr/>
            <p:nvPr/>
          </p:nvSpPr>
          <p:spPr>
            <a:xfrm>
              <a:off x="732055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20018"/>
            <p:cNvSpPr/>
            <p:nvPr/>
          </p:nvSpPr>
          <p:spPr>
            <a:xfrm>
              <a:off x="742712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20019"/>
            <p:cNvSpPr/>
            <p:nvPr/>
          </p:nvSpPr>
          <p:spPr>
            <a:xfrm>
              <a:off x="7533678"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20020"/>
            <p:cNvSpPr/>
            <p:nvPr/>
          </p:nvSpPr>
          <p:spPr>
            <a:xfrm>
              <a:off x="764024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20021"/>
            <p:cNvSpPr/>
            <p:nvPr/>
          </p:nvSpPr>
          <p:spPr>
            <a:xfrm>
              <a:off x="7746796"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20022"/>
            <p:cNvSpPr/>
            <p:nvPr/>
          </p:nvSpPr>
          <p:spPr>
            <a:xfrm>
              <a:off x="5295900"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20023"/>
            <p:cNvSpPr/>
            <p:nvPr/>
          </p:nvSpPr>
          <p:spPr>
            <a:xfrm>
              <a:off x="4443412"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20024"/>
            <p:cNvSpPr/>
            <p:nvPr/>
          </p:nvSpPr>
          <p:spPr>
            <a:xfrm>
              <a:off x="7000875"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20025"/>
            <p:cNvSpPr/>
            <p:nvPr/>
          </p:nvSpPr>
          <p:spPr>
            <a:xfrm>
              <a:off x="6148388"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20026"/>
            <p:cNvSpPr/>
            <p:nvPr/>
          </p:nvSpPr>
          <p:spPr>
            <a:xfrm>
              <a:off x="7853364"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8" name="Freeform 20028"/>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9" name="Freeform 20029"/>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0" name="Freeform 20030"/>
            <p:cNvSpPr/>
            <p:nvPr/>
          </p:nvSpPr>
          <p:spPr>
            <a:xfrm>
              <a:off x="2228850" y="3665690"/>
              <a:ext cx="964450" cy="534835"/>
            </a:xfrm>
            <a:custGeom>
              <a:avLst/>
              <a:gdLst/>
              <a:ahLst/>
              <a:cxnLst/>
              <a:rect l="0" t="0" r="0" b="0"/>
              <a:pathLst>
                <a:path w="964450" h="534835">
                  <a:moveTo>
                    <a:pt x="0" y="534835"/>
                  </a:moveTo>
                  <a:lnTo>
                    <a:pt x="964450" y="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1" name="Freeform 20031"/>
            <p:cNvSpPr/>
            <p:nvPr/>
          </p:nvSpPr>
          <p:spPr>
            <a:xfrm>
              <a:off x="3148924" y="3619499"/>
              <a:ext cx="127673" cy="105409"/>
            </a:xfrm>
            <a:custGeom>
              <a:avLst/>
              <a:gdLst/>
              <a:ahLst/>
              <a:cxnLst/>
              <a:rect l="0" t="0" r="0" b="0"/>
              <a:pathLst>
                <a:path w="127673" h="105409">
                  <a:moveTo>
                    <a:pt x="0" y="5448"/>
                  </a:moveTo>
                  <a:lnTo>
                    <a:pt x="127673" y="0"/>
                  </a:lnTo>
                  <a:lnTo>
                    <a:pt x="55422" y="105409"/>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20032"/>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3" name="Freeform 20033"/>
            <p:cNvSpPr/>
            <p:nvPr/>
          </p:nvSpPr>
          <p:spPr>
            <a:xfrm>
              <a:off x="1695450" y="1533531"/>
              <a:ext cx="1371600" cy="1846642"/>
            </a:xfrm>
            <a:custGeom>
              <a:avLst/>
              <a:gdLst/>
              <a:ahLst/>
              <a:cxnLst/>
              <a:rect l="0" t="0" r="0" b="0"/>
              <a:pathLst>
                <a:path w="1371600" h="1846642">
                  <a:moveTo>
                    <a:pt x="0" y="201612"/>
                  </a:moveTo>
                  <a:cubicBezTo>
                    <a:pt x="0" y="90259"/>
                    <a:pt x="90271" y="0"/>
                    <a:pt x="201612" y="0"/>
                  </a:cubicBezTo>
                  <a:lnTo>
                    <a:pt x="201612" y="0"/>
                  </a:lnTo>
                  <a:lnTo>
                    <a:pt x="228600" y="0"/>
                  </a:lnTo>
                  <a:lnTo>
                    <a:pt x="571500" y="0"/>
                  </a:lnTo>
                  <a:lnTo>
                    <a:pt x="1169987" y="0"/>
                  </a:lnTo>
                  <a:cubicBezTo>
                    <a:pt x="1281328" y="0"/>
                    <a:pt x="1371600" y="90259"/>
                    <a:pt x="1371600" y="201612"/>
                  </a:cubicBezTo>
                  <a:lnTo>
                    <a:pt x="1371600" y="201612"/>
                  </a:lnTo>
                  <a:lnTo>
                    <a:pt x="1371600" y="705636"/>
                  </a:lnTo>
                  <a:lnTo>
                    <a:pt x="1371600" y="1008062"/>
                  </a:lnTo>
                  <a:lnTo>
                    <a:pt x="1371600" y="1008049"/>
                  </a:lnTo>
                  <a:cubicBezTo>
                    <a:pt x="1371600" y="1119402"/>
                    <a:pt x="1281328" y="1209674"/>
                    <a:pt x="1169987" y="1209674"/>
                  </a:cubicBezTo>
                  <a:lnTo>
                    <a:pt x="571500" y="1209674"/>
                  </a:lnTo>
                  <a:lnTo>
                    <a:pt x="400050" y="1846642"/>
                  </a:lnTo>
                  <a:lnTo>
                    <a:pt x="228600" y="1209674"/>
                  </a:lnTo>
                  <a:lnTo>
                    <a:pt x="201612" y="1209674"/>
                  </a:lnTo>
                  <a:cubicBezTo>
                    <a:pt x="90271" y="1209674"/>
                    <a:pt x="0" y="1119402"/>
                    <a:pt x="0" y="1008049"/>
                  </a:cubicBezTo>
                  <a:lnTo>
                    <a:pt x="0" y="1008062"/>
                  </a:lnTo>
                  <a:lnTo>
                    <a:pt x="0" y="705636"/>
                  </a:lnTo>
                  <a:close/>
                </a:path>
              </a:pathLst>
            </a:custGeom>
            <a:solidFill>
              <a:srgbClr val="0070C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44" name="Freeform 20034"/>
            <p:cNvSpPr/>
            <p:nvPr/>
          </p:nvSpPr>
          <p:spPr>
            <a:xfrm>
              <a:off x="1695450" y="1533531"/>
              <a:ext cx="1371600" cy="1846642"/>
            </a:xfrm>
            <a:custGeom>
              <a:avLst/>
              <a:gdLst/>
              <a:ahLst/>
              <a:cxnLst/>
              <a:rect l="0" t="0" r="0" b="0"/>
              <a:pathLst>
                <a:path w="1371600" h="1846642">
                  <a:moveTo>
                    <a:pt x="0" y="201612"/>
                  </a:moveTo>
                  <a:cubicBezTo>
                    <a:pt x="0" y="90259"/>
                    <a:pt x="90271" y="0"/>
                    <a:pt x="201612" y="0"/>
                  </a:cubicBezTo>
                  <a:lnTo>
                    <a:pt x="201612" y="0"/>
                  </a:lnTo>
                  <a:lnTo>
                    <a:pt x="228600" y="0"/>
                  </a:lnTo>
                  <a:lnTo>
                    <a:pt x="571500" y="0"/>
                  </a:lnTo>
                  <a:lnTo>
                    <a:pt x="1169987" y="0"/>
                  </a:lnTo>
                  <a:cubicBezTo>
                    <a:pt x="1281328" y="0"/>
                    <a:pt x="1371600" y="90259"/>
                    <a:pt x="1371600" y="201612"/>
                  </a:cubicBezTo>
                  <a:lnTo>
                    <a:pt x="1371600" y="201612"/>
                  </a:lnTo>
                  <a:lnTo>
                    <a:pt x="1371600" y="705636"/>
                  </a:lnTo>
                  <a:lnTo>
                    <a:pt x="1371600" y="1008062"/>
                  </a:lnTo>
                  <a:lnTo>
                    <a:pt x="1371600" y="1008049"/>
                  </a:lnTo>
                  <a:cubicBezTo>
                    <a:pt x="1371600" y="1119402"/>
                    <a:pt x="1281328" y="1209674"/>
                    <a:pt x="1169987" y="1209674"/>
                  </a:cubicBezTo>
                  <a:lnTo>
                    <a:pt x="571500" y="1209674"/>
                  </a:lnTo>
                  <a:lnTo>
                    <a:pt x="400050" y="1846642"/>
                  </a:lnTo>
                  <a:lnTo>
                    <a:pt x="228600" y="1209674"/>
                  </a:lnTo>
                  <a:lnTo>
                    <a:pt x="201612" y="1209674"/>
                  </a:lnTo>
                  <a:cubicBezTo>
                    <a:pt x="90271" y="1209674"/>
                    <a:pt x="0" y="1119402"/>
                    <a:pt x="0" y="1008049"/>
                  </a:cubicBezTo>
                  <a:lnTo>
                    <a:pt x="0" y="1008062"/>
                  </a:lnTo>
                  <a:lnTo>
                    <a:pt x="0" y="705636"/>
                  </a:lnTo>
                  <a:lnTo>
                    <a:pt x="0" y="201612"/>
                  </a:lnTo>
                  <a:close/>
                </a:path>
              </a:pathLst>
            </a:custGeom>
            <a:no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5" name="Freeform 20035"/>
            <p:cNvSpPr/>
            <p:nvPr/>
          </p:nvSpPr>
          <p:spPr>
            <a:xfrm>
              <a:off x="142875" y="1533531"/>
              <a:ext cx="1371600" cy="1827605"/>
            </a:xfrm>
            <a:custGeom>
              <a:avLst/>
              <a:gdLst/>
              <a:ahLst/>
              <a:cxnLst/>
              <a:rect l="0" t="0" r="0" b="0"/>
              <a:pathLst>
                <a:path w="1371600" h="1827605">
                  <a:moveTo>
                    <a:pt x="1371600" y="201612"/>
                  </a:moveTo>
                  <a:cubicBezTo>
                    <a:pt x="1371600" y="90259"/>
                    <a:pt x="1281329" y="0"/>
                    <a:pt x="1169988" y="0"/>
                  </a:cubicBezTo>
                  <a:lnTo>
                    <a:pt x="1169988" y="0"/>
                  </a:lnTo>
                  <a:lnTo>
                    <a:pt x="1143000" y="0"/>
                  </a:lnTo>
                  <a:lnTo>
                    <a:pt x="800100" y="0"/>
                  </a:lnTo>
                  <a:lnTo>
                    <a:pt x="201613" y="0"/>
                  </a:lnTo>
                  <a:cubicBezTo>
                    <a:pt x="90272" y="0"/>
                    <a:pt x="0" y="90259"/>
                    <a:pt x="0" y="201612"/>
                  </a:cubicBezTo>
                  <a:lnTo>
                    <a:pt x="0" y="201612"/>
                  </a:lnTo>
                  <a:lnTo>
                    <a:pt x="0" y="705636"/>
                  </a:lnTo>
                  <a:lnTo>
                    <a:pt x="0" y="1008062"/>
                  </a:lnTo>
                  <a:lnTo>
                    <a:pt x="0" y="1008049"/>
                  </a:lnTo>
                  <a:cubicBezTo>
                    <a:pt x="0" y="1119402"/>
                    <a:pt x="90272" y="1209674"/>
                    <a:pt x="201613" y="1209674"/>
                  </a:cubicBezTo>
                  <a:lnTo>
                    <a:pt x="201613" y="1209674"/>
                  </a:lnTo>
                  <a:lnTo>
                    <a:pt x="800100" y="1209674"/>
                  </a:lnTo>
                  <a:lnTo>
                    <a:pt x="952500" y="1827605"/>
                  </a:lnTo>
                  <a:lnTo>
                    <a:pt x="1143000" y="1209674"/>
                  </a:lnTo>
                  <a:lnTo>
                    <a:pt x="1169988" y="1209674"/>
                  </a:lnTo>
                  <a:cubicBezTo>
                    <a:pt x="1281329" y="1209674"/>
                    <a:pt x="1371600" y="1119402"/>
                    <a:pt x="1371600" y="1008049"/>
                  </a:cubicBezTo>
                  <a:lnTo>
                    <a:pt x="1371600" y="1008062"/>
                  </a:lnTo>
                  <a:lnTo>
                    <a:pt x="1371600" y="705636"/>
                  </a:lnTo>
                  <a:close/>
                </a:path>
              </a:pathLst>
            </a:custGeom>
            <a:solidFill>
              <a:srgbClr val="FF9966">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46" name="Freeform 20036"/>
            <p:cNvSpPr/>
            <p:nvPr/>
          </p:nvSpPr>
          <p:spPr>
            <a:xfrm>
              <a:off x="142875" y="1533531"/>
              <a:ext cx="1371600" cy="1827605"/>
            </a:xfrm>
            <a:custGeom>
              <a:avLst/>
              <a:gdLst/>
              <a:ahLst/>
              <a:cxnLst/>
              <a:rect l="0" t="0" r="0" b="0"/>
              <a:pathLst>
                <a:path w="1371600" h="1827605">
                  <a:moveTo>
                    <a:pt x="1371600" y="201612"/>
                  </a:moveTo>
                  <a:cubicBezTo>
                    <a:pt x="1371600" y="90259"/>
                    <a:pt x="1281329" y="0"/>
                    <a:pt x="1169988" y="0"/>
                  </a:cubicBezTo>
                  <a:lnTo>
                    <a:pt x="1169988" y="0"/>
                  </a:lnTo>
                  <a:lnTo>
                    <a:pt x="1143000" y="0"/>
                  </a:lnTo>
                  <a:lnTo>
                    <a:pt x="800100" y="0"/>
                  </a:lnTo>
                  <a:lnTo>
                    <a:pt x="201613" y="0"/>
                  </a:lnTo>
                  <a:cubicBezTo>
                    <a:pt x="90272" y="0"/>
                    <a:pt x="0" y="90259"/>
                    <a:pt x="0" y="201612"/>
                  </a:cubicBezTo>
                  <a:lnTo>
                    <a:pt x="0" y="201612"/>
                  </a:lnTo>
                  <a:lnTo>
                    <a:pt x="0" y="705636"/>
                  </a:lnTo>
                  <a:lnTo>
                    <a:pt x="0" y="1008062"/>
                  </a:lnTo>
                  <a:lnTo>
                    <a:pt x="0" y="1008049"/>
                  </a:lnTo>
                  <a:cubicBezTo>
                    <a:pt x="0" y="1119402"/>
                    <a:pt x="90272" y="1209674"/>
                    <a:pt x="201613" y="1209674"/>
                  </a:cubicBezTo>
                  <a:lnTo>
                    <a:pt x="201613" y="1209674"/>
                  </a:lnTo>
                  <a:lnTo>
                    <a:pt x="800100" y="1209674"/>
                  </a:lnTo>
                  <a:lnTo>
                    <a:pt x="952500" y="1827605"/>
                  </a:lnTo>
                  <a:lnTo>
                    <a:pt x="1143000" y="1209674"/>
                  </a:lnTo>
                  <a:lnTo>
                    <a:pt x="1169988" y="1209674"/>
                  </a:lnTo>
                  <a:cubicBezTo>
                    <a:pt x="1281329" y="1209674"/>
                    <a:pt x="1371600" y="1119402"/>
                    <a:pt x="1371600" y="1008049"/>
                  </a:cubicBezTo>
                  <a:lnTo>
                    <a:pt x="1371600" y="1008062"/>
                  </a:lnTo>
                  <a:lnTo>
                    <a:pt x="1371600" y="705636"/>
                  </a:lnTo>
                  <a:lnTo>
                    <a:pt x="1371600" y="201612"/>
                  </a:lnTo>
                  <a:close/>
                </a:path>
              </a:pathLst>
            </a:custGeom>
            <a:no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7" name="Freeform 20037"/>
            <p:cNvSpPr/>
            <p:nvPr/>
          </p:nvSpPr>
          <p:spPr>
            <a:xfrm>
              <a:off x="6465887" y="5727700"/>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9966">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8" name="Freeform 20038"/>
            <p:cNvSpPr/>
            <p:nvPr/>
          </p:nvSpPr>
          <p:spPr>
            <a:xfrm>
              <a:off x="5835650" y="5495925"/>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28575" cap="flat" cmpd="sng">
              <a:solidFill>
                <a:schemeClr val="accent1"/>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9" name="Rectangle 20043"/>
            <p:cNvSpPr/>
            <p:nvPr/>
          </p:nvSpPr>
          <p:spPr>
            <a:xfrm>
              <a:off x="4075254" y="807024"/>
              <a:ext cx="3800399" cy="308418"/>
            </a:xfrm>
            <a:prstGeom prst="rect">
              <a:avLst/>
            </a:prstGeom>
          </p:spPr>
          <p:txBody>
            <a:bodyPr wrap="none" lIns="0" tIns="0" rIns="0" bIns="0">
              <a:spAutoFit/>
            </a:bodyPr>
            <a:lstStyle/>
            <a:p>
              <a:pPr marL="0"/>
              <a:r>
                <a:rPr lang="en-US" sz="2004" b="0" i="0" spc="0" baseline="0" dirty="0"/>
                <a:t>IER</a:t>
              </a:r>
              <a:r>
                <a:rPr lang="en-US" sz="2004" b="0" i="0" spc="-18" baseline="0" dirty="0"/>
                <a:t> </a:t>
              </a:r>
              <a:r>
                <a:rPr lang="en-US" sz="2004" b="0" i="0" spc="0" baseline="0" dirty="0"/>
                <a:t>(Interrupt</a:t>
              </a:r>
              <a:r>
                <a:rPr lang="en-US" sz="2004" b="0" i="0" spc="-54" baseline="0" dirty="0"/>
                <a:t> </a:t>
              </a:r>
              <a:r>
                <a:rPr lang="en-US" sz="2004" b="0" i="0" spc="0" baseline="0" dirty="0"/>
                <a:t>Enable</a:t>
              </a:r>
              <a:r>
                <a:rPr lang="en-US" sz="2004" b="0" i="0" spc="-18" baseline="0" dirty="0"/>
                <a:t> </a:t>
              </a:r>
              <a:r>
                <a:rPr lang="en-US" sz="2004" b="0" i="0" spc="0" baseline="0" dirty="0"/>
                <a:t>Register)</a:t>
              </a:r>
            </a:p>
          </p:txBody>
        </p:sp>
        <p:sp>
          <p:nvSpPr>
            <p:cNvPr id="550" name="Rectangle 20049"/>
            <p:cNvSpPr/>
            <p:nvPr/>
          </p:nvSpPr>
          <p:spPr>
            <a:xfrm>
              <a:off x="1179480" y="3288098"/>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51" name="Rectangle 20050"/>
            <p:cNvSpPr/>
            <p:nvPr/>
          </p:nvSpPr>
          <p:spPr>
            <a:xfrm>
              <a:off x="1141349" y="4088198"/>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2" name="Rectangle 20051"/>
            <p:cNvSpPr/>
            <p:nvPr/>
          </p:nvSpPr>
          <p:spPr>
            <a:xfrm>
              <a:off x="4449895" y="3550223"/>
              <a:ext cx="3023392" cy="308418"/>
            </a:xfrm>
            <a:prstGeom prst="rect">
              <a:avLst/>
            </a:prstGeom>
          </p:spPr>
          <p:txBody>
            <a:bodyPr wrap="none" lIns="0" tIns="0" rIns="0" bIns="0">
              <a:spAutoFit/>
            </a:bodyPr>
            <a:lstStyle/>
            <a:p>
              <a:pPr marL="73969"/>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553" name="Rectangle 20057"/>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161</a:t>
              </a:r>
            </a:p>
          </p:txBody>
        </p:sp>
        <p:sp>
          <p:nvSpPr>
            <p:cNvPr id="554" name="Rectangle 20058"/>
            <p:cNvSpPr/>
            <p:nvPr/>
          </p:nvSpPr>
          <p:spPr>
            <a:xfrm>
              <a:off x="5541101" y="6016026"/>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56" name="Rectangle 20060"/>
            <p:cNvSpPr/>
            <p:nvPr/>
          </p:nvSpPr>
          <p:spPr>
            <a:xfrm>
              <a:off x="269240" y="4901825"/>
              <a:ext cx="2885405" cy="1400383"/>
            </a:xfrm>
            <a:prstGeom prst="rect">
              <a:avLst/>
            </a:prstGeom>
          </p:spPr>
          <p:txBody>
            <a:bodyPr wrap="none" lIns="0" tIns="0" rIns="0" bIns="0">
              <a:spAutoFit/>
            </a:bodyPr>
            <a:lstStyle/>
            <a:p>
              <a:r>
                <a:rPr lang="en-US" sz="1800" b="0" i="0" spc="0" baseline="0" dirty="0"/>
                <a:t>Processing of interrupt D2 </a:t>
              </a:r>
            </a:p>
            <a:p>
              <a:pPr>
                <a:lnSpc>
                  <a:spcPts val="2160"/>
                </a:lnSpc>
              </a:pPr>
              <a:r>
                <a:rPr lang="en-US" sz="1800" b="0" i="0" spc="0" baseline="0" dirty="0"/>
                <a:t>(210) completed?</a:t>
              </a:r>
            </a:p>
            <a:p>
              <a:r>
                <a:rPr lang="en-US" dirty="0"/>
                <a:t>The</a:t>
              </a:r>
              <a:r>
                <a:rPr lang="en-US" spc="-115" dirty="0"/>
                <a:t> </a:t>
              </a:r>
              <a:r>
                <a:rPr lang="en-US" dirty="0" err="1"/>
                <a:t>API</a:t>
              </a:r>
              <a:r>
                <a:rPr lang="en-US" spc="487" dirty="0" err="1"/>
                <a:t>C</a:t>
              </a:r>
              <a:r>
                <a:rPr lang="en-US" dirty="0" err="1"/>
                <a:t>behavior</a:t>
              </a:r>
              <a:r>
                <a:rPr lang="en-US" dirty="0"/>
                <a:t> </a:t>
              </a:r>
              <a:r>
                <a:rPr lang="en-US" spc="-39" dirty="0"/>
                <a:t>w</a:t>
              </a:r>
              <a:r>
                <a:rPr lang="en-US" dirty="0"/>
                <a:t>ould </a:t>
              </a:r>
            </a:p>
            <a:p>
              <a:pPr>
                <a:lnSpc>
                  <a:spcPts val="2160"/>
                </a:lnSpc>
              </a:pPr>
              <a:r>
                <a:rPr lang="en-US" dirty="0"/>
                <a:t>be to clear EC (236)</a:t>
              </a:r>
              <a:endParaRPr lang="en-US" spc="-32" dirty="0"/>
            </a:p>
            <a:p>
              <a:pPr>
                <a:lnSpc>
                  <a:spcPts val="2160"/>
                </a:lnSpc>
              </a:pPr>
              <a:r>
                <a:rPr lang="en-US" dirty="0"/>
                <a:t>This </a:t>
              </a:r>
              <a:r>
                <a:rPr lang="en-US" spc="-39" dirty="0"/>
                <a:t>w</a:t>
              </a:r>
              <a:r>
                <a:rPr lang="en-US" dirty="0"/>
                <a:t>ould be </a:t>
              </a:r>
              <a:r>
                <a:rPr lang="en-US" spc="-39" dirty="0"/>
                <a:t>w</a:t>
              </a:r>
              <a:r>
                <a:rPr lang="en-US" dirty="0"/>
                <a:t>rong!</a:t>
              </a:r>
            </a:p>
          </p:txBody>
        </p:sp>
        <p:sp>
          <p:nvSpPr>
            <p:cNvPr id="557" name="Rectangle 20062"/>
            <p:cNvSpPr/>
            <p:nvPr/>
          </p:nvSpPr>
          <p:spPr>
            <a:xfrm>
              <a:off x="1845941" y="1527846"/>
              <a:ext cx="937821" cy="694421"/>
            </a:xfrm>
            <a:prstGeom prst="rect">
              <a:avLst/>
            </a:prstGeom>
          </p:spPr>
          <p:txBody>
            <a:bodyPr wrap="none" lIns="0" tIns="0" rIns="0" bIns="0">
              <a:spAutoFit/>
            </a:bodyPr>
            <a:lstStyle/>
            <a:p>
              <a:pPr marL="152400"/>
              <a:r>
                <a:rPr lang="en-US" sz="1596" b="1" i="0" spc="0" baseline="0" dirty="0">
                  <a:solidFill>
                    <a:srgbClr val="FFFFFF"/>
                  </a:solidFill>
                </a:rPr>
                <a:t>Guest</a:t>
              </a:r>
              <a:r>
                <a:rPr lang="en-US" sz="1596" b="1" i="0" spc="-11" baseline="0" dirty="0">
                  <a:solidFill>
                    <a:srgbClr val="FFFFFF"/>
                  </a:solidFill>
                </a:rPr>
                <a:t> </a:t>
              </a:r>
              <a:r>
                <a:rPr lang="en-US" sz="1596" b="1" i="0" spc="0" baseline="0" dirty="0">
                  <a:solidFill>
                    <a:srgbClr val="FFFFFF"/>
                  </a:solidFill>
                </a:rPr>
                <a:t>Y</a:t>
              </a:r>
            </a:p>
            <a:p>
              <a:pPr marL="0">
                <a:lnSpc>
                  <a:spcPts val="1776"/>
                </a:lnSpc>
              </a:pPr>
              <a:r>
                <a:rPr lang="en-US" sz="1403" b="0" i="0" spc="0" baseline="0" dirty="0">
                  <a:solidFill>
                    <a:srgbClr val="FFFFFF"/>
                  </a:solidFill>
                </a:rPr>
                <a:t>Processi</a:t>
              </a:r>
              <a:r>
                <a:rPr lang="en-US" sz="1403" b="0" i="0" spc="-12" baseline="0" dirty="0">
                  <a:solidFill>
                    <a:srgbClr val="FFFFFF"/>
                  </a:solidFill>
                </a:rPr>
                <a:t>n</a:t>
              </a:r>
              <a:r>
                <a:rPr lang="en-US" sz="1403" b="0" i="0" spc="0" baseline="0" dirty="0">
                  <a:solidFill>
                    <a:srgbClr val="FFFFFF"/>
                  </a:solidFill>
                </a:rPr>
                <a:t>g </a:t>
              </a:r>
            </a:p>
            <a:p>
              <a:pPr marL="0">
                <a:lnSpc>
                  <a:spcPts val="1680"/>
                </a:lnSpc>
              </a:pPr>
              <a:r>
                <a:rPr lang="en-US" sz="1403" b="0" i="0" spc="0" baseline="0" dirty="0">
                  <a:solidFill>
                    <a:srgbClr val="FFFFFF"/>
                  </a:solidFill>
                </a:rPr>
                <a:t>interrupts:</a:t>
              </a:r>
            </a:p>
          </p:txBody>
        </p:sp>
        <p:sp>
          <p:nvSpPr>
            <p:cNvPr id="558" name="Rectangle 20063"/>
            <p:cNvSpPr/>
            <p:nvPr/>
          </p:nvSpPr>
          <p:spPr>
            <a:xfrm>
              <a:off x="1845941" y="2260417"/>
              <a:ext cx="1111138" cy="433901"/>
            </a:xfrm>
            <a:prstGeom prst="rect">
              <a:avLst/>
            </a:prstGeom>
          </p:spPr>
          <p:txBody>
            <a:bodyPr wrap="none" lIns="0" tIns="0" rIns="0" bIns="0">
              <a:spAutoFit/>
            </a:bodyPr>
            <a:lstStyle/>
            <a:p>
              <a:pPr marL="0"/>
              <a:r>
                <a:rPr lang="en-US" sz="1403" b="0" i="0" spc="0" baseline="0" dirty="0">
                  <a:solidFill>
                    <a:srgbClr val="FFFFFF"/>
                  </a:solidFill>
                </a:rPr>
                <a:t>D2</a:t>
              </a:r>
              <a:r>
                <a:rPr lang="en-US" sz="1403" b="0" i="0" spc="-18" baseline="0" dirty="0">
                  <a:solidFill>
                    <a:srgbClr val="FFFFFF"/>
                  </a:solidFill>
                </a:rPr>
                <a:t> </a:t>
              </a:r>
              <a:r>
                <a:rPr lang="en-US" sz="1403" b="0" i="0" spc="0" baseline="0" dirty="0">
                  <a:solidFill>
                    <a:srgbClr val="FFFFFF"/>
                  </a:solidFill>
                </a:rPr>
                <a:t>(210)</a:t>
              </a:r>
              <a:r>
                <a:rPr lang="en-US" sz="1403" b="0" i="0" spc="-30" baseline="0" dirty="0">
                  <a:solidFill>
                    <a:srgbClr val="FFFFFF"/>
                  </a:solidFill>
                </a:rPr>
                <a:t> </a:t>
              </a:r>
              <a:r>
                <a:rPr lang="en-US" sz="1403" b="0" i="0" spc="0" baseline="0" dirty="0">
                  <a:solidFill>
                    <a:srgbClr val="FFFFFF"/>
                  </a:solidFill>
                </a:rPr>
                <a:t>and </a:t>
              </a:r>
            </a:p>
            <a:p>
              <a:pPr marL="0">
                <a:lnSpc>
                  <a:spcPts val="1680"/>
                </a:lnSpc>
              </a:pPr>
              <a:r>
                <a:rPr lang="en-US" sz="1403" b="0" i="0" spc="0" baseline="0" dirty="0">
                  <a:solidFill>
                    <a:srgbClr val="FFFFFF"/>
                  </a:solidFill>
                </a:rPr>
                <a:t>A1</a:t>
              </a:r>
              <a:r>
                <a:rPr lang="en-US" sz="1403" b="0" i="0" spc="-18" baseline="0" dirty="0">
                  <a:solidFill>
                    <a:srgbClr val="FFFFFF"/>
                  </a:solidFill>
                </a:rPr>
                <a:t> </a:t>
              </a:r>
              <a:r>
                <a:rPr lang="en-US" sz="1403" b="0" i="0" spc="0" baseline="0" dirty="0">
                  <a:solidFill>
                    <a:srgbClr val="FFFFFF"/>
                  </a:solidFill>
                </a:rPr>
                <a:t>(161)</a:t>
              </a:r>
            </a:p>
          </p:txBody>
        </p:sp>
        <p:sp>
          <p:nvSpPr>
            <p:cNvPr id="559" name="Rectangle 20064"/>
            <p:cNvSpPr/>
            <p:nvPr/>
          </p:nvSpPr>
          <p:spPr>
            <a:xfrm>
              <a:off x="293366" y="1573566"/>
              <a:ext cx="937821" cy="707245"/>
            </a:xfrm>
            <a:prstGeom prst="rect">
              <a:avLst/>
            </a:prstGeom>
          </p:spPr>
          <p:txBody>
            <a:bodyPr wrap="none" lIns="0" tIns="0" rIns="0" bIns="0">
              <a:spAutoFit/>
            </a:bodyPr>
            <a:lstStyle/>
            <a:p>
              <a:pPr marL="150875"/>
              <a:r>
                <a:rPr lang="en-US" sz="1596" b="1" i="0" spc="0" baseline="0" dirty="0"/>
                <a:t>Guest X</a:t>
              </a:r>
            </a:p>
            <a:p>
              <a:pPr marL="0">
                <a:lnSpc>
                  <a:spcPts val="1908"/>
                </a:lnSpc>
              </a:pPr>
              <a:r>
                <a:rPr lang="en-US" sz="1403" b="0" i="0" spc="0" baseline="0" dirty="0"/>
                <a:t>Processi</a:t>
              </a:r>
              <a:r>
                <a:rPr lang="en-US" sz="1403" b="0" i="0" spc="-12" baseline="0" dirty="0"/>
                <a:t>n</a:t>
              </a:r>
              <a:r>
                <a:rPr lang="en-US" sz="1403" b="0" i="0" spc="0" baseline="0" dirty="0"/>
                <a:t>g </a:t>
              </a:r>
            </a:p>
            <a:p>
              <a:pPr marL="0">
                <a:lnSpc>
                  <a:spcPts val="1680"/>
                </a:lnSpc>
              </a:pPr>
              <a:r>
                <a:rPr lang="en-US" sz="1403" b="0" i="0" spc="0" baseline="0" dirty="0"/>
                <a:t>interrupt:</a:t>
              </a:r>
            </a:p>
          </p:txBody>
        </p:sp>
        <p:sp>
          <p:nvSpPr>
            <p:cNvPr id="560" name="Rectangle 20065"/>
            <p:cNvSpPr/>
            <p:nvPr/>
          </p:nvSpPr>
          <p:spPr>
            <a:xfrm>
              <a:off x="293366" y="2339662"/>
              <a:ext cx="726161" cy="215893"/>
            </a:xfrm>
            <a:prstGeom prst="rect">
              <a:avLst/>
            </a:prstGeom>
          </p:spPr>
          <p:txBody>
            <a:bodyPr wrap="none" lIns="0" tIns="0" rIns="0" bIns="0">
              <a:spAutoFit/>
            </a:bodyPr>
            <a:lstStyle/>
            <a:p>
              <a:pPr marL="0"/>
              <a:r>
                <a:rPr lang="en-US" sz="1403" b="0" i="0" spc="0" baseline="0" dirty="0"/>
                <a:t>EC (236)</a:t>
              </a:r>
            </a:p>
          </p:txBody>
        </p:sp>
        <p:sp>
          <p:nvSpPr>
            <p:cNvPr id="561" name="Rectangle 20066"/>
            <p:cNvSpPr/>
            <p:nvPr/>
          </p:nvSpPr>
          <p:spPr>
            <a:xfrm>
              <a:off x="6255476" y="6016026"/>
              <a:ext cx="600485" cy="215893"/>
            </a:xfrm>
            <a:prstGeom prst="rect">
              <a:avLst/>
            </a:prstGeom>
          </p:spPr>
          <p:txBody>
            <a:bodyPr wrap="none" lIns="0" tIns="0" rIns="0" bIns="0">
              <a:spAutoFit/>
            </a:bodyPr>
            <a:lstStyle/>
            <a:p>
              <a:pPr marL="0"/>
              <a:r>
                <a:rPr lang="en-US" sz="1403" b="1" i="0" spc="0" baseline="0" dirty="0">
                  <a:solidFill>
                    <a:srgbClr val="FF9966"/>
                  </a:solidFill>
                </a:rPr>
                <a:t>Bit</a:t>
              </a:r>
              <a:r>
                <a:rPr lang="en-US" sz="1403" b="1" i="0" spc="-30" baseline="0" dirty="0">
                  <a:solidFill>
                    <a:srgbClr val="FF9966"/>
                  </a:solidFill>
                </a:rPr>
                <a:t> </a:t>
              </a:r>
              <a:r>
                <a:rPr lang="en-US" sz="1403" b="1" i="0" spc="0" baseline="0" dirty="0">
                  <a:solidFill>
                    <a:srgbClr val="FF9966"/>
                  </a:solidFill>
                </a:rPr>
                <a:t>236</a:t>
              </a:r>
            </a:p>
          </p:txBody>
        </p:sp>
        <p:sp>
          <p:nvSpPr>
            <p:cNvPr id="562" name="Rectangle 20067"/>
            <p:cNvSpPr/>
            <p:nvPr/>
          </p:nvSpPr>
          <p:spPr>
            <a:xfrm>
              <a:off x="3590467" y="6222068"/>
              <a:ext cx="4952702" cy="308418"/>
            </a:xfrm>
            <a:prstGeom prst="rect">
              <a:avLst/>
            </a:prstGeom>
          </p:spPr>
          <p:txBody>
            <a:bodyPr wrap="none" lIns="0" tIns="0" rIns="0" bIns="0">
              <a:spAutoFit/>
            </a:bodyPr>
            <a:lstStyle/>
            <a:p>
              <a:pPr marL="0">
                <a:tabLst>
                  <a:tab pos="3007169" algn="l"/>
                </a:tabLst>
              </a:pPr>
              <a:r>
                <a:rPr lang="en-US" sz="2004" b="0" i="0" spc="0" baseline="0" dirty="0"/>
                <a:t>D2</a:t>
              </a:r>
              <a:r>
                <a:rPr lang="en-US" sz="2004" b="0" i="0" spc="-30" baseline="0" dirty="0"/>
                <a:t> </a:t>
              </a:r>
              <a:r>
                <a:rPr lang="en-US" sz="2004" b="0" i="0" spc="0" baseline="0" dirty="0"/>
                <a:t>(210)</a:t>
              </a:r>
              <a:r>
                <a:rPr lang="en-US" sz="2004" b="0" i="0" spc="-30" baseline="0" dirty="0"/>
                <a:t> </a:t>
              </a:r>
              <a:r>
                <a:rPr lang="en-US" sz="2004" b="0" i="0" spc="0" baseline="0" dirty="0"/>
                <a:t>cleared</a:t>
              </a:r>
              <a:r>
                <a:rPr lang="en-US" sz="2004" b="0" i="0" spc="-42" baseline="0" dirty="0"/>
                <a:t> </a:t>
              </a:r>
              <a:r>
                <a:rPr lang="en-US" sz="2004" b="0" i="0" spc="0" baseline="0" dirty="0"/>
                <a:t>as</a:t>
              </a:r>
              <a:r>
                <a:rPr lang="en-US" sz="2004" b="0" i="0" spc="-18" baseline="0" dirty="0"/>
                <a:t> </a:t>
              </a:r>
              <a:r>
                <a:rPr lang="en-US" sz="2004" b="0" i="0" spc="0" baseline="0" dirty="0"/>
                <a:t>EC (236)</a:t>
              </a:r>
              <a:r>
                <a:rPr lang="en-US" sz="2004" b="0" i="0" spc="-30" baseline="0" dirty="0"/>
                <a:t> </a:t>
              </a:r>
              <a:r>
                <a:rPr lang="en-US" sz="2004" b="0" i="0" spc="0" baseline="0" dirty="0"/>
                <a:t>reset</a:t>
              </a:r>
              <a:r>
                <a:rPr lang="en-US" sz="2004" b="0" i="0" spc="-42" baseline="0" dirty="0"/>
                <a:t> </a:t>
              </a:r>
              <a:r>
                <a:rPr lang="en-US" sz="2004" b="0" i="0" spc="0" baseline="0" dirty="0"/>
                <a:t>in IER</a:t>
              </a:r>
            </a:p>
          </p:txBody>
        </p:sp>
        <p:sp>
          <p:nvSpPr>
            <p:cNvPr id="563" name="Rectangle 562"/>
            <p:cNvSpPr/>
            <p:nvPr/>
          </p:nvSpPr>
          <p:spPr>
            <a:xfrm>
              <a:off x="4294066" y="1201252"/>
              <a:ext cx="3634328" cy="276999"/>
            </a:xfrm>
            <a:prstGeom prst="rect">
              <a:avLst/>
            </a:prstGeom>
          </p:spPr>
          <p:txBody>
            <a:bodyPr wrap="none">
              <a:spAutoFit/>
            </a:bodyPr>
            <a:lstStyle/>
            <a:p>
              <a:pPr algn="r"/>
              <a:r>
                <a:rPr lang="en-US" sz="1200" dirty="0"/>
                <a:t>31           24                16                  8                  0</a:t>
              </a:r>
            </a:p>
          </p:txBody>
        </p:sp>
        <p:sp>
          <p:nvSpPr>
            <p:cNvPr id="564" name="Rectangle 16211"/>
            <p:cNvSpPr/>
            <p:nvPr/>
          </p:nvSpPr>
          <p:spPr>
            <a:xfrm>
              <a:off x="3857804" y="1449118"/>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65" name="Rectangle 564"/>
            <p:cNvSpPr/>
            <p:nvPr/>
          </p:nvSpPr>
          <p:spPr>
            <a:xfrm>
              <a:off x="4302356" y="3955522"/>
              <a:ext cx="3634328" cy="276999"/>
            </a:xfrm>
            <a:prstGeom prst="rect">
              <a:avLst/>
            </a:prstGeom>
          </p:spPr>
          <p:txBody>
            <a:bodyPr wrap="none">
              <a:spAutoFit/>
            </a:bodyPr>
            <a:lstStyle/>
            <a:p>
              <a:pPr algn="r"/>
              <a:r>
                <a:rPr lang="en-US" sz="1200" dirty="0"/>
                <a:t>31           24                16                  8                  0</a:t>
              </a:r>
            </a:p>
          </p:txBody>
        </p:sp>
        <p:sp>
          <p:nvSpPr>
            <p:cNvPr id="566" name="Rectangle 16211"/>
            <p:cNvSpPr/>
            <p:nvPr/>
          </p:nvSpPr>
          <p:spPr>
            <a:xfrm>
              <a:off x="3866094" y="4203388"/>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2064654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Title 1"/>
          <p:cNvSpPr>
            <a:spLocks noGrp="1"/>
          </p:cNvSpPr>
          <p:nvPr>
            <p:ph type="title"/>
          </p:nvPr>
        </p:nvSpPr>
        <p:spPr/>
        <p:txBody>
          <a:bodyPr/>
          <a:lstStyle/>
          <a:p>
            <a:r>
              <a:rPr lang="en-US" dirty="0"/>
              <a:t>Example of Locality</a:t>
            </a:r>
          </a:p>
        </p:txBody>
      </p:sp>
      <p:sp>
        <p:nvSpPr>
          <p:cNvPr id="6" name="내용 개체 틀 5"/>
          <p:cNvSpPr>
            <a:spLocks noGrp="1"/>
          </p:cNvSpPr>
          <p:nvPr>
            <p:ph idx="1"/>
          </p:nvPr>
        </p:nvSpPr>
        <p:spPr/>
        <p:txBody>
          <a:bodyPr/>
          <a:lstStyle/>
          <a:p>
            <a:endParaRPr lang="ko-KR" altLang="en-US"/>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18434" name="Slide Number Placeholder 3"/>
          <p:cNvSpPr>
            <a:spLocks noGrp="1"/>
          </p:cNvSpPr>
          <p:nvPr>
            <p:ph type="sldNum" sz="quarter" idx="12"/>
          </p:nvPr>
        </p:nvSpPr>
        <p:spPr/>
        <p:txBody>
          <a:bodyPr/>
          <a:lstStyle/>
          <a:p>
            <a:fld id="{21F20009-9029-4F39-9B3C-F6BCD1CFB245}" type="slidenum">
              <a:rPr lang="en-US" smtClean="0"/>
              <a:pPr/>
              <a:t>13</a:t>
            </a:fld>
            <a:endParaRPr lang="en-US"/>
          </a:p>
        </p:txBody>
      </p:sp>
      <p:sp>
        <p:nvSpPr>
          <p:cNvPr id="5" name="Rectangle 3"/>
          <p:cNvSpPr txBox="1">
            <a:spLocks noChangeArrowheads="1"/>
          </p:cNvSpPr>
          <p:nvPr/>
        </p:nvSpPr>
        <p:spPr bwMode="auto">
          <a:xfrm>
            <a:off x="1608138" y="1143000"/>
            <a:ext cx="5926137" cy="1368425"/>
          </a:xfrm>
          <a:prstGeom prst="rect">
            <a:avLst/>
          </a:prstGeom>
          <a:noFill/>
          <a:ln w="9525">
            <a:noFill/>
            <a:miter lim="800000"/>
            <a:headEnd/>
            <a:tailEnd/>
          </a:ln>
        </p:spPr>
        <p:txBody>
          <a:bodyPr>
            <a:normAutofit/>
          </a:bodyPr>
          <a:lstStyle/>
          <a:p>
            <a:pPr marL="342900" indent="-342900" eaLnBrk="0" hangingPunct="0">
              <a:lnSpc>
                <a:spcPct val="80000"/>
              </a:lnSpc>
              <a:buClr>
                <a:srgbClr val="C00000"/>
              </a:buClr>
              <a:buSzTx/>
              <a:buFontTx/>
              <a:buNone/>
              <a:defRPr/>
            </a:pPr>
            <a:r>
              <a:rPr lang="en-US" sz="2000" kern="0" dirty="0">
                <a:latin typeface="Courier New" pitchFamily="49" charset="0"/>
                <a:ea typeface="+mn-ea"/>
                <a:cs typeface="Courier New" pitchFamily="49" charset="0"/>
              </a:rPr>
              <a:t>	</a:t>
            </a:r>
            <a:r>
              <a:rPr lang="en-US" sz="2000" kern="0" dirty="0" err="1">
                <a:latin typeface="Courier New" pitchFamily="49" charset="0"/>
                <a:ea typeface="+mn-ea"/>
                <a:cs typeface="Courier New" pitchFamily="49" charset="0"/>
              </a:rPr>
              <a:t>int</a:t>
            </a:r>
            <a:r>
              <a:rPr lang="en-US" sz="2000" kern="0" dirty="0">
                <a:latin typeface="Courier New" pitchFamily="49" charset="0"/>
                <a:ea typeface="+mn-ea"/>
                <a:cs typeface="Courier New" pitchFamily="49" charset="0"/>
              </a:rPr>
              <a:t> A[100], </a:t>
            </a:r>
            <a:r>
              <a:rPr lang="en-US" sz="2000" kern="0" dirty="0">
                <a:solidFill>
                  <a:srgbClr val="FF0000"/>
                </a:solidFill>
                <a:latin typeface="Courier New" pitchFamily="49" charset="0"/>
                <a:ea typeface="+mn-ea"/>
                <a:cs typeface="Courier New" pitchFamily="49" charset="0"/>
              </a:rPr>
              <a:t>B[100],</a:t>
            </a:r>
            <a:r>
              <a:rPr lang="en-US" sz="2000" kern="0" dirty="0">
                <a:latin typeface="Courier New" pitchFamily="49" charset="0"/>
                <a:ea typeface="+mn-ea"/>
                <a:cs typeface="Courier New" pitchFamily="49" charset="0"/>
              </a:rPr>
              <a:t> </a:t>
            </a:r>
            <a:r>
              <a:rPr lang="en-US" sz="2000" kern="0" dirty="0">
                <a:solidFill>
                  <a:srgbClr val="0070C0"/>
                </a:solidFill>
                <a:latin typeface="Courier New" pitchFamily="49" charset="0"/>
                <a:ea typeface="+mn-ea"/>
                <a:cs typeface="Courier New" pitchFamily="49" charset="0"/>
              </a:rPr>
              <a:t>C[100]</a:t>
            </a:r>
            <a:r>
              <a:rPr lang="en-US" sz="2000" kern="0" dirty="0">
                <a:solidFill>
                  <a:schemeClr val="accent2"/>
                </a:solidFill>
                <a:latin typeface="Courier New" pitchFamily="49" charset="0"/>
                <a:ea typeface="+mn-ea"/>
                <a:cs typeface="Courier New" pitchFamily="49" charset="0"/>
              </a:rPr>
              <a:t>,</a:t>
            </a:r>
            <a:r>
              <a:rPr lang="en-US" sz="2000" kern="0" dirty="0">
                <a:latin typeface="Courier New" pitchFamily="49" charset="0"/>
                <a:ea typeface="+mn-ea"/>
                <a:cs typeface="Courier New" pitchFamily="49" charset="0"/>
              </a:rPr>
              <a:t> </a:t>
            </a:r>
            <a:r>
              <a:rPr lang="en-US" sz="2000" kern="0" dirty="0">
                <a:solidFill>
                  <a:srgbClr val="003300"/>
                </a:solidFill>
                <a:latin typeface="Courier New" pitchFamily="49" charset="0"/>
                <a:ea typeface="+mn-ea"/>
                <a:cs typeface="Courier New" pitchFamily="49" charset="0"/>
              </a:rPr>
              <a:t>D;</a:t>
            </a:r>
            <a:r>
              <a:rPr lang="en-US" sz="2000" kern="0" dirty="0">
                <a:latin typeface="Courier New" pitchFamily="49" charset="0"/>
                <a:ea typeface="+mn-ea"/>
                <a:cs typeface="Courier New" pitchFamily="49" charset="0"/>
              </a:rPr>
              <a:t> 	</a:t>
            </a:r>
          </a:p>
          <a:p>
            <a:pPr marL="342900" indent="-342900" eaLnBrk="0" hangingPunct="0">
              <a:lnSpc>
                <a:spcPct val="80000"/>
              </a:lnSpc>
              <a:buClr>
                <a:srgbClr val="C00000"/>
              </a:buClr>
              <a:buSzTx/>
              <a:buFontTx/>
              <a:buNone/>
              <a:defRPr/>
            </a:pPr>
            <a:r>
              <a:rPr lang="en-US" sz="2000" kern="0" dirty="0">
                <a:latin typeface="Courier New" pitchFamily="49" charset="0"/>
                <a:ea typeface="+mn-ea"/>
                <a:cs typeface="Courier New" pitchFamily="49" charset="0"/>
              </a:rPr>
              <a:t>	</a:t>
            </a:r>
            <a:r>
              <a:rPr lang="en-US" sz="2000" kern="0" dirty="0">
                <a:solidFill>
                  <a:srgbClr val="C00000"/>
                </a:solidFill>
                <a:latin typeface="Courier New" pitchFamily="49" charset="0"/>
                <a:ea typeface="+mn-ea"/>
                <a:cs typeface="Courier New" pitchFamily="49" charset="0"/>
              </a:rPr>
              <a:t>for (</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=0; </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&lt;100; </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 {	</a:t>
            </a:r>
          </a:p>
          <a:p>
            <a:pPr marL="342900" indent="-342900" eaLnBrk="0" hangingPunct="0">
              <a:lnSpc>
                <a:spcPct val="80000"/>
              </a:lnSpc>
              <a:buClr>
                <a:srgbClr val="C00000"/>
              </a:buClr>
              <a:buSzTx/>
              <a:buFontTx/>
              <a:buNone/>
              <a:defRPr/>
            </a:pPr>
            <a:r>
              <a:rPr lang="en-US" sz="2000" kern="0" dirty="0">
                <a:solidFill>
                  <a:srgbClr val="C00000"/>
                </a:solidFill>
                <a:latin typeface="Courier New" pitchFamily="49" charset="0"/>
                <a:ea typeface="+mn-ea"/>
                <a:cs typeface="Courier New" pitchFamily="49" charset="0"/>
              </a:rPr>
              <a:t>			C[</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 = A[</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 * B[</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 + D;</a:t>
            </a:r>
          </a:p>
          <a:p>
            <a:pPr marL="342900" indent="-342900" eaLnBrk="0" hangingPunct="0">
              <a:lnSpc>
                <a:spcPct val="80000"/>
              </a:lnSpc>
              <a:buClr>
                <a:srgbClr val="C00000"/>
              </a:buClr>
              <a:buSzTx/>
              <a:buFontTx/>
              <a:buNone/>
              <a:defRPr/>
            </a:pPr>
            <a:r>
              <a:rPr lang="en-US" sz="2000" kern="0" dirty="0">
                <a:solidFill>
                  <a:srgbClr val="C00000"/>
                </a:solidFill>
                <a:latin typeface="Courier New" pitchFamily="49" charset="0"/>
                <a:ea typeface="+mn-ea"/>
                <a:cs typeface="Courier New" pitchFamily="49" charset="0"/>
              </a:rPr>
              <a:t>	}</a:t>
            </a:r>
          </a:p>
        </p:txBody>
      </p:sp>
      <p:grpSp>
        <p:nvGrpSpPr>
          <p:cNvPr id="2" name="Group 59"/>
          <p:cNvGrpSpPr>
            <a:grpSpLocks/>
          </p:cNvGrpSpPr>
          <p:nvPr/>
        </p:nvGrpSpPr>
        <p:grpSpPr bwMode="auto">
          <a:xfrm>
            <a:off x="1371600" y="5475288"/>
            <a:ext cx="6705600" cy="304800"/>
            <a:chOff x="624" y="3840"/>
            <a:chExt cx="4224" cy="192"/>
          </a:xfrm>
        </p:grpSpPr>
        <p:sp>
          <p:nvSpPr>
            <p:cNvPr id="69677" name="Rectangle 7"/>
            <p:cNvSpPr>
              <a:spLocks noChangeArrowheads="1"/>
            </p:cNvSpPr>
            <p:nvPr/>
          </p:nvSpPr>
          <p:spPr bwMode="auto">
            <a:xfrm>
              <a:off x="4320"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dirty="0">
                  <a:latin typeface="+mn-lt"/>
                  <a:ea typeface="新細明體" pitchFamily="18" charset="-120"/>
                </a:rPr>
                <a:t>A[0]</a:t>
              </a:r>
            </a:p>
          </p:txBody>
        </p:sp>
        <p:sp>
          <p:nvSpPr>
            <p:cNvPr id="69678" name="Rectangle 8"/>
            <p:cNvSpPr>
              <a:spLocks noChangeArrowheads="1"/>
            </p:cNvSpPr>
            <p:nvPr/>
          </p:nvSpPr>
          <p:spPr bwMode="auto">
            <a:xfrm>
              <a:off x="3792"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dirty="0">
                  <a:latin typeface="+mn-lt"/>
                  <a:ea typeface="新細明體" pitchFamily="18" charset="-120"/>
                </a:rPr>
                <a:t>A[1]</a:t>
              </a:r>
            </a:p>
          </p:txBody>
        </p:sp>
        <p:sp>
          <p:nvSpPr>
            <p:cNvPr id="69679" name="Rectangle 9"/>
            <p:cNvSpPr>
              <a:spLocks noChangeArrowheads="1"/>
            </p:cNvSpPr>
            <p:nvPr/>
          </p:nvSpPr>
          <p:spPr bwMode="auto">
            <a:xfrm>
              <a:off x="3264"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dirty="0">
                  <a:latin typeface="+mn-lt"/>
                  <a:ea typeface="新細明體" pitchFamily="18" charset="-120"/>
                </a:rPr>
                <a:t>A[2]</a:t>
              </a:r>
            </a:p>
          </p:txBody>
        </p:sp>
        <p:sp>
          <p:nvSpPr>
            <p:cNvPr id="69680" name="Rectangle 10"/>
            <p:cNvSpPr>
              <a:spLocks noChangeArrowheads="1"/>
            </p:cNvSpPr>
            <p:nvPr/>
          </p:nvSpPr>
          <p:spPr bwMode="auto">
            <a:xfrm>
              <a:off x="2736"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A[3]</a:t>
              </a:r>
            </a:p>
          </p:txBody>
        </p:sp>
        <p:sp>
          <p:nvSpPr>
            <p:cNvPr id="69681" name="Rectangle 11"/>
            <p:cNvSpPr>
              <a:spLocks noChangeArrowheads="1"/>
            </p:cNvSpPr>
            <p:nvPr/>
          </p:nvSpPr>
          <p:spPr bwMode="auto">
            <a:xfrm>
              <a:off x="1680"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A[5]</a:t>
              </a:r>
            </a:p>
          </p:txBody>
        </p:sp>
        <p:sp>
          <p:nvSpPr>
            <p:cNvPr id="69682" name="Rectangle 12"/>
            <p:cNvSpPr>
              <a:spLocks noChangeArrowheads="1"/>
            </p:cNvSpPr>
            <p:nvPr/>
          </p:nvSpPr>
          <p:spPr bwMode="auto">
            <a:xfrm>
              <a:off x="1152"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A[6]</a:t>
              </a:r>
            </a:p>
          </p:txBody>
        </p:sp>
        <p:sp>
          <p:nvSpPr>
            <p:cNvPr id="69683" name="Rectangle 13"/>
            <p:cNvSpPr>
              <a:spLocks noChangeArrowheads="1"/>
            </p:cNvSpPr>
            <p:nvPr/>
          </p:nvSpPr>
          <p:spPr bwMode="auto">
            <a:xfrm>
              <a:off x="624"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A[7]</a:t>
              </a:r>
            </a:p>
          </p:txBody>
        </p:sp>
        <p:sp>
          <p:nvSpPr>
            <p:cNvPr id="69684" name="Rectangle 26"/>
            <p:cNvSpPr>
              <a:spLocks noChangeArrowheads="1"/>
            </p:cNvSpPr>
            <p:nvPr/>
          </p:nvSpPr>
          <p:spPr bwMode="auto">
            <a:xfrm>
              <a:off x="2208"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A[4]</a:t>
              </a:r>
            </a:p>
          </p:txBody>
        </p:sp>
      </p:grpSp>
      <p:grpSp>
        <p:nvGrpSpPr>
          <p:cNvPr id="3" name="Group 60"/>
          <p:cNvGrpSpPr>
            <a:grpSpLocks/>
          </p:cNvGrpSpPr>
          <p:nvPr/>
        </p:nvGrpSpPr>
        <p:grpSpPr bwMode="auto">
          <a:xfrm>
            <a:off x="1371600" y="2655888"/>
            <a:ext cx="6705600" cy="2819400"/>
            <a:chOff x="624" y="2064"/>
            <a:chExt cx="4224" cy="1776"/>
          </a:xfrm>
        </p:grpSpPr>
        <p:sp>
          <p:nvSpPr>
            <p:cNvPr id="69642" name="Rectangle 15"/>
            <p:cNvSpPr>
              <a:spLocks noChangeArrowheads="1"/>
            </p:cNvSpPr>
            <p:nvPr/>
          </p:nvSpPr>
          <p:spPr bwMode="auto">
            <a:xfrm>
              <a:off x="4320"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dirty="0">
                  <a:latin typeface="+mn-lt"/>
                  <a:ea typeface="新細明體" pitchFamily="18" charset="-120"/>
                </a:rPr>
                <a:t>A[96]</a:t>
              </a:r>
            </a:p>
          </p:txBody>
        </p:sp>
        <p:sp>
          <p:nvSpPr>
            <p:cNvPr id="69643" name="Rectangle 16"/>
            <p:cNvSpPr>
              <a:spLocks noChangeArrowheads="1"/>
            </p:cNvSpPr>
            <p:nvPr/>
          </p:nvSpPr>
          <p:spPr bwMode="auto">
            <a:xfrm>
              <a:off x="3792"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A[97]</a:t>
              </a:r>
            </a:p>
          </p:txBody>
        </p:sp>
        <p:sp>
          <p:nvSpPr>
            <p:cNvPr id="69644" name="Rectangle 17"/>
            <p:cNvSpPr>
              <a:spLocks noChangeArrowheads="1"/>
            </p:cNvSpPr>
            <p:nvPr/>
          </p:nvSpPr>
          <p:spPr bwMode="auto">
            <a:xfrm>
              <a:off x="3264"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A[98]</a:t>
              </a:r>
            </a:p>
          </p:txBody>
        </p:sp>
        <p:sp>
          <p:nvSpPr>
            <p:cNvPr id="69645" name="Rectangle 18"/>
            <p:cNvSpPr>
              <a:spLocks noChangeArrowheads="1"/>
            </p:cNvSpPr>
            <p:nvPr/>
          </p:nvSpPr>
          <p:spPr bwMode="auto">
            <a:xfrm>
              <a:off x="2736"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A[99]</a:t>
              </a:r>
            </a:p>
          </p:txBody>
        </p:sp>
        <p:sp>
          <p:nvSpPr>
            <p:cNvPr id="69646" name="Rectangle 19"/>
            <p:cNvSpPr>
              <a:spLocks noChangeArrowheads="1"/>
            </p:cNvSpPr>
            <p:nvPr/>
          </p:nvSpPr>
          <p:spPr bwMode="auto">
            <a:xfrm>
              <a:off x="1680"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B[1]</a:t>
              </a:r>
            </a:p>
          </p:txBody>
        </p:sp>
        <p:sp>
          <p:nvSpPr>
            <p:cNvPr id="69647" name="Rectangle 20"/>
            <p:cNvSpPr>
              <a:spLocks noChangeArrowheads="1"/>
            </p:cNvSpPr>
            <p:nvPr/>
          </p:nvSpPr>
          <p:spPr bwMode="auto">
            <a:xfrm>
              <a:off x="1152"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B[2]</a:t>
              </a:r>
            </a:p>
          </p:txBody>
        </p:sp>
        <p:sp>
          <p:nvSpPr>
            <p:cNvPr id="69648" name="Rectangle 21"/>
            <p:cNvSpPr>
              <a:spLocks noChangeArrowheads="1"/>
            </p:cNvSpPr>
            <p:nvPr/>
          </p:nvSpPr>
          <p:spPr bwMode="auto">
            <a:xfrm>
              <a:off x="624"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B[3]</a:t>
              </a:r>
            </a:p>
          </p:txBody>
        </p:sp>
        <p:sp>
          <p:nvSpPr>
            <p:cNvPr id="69649" name="Rectangle 23"/>
            <p:cNvSpPr>
              <a:spLocks noChangeArrowheads="1"/>
            </p:cNvSpPr>
            <p:nvPr/>
          </p:nvSpPr>
          <p:spPr bwMode="auto">
            <a:xfrm>
              <a:off x="2208"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B[0]</a:t>
              </a:r>
            </a:p>
          </p:txBody>
        </p:sp>
        <p:sp>
          <p:nvSpPr>
            <p:cNvPr id="69650" name="Rectangle 27"/>
            <p:cNvSpPr>
              <a:spLocks noChangeArrowheads="1"/>
            </p:cNvSpPr>
            <p:nvPr/>
          </p:nvSpPr>
          <p:spPr bwMode="auto">
            <a:xfrm>
              <a:off x="624" y="3504"/>
              <a:ext cx="4224" cy="336"/>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2400">
                  <a:latin typeface="+mn-lt"/>
                  <a:ea typeface="新細明體" pitchFamily="18" charset="-120"/>
                </a:rPr>
                <a:t>. . . . . . . . . . . . . .</a:t>
              </a:r>
            </a:p>
          </p:txBody>
        </p:sp>
        <p:sp>
          <p:nvSpPr>
            <p:cNvPr id="69651" name="Rectangle 33"/>
            <p:cNvSpPr>
              <a:spLocks noChangeArrowheads="1"/>
            </p:cNvSpPr>
            <p:nvPr/>
          </p:nvSpPr>
          <p:spPr bwMode="auto">
            <a:xfrm>
              <a:off x="3792"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B[5]</a:t>
              </a:r>
            </a:p>
          </p:txBody>
        </p:sp>
        <p:sp>
          <p:nvSpPr>
            <p:cNvPr id="69652" name="Rectangle 34"/>
            <p:cNvSpPr>
              <a:spLocks noChangeArrowheads="1"/>
            </p:cNvSpPr>
            <p:nvPr/>
          </p:nvSpPr>
          <p:spPr bwMode="auto">
            <a:xfrm>
              <a:off x="3264"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B[6]</a:t>
              </a:r>
            </a:p>
          </p:txBody>
        </p:sp>
        <p:sp>
          <p:nvSpPr>
            <p:cNvPr id="69653" name="Rectangle 35"/>
            <p:cNvSpPr>
              <a:spLocks noChangeArrowheads="1"/>
            </p:cNvSpPr>
            <p:nvPr/>
          </p:nvSpPr>
          <p:spPr bwMode="auto">
            <a:xfrm>
              <a:off x="2736"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B[7]</a:t>
              </a:r>
            </a:p>
          </p:txBody>
        </p:sp>
        <p:sp>
          <p:nvSpPr>
            <p:cNvPr id="69654" name="Rectangle 36"/>
            <p:cNvSpPr>
              <a:spLocks noChangeArrowheads="1"/>
            </p:cNvSpPr>
            <p:nvPr/>
          </p:nvSpPr>
          <p:spPr bwMode="auto">
            <a:xfrm>
              <a:off x="4320"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B[4]</a:t>
              </a:r>
            </a:p>
          </p:txBody>
        </p:sp>
        <p:sp>
          <p:nvSpPr>
            <p:cNvPr id="69655" name="Rectangle 37"/>
            <p:cNvSpPr>
              <a:spLocks noChangeArrowheads="1"/>
            </p:cNvSpPr>
            <p:nvPr/>
          </p:nvSpPr>
          <p:spPr bwMode="auto">
            <a:xfrm>
              <a:off x="1680"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B[9]</a:t>
              </a:r>
            </a:p>
          </p:txBody>
        </p:sp>
        <p:sp>
          <p:nvSpPr>
            <p:cNvPr id="69656" name="Rectangle 38"/>
            <p:cNvSpPr>
              <a:spLocks noChangeArrowheads="1"/>
            </p:cNvSpPr>
            <p:nvPr/>
          </p:nvSpPr>
          <p:spPr bwMode="auto">
            <a:xfrm>
              <a:off x="1152"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B[10]</a:t>
              </a:r>
            </a:p>
          </p:txBody>
        </p:sp>
        <p:sp>
          <p:nvSpPr>
            <p:cNvPr id="69657" name="Rectangle 39"/>
            <p:cNvSpPr>
              <a:spLocks noChangeArrowheads="1"/>
            </p:cNvSpPr>
            <p:nvPr/>
          </p:nvSpPr>
          <p:spPr bwMode="auto">
            <a:xfrm>
              <a:off x="624"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B[11]</a:t>
              </a:r>
            </a:p>
          </p:txBody>
        </p:sp>
        <p:sp>
          <p:nvSpPr>
            <p:cNvPr id="69658" name="Rectangle 40"/>
            <p:cNvSpPr>
              <a:spLocks noChangeArrowheads="1"/>
            </p:cNvSpPr>
            <p:nvPr/>
          </p:nvSpPr>
          <p:spPr bwMode="auto">
            <a:xfrm>
              <a:off x="2208"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B[8]</a:t>
              </a:r>
            </a:p>
          </p:txBody>
        </p:sp>
        <p:sp>
          <p:nvSpPr>
            <p:cNvPr id="69659" name="Rectangle 41"/>
            <p:cNvSpPr>
              <a:spLocks noChangeArrowheads="1"/>
            </p:cNvSpPr>
            <p:nvPr/>
          </p:nvSpPr>
          <p:spPr bwMode="auto">
            <a:xfrm>
              <a:off x="4320"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C[0]</a:t>
              </a:r>
            </a:p>
          </p:txBody>
        </p:sp>
        <p:sp>
          <p:nvSpPr>
            <p:cNvPr id="69660" name="Rectangle 42"/>
            <p:cNvSpPr>
              <a:spLocks noChangeArrowheads="1"/>
            </p:cNvSpPr>
            <p:nvPr/>
          </p:nvSpPr>
          <p:spPr bwMode="auto">
            <a:xfrm>
              <a:off x="3792"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C[1]</a:t>
              </a:r>
            </a:p>
          </p:txBody>
        </p:sp>
        <p:sp>
          <p:nvSpPr>
            <p:cNvPr id="69661" name="Rectangle 43"/>
            <p:cNvSpPr>
              <a:spLocks noChangeArrowheads="1"/>
            </p:cNvSpPr>
            <p:nvPr/>
          </p:nvSpPr>
          <p:spPr bwMode="auto">
            <a:xfrm>
              <a:off x="3264"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C[2]</a:t>
              </a:r>
            </a:p>
          </p:txBody>
        </p:sp>
        <p:sp>
          <p:nvSpPr>
            <p:cNvPr id="69662" name="Rectangle 44"/>
            <p:cNvSpPr>
              <a:spLocks noChangeArrowheads="1"/>
            </p:cNvSpPr>
            <p:nvPr/>
          </p:nvSpPr>
          <p:spPr bwMode="auto">
            <a:xfrm>
              <a:off x="2736"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C[3]</a:t>
              </a:r>
            </a:p>
          </p:txBody>
        </p:sp>
        <p:sp>
          <p:nvSpPr>
            <p:cNvPr id="69663" name="Rectangle 45"/>
            <p:cNvSpPr>
              <a:spLocks noChangeArrowheads="1"/>
            </p:cNvSpPr>
            <p:nvPr/>
          </p:nvSpPr>
          <p:spPr bwMode="auto">
            <a:xfrm>
              <a:off x="1680"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C[5]</a:t>
              </a:r>
            </a:p>
          </p:txBody>
        </p:sp>
        <p:sp>
          <p:nvSpPr>
            <p:cNvPr id="69664" name="Rectangle 46"/>
            <p:cNvSpPr>
              <a:spLocks noChangeArrowheads="1"/>
            </p:cNvSpPr>
            <p:nvPr/>
          </p:nvSpPr>
          <p:spPr bwMode="auto">
            <a:xfrm>
              <a:off x="1152"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C[6]</a:t>
              </a:r>
            </a:p>
          </p:txBody>
        </p:sp>
        <p:sp>
          <p:nvSpPr>
            <p:cNvPr id="69665" name="Rectangle 47"/>
            <p:cNvSpPr>
              <a:spLocks noChangeArrowheads="1"/>
            </p:cNvSpPr>
            <p:nvPr/>
          </p:nvSpPr>
          <p:spPr bwMode="auto">
            <a:xfrm>
              <a:off x="624"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C[7]</a:t>
              </a:r>
            </a:p>
          </p:txBody>
        </p:sp>
        <p:sp>
          <p:nvSpPr>
            <p:cNvPr id="69666" name="Rectangle 48"/>
            <p:cNvSpPr>
              <a:spLocks noChangeArrowheads="1"/>
            </p:cNvSpPr>
            <p:nvPr/>
          </p:nvSpPr>
          <p:spPr bwMode="auto">
            <a:xfrm>
              <a:off x="2208"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C[4]</a:t>
              </a:r>
            </a:p>
          </p:txBody>
        </p:sp>
        <p:sp>
          <p:nvSpPr>
            <p:cNvPr id="69667" name="Rectangle 49"/>
            <p:cNvSpPr>
              <a:spLocks noChangeArrowheads="1"/>
            </p:cNvSpPr>
            <p:nvPr/>
          </p:nvSpPr>
          <p:spPr bwMode="auto">
            <a:xfrm>
              <a:off x="624" y="2784"/>
              <a:ext cx="4224" cy="336"/>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2400">
                  <a:latin typeface="+mn-lt"/>
                  <a:ea typeface="新細明體" pitchFamily="18" charset="-120"/>
                </a:rPr>
                <a:t>. . . . . . . . . . . . . .</a:t>
              </a:r>
            </a:p>
          </p:txBody>
        </p:sp>
        <p:sp>
          <p:nvSpPr>
            <p:cNvPr id="69668" name="Rectangle 50"/>
            <p:cNvSpPr>
              <a:spLocks noChangeArrowheads="1"/>
            </p:cNvSpPr>
            <p:nvPr/>
          </p:nvSpPr>
          <p:spPr bwMode="auto">
            <a:xfrm>
              <a:off x="624" y="2256"/>
              <a:ext cx="4224" cy="336"/>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2400">
                  <a:latin typeface="+mn-lt"/>
                  <a:ea typeface="新細明體" pitchFamily="18" charset="-120"/>
                </a:rPr>
                <a:t>. . . . . . . . . . . . . .</a:t>
              </a:r>
            </a:p>
          </p:txBody>
        </p:sp>
        <p:sp>
          <p:nvSpPr>
            <p:cNvPr id="69669" name="Rectangle 51"/>
            <p:cNvSpPr>
              <a:spLocks noChangeArrowheads="1"/>
            </p:cNvSpPr>
            <p:nvPr/>
          </p:nvSpPr>
          <p:spPr bwMode="auto">
            <a:xfrm>
              <a:off x="4320" y="2064"/>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dirty="0">
                  <a:solidFill>
                    <a:srgbClr val="0000FF"/>
                  </a:solidFill>
                  <a:latin typeface="+mn-lt"/>
                  <a:ea typeface="新細明體" pitchFamily="18" charset="-120"/>
                </a:rPr>
                <a:t>C[96]</a:t>
              </a:r>
            </a:p>
          </p:txBody>
        </p:sp>
        <p:sp>
          <p:nvSpPr>
            <p:cNvPr id="69670" name="Rectangle 52"/>
            <p:cNvSpPr>
              <a:spLocks noChangeArrowheads="1"/>
            </p:cNvSpPr>
            <p:nvPr/>
          </p:nvSpPr>
          <p:spPr bwMode="auto">
            <a:xfrm>
              <a:off x="3792" y="2064"/>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C[97]</a:t>
              </a:r>
            </a:p>
          </p:txBody>
        </p:sp>
        <p:sp>
          <p:nvSpPr>
            <p:cNvPr id="69671" name="Rectangle 53"/>
            <p:cNvSpPr>
              <a:spLocks noChangeArrowheads="1"/>
            </p:cNvSpPr>
            <p:nvPr/>
          </p:nvSpPr>
          <p:spPr bwMode="auto">
            <a:xfrm>
              <a:off x="3264" y="2064"/>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C[98]</a:t>
              </a:r>
            </a:p>
          </p:txBody>
        </p:sp>
        <p:sp>
          <p:nvSpPr>
            <p:cNvPr id="69672" name="Rectangle 54"/>
            <p:cNvSpPr>
              <a:spLocks noChangeArrowheads="1"/>
            </p:cNvSpPr>
            <p:nvPr/>
          </p:nvSpPr>
          <p:spPr bwMode="auto">
            <a:xfrm>
              <a:off x="2736" y="2064"/>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C[99]</a:t>
              </a:r>
            </a:p>
          </p:txBody>
        </p:sp>
        <p:sp>
          <p:nvSpPr>
            <p:cNvPr id="18474" name="Rectangle 55"/>
            <p:cNvSpPr>
              <a:spLocks noChangeArrowheads="1"/>
            </p:cNvSpPr>
            <p:nvPr/>
          </p:nvSpPr>
          <p:spPr bwMode="auto">
            <a:xfrm>
              <a:off x="1680" y="2064"/>
              <a:ext cx="528" cy="192"/>
            </a:xfrm>
            <a:prstGeom prst="rect">
              <a:avLst/>
            </a:prstGeom>
            <a:solidFill>
              <a:schemeClr val="bg2"/>
            </a:solidFill>
            <a:ln w="9525">
              <a:solidFill>
                <a:schemeClr val="tx1"/>
              </a:solidFill>
              <a:miter lim="800000"/>
              <a:headEnd/>
              <a:tailEnd/>
            </a:ln>
          </p:spPr>
          <p:txBody>
            <a:bodyPr wrap="none" anchor="ctr"/>
            <a:lstStyle/>
            <a:p>
              <a:pPr eaLnBrk="0" hangingPunct="0"/>
              <a:endParaRPr lang="en-US" sz="1800">
                <a:solidFill>
                  <a:srgbClr val="0000FF"/>
                </a:solidFill>
              </a:endParaRPr>
            </a:p>
          </p:txBody>
        </p:sp>
        <p:sp>
          <p:nvSpPr>
            <p:cNvPr id="18475" name="Rectangle 56"/>
            <p:cNvSpPr>
              <a:spLocks noChangeArrowheads="1"/>
            </p:cNvSpPr>
            <p:nvPr/>
          </p:nvSpPr>
          <p:spPr bwMode="auto">
            <a:xfrm>
              <a:off x="1152" y="2064"/>
              <a:ext cx="528" cy="192"/>
            </a:xfrm>
            <a:prstGeom prst="rect">
              <a:avLst/>
            </a:prstGeom>
            <a:solidFill>
              <a:schemeClr val="bg2"/>
            </a:solidFill>
            <a:ln w="9525">
              <a:solidFill>
                <a:schemeClr val="tx1"/>
              </a:solidFill>
              <a:miter lim="800000"/>
              <a:headEnd/>
              <a:tailEnd/>
            </a:ln>
          </p:spPr>
          <p:txBody>
            <a:bodyPr wrap="none" anchor="ctr"/>
            <a:lstStyle/>
            <a:p>
              <a:pPr eaLnBrk="0" hangingPunct="0"/>
              <a:endParaRPr lang="en-US" sz="1800">
                <a:solidFill>
                  <a:srgbClr val="0000FF"/>
                </a:solidFill>
              </a:endParaRPr>
            </a:p>
          </p:txBody>
        </p:sp>
        <p:sp>
          <p:nvSpPr>
            <p:cNvPr id="18476" name="Rectangle 57"/>
            <p:cNvSpPr>
              <a:spLocks noChangeArrowheads="1"/>
            </p:cNvSpPr>
            <p:nvPr/>
          </p:nvSpPr>
          <p:spPr bwMode="auto">
            <a:xfrm>
              <a:off x="624" y="2064"/>
              <a:ext cx="528" cy="192"/>
            </a:xfrm>
            <a:prstGeom prst="rect">
              <a:avLst/>
            </a:prstGeom>
            <a:solidFill>
              <a:schemeClr val="bg2"/>
            </a:solidFill>
            <a:ln w="9525">
              <a:solidFill>
                <a:schemeClr val="tx1"/>
              </a:solidFill>
              <a:miter lim="800000"/>
              <a:headEnd/>
              <a:tailEnd/>
            </a:ln>
          </p:spPr>
          <p:txBody>
            <a:bodyPr wrap="none" anchor="ctr"/>
            <a:lstStyle/>
            <a:p>
              <a:pPr eaLnBrk="0" hangingPunct="0"/>
              <a:endParaRPr lang="en-US" sz="1800">
                <a:solidFill>
                  <a:srgbClr val="0000FF"/>
                </a:solidFill>
              </a:endParaRPr>
            </a:p>
          </p:txBody>
        </p:sp>
        <p:sp>
          <p:nvSpPr>
            <p:cNvPr id="18477" name="Rectangle 58"/>
            <p:cNvSpPr>
              <a:spLocks noChangeArrowheads="1"/>
            </p:cNvSpPr>
            <p:nvPr/>
          </p:nvSpPr>
          <p:spPr bwMode="auto">
            <a:xfrm>
              <a:off x="2208" y="2064"/>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pPr>
              <a:r>
                <a:rPr lang="en-US" sz="1800">
                  <a:solidFill>
                    <a:srgbClr val="003300"/>
                  </a:solidFill>
                </a:rPr>
                <a:t>D</a:t>
              </a:r>
            </a:p>
          </p:txBody>
        </p:sp>
      </p:grpSp>
      <p:sp>
        <p:nvSpPr>
          <p:cNvPr id="69638" name="Line 62"/>
          <p:cNvSpPr>
            <a:spLocks noChangeShapeType="1"/>
          </p:cNvSpPr>
          <p:nvPr/>
        </p:nvSpPr>
        <p:spPr bwMode="auto">
          <a:xfrm flipV="1">
            <a:off x="1366838" y="5903913"/>
            <a:ext cx="6686550" cy="0"/>
          </a:xfrm>
          <a:prstGeom prst="line">
            <a:avLst/>
          </a:prstGeom>
          <a:noFill/>
          <a:ln w="9525">
            <a:solidFill>
              <a:schemeClr val="tx1"/>
            </a:solidFill>
            <a:round/>
            <a:headEnd type="triangle" w="lg" len="lg"/>
            <a:tailEnd type="triangle" w="lg" len="lg"/>
          </a:ln>
        </p:spPr>
        <p:txBody>
          <a:bodyPr wrap="none" anchor="ctr"/>
          <a:lstStyle/>
          <a:p>
            <a:pPr>
              <a:defRPr/>
            </a:pPr>
            <a:endParaRPr lang="en-US">
              <a:latin typeface="+mn-lt"/>
              <a:ea typeface="新細明體" pitchFamily="18" charset="-120"/>
            </a:endParaRPr>
          </a:p>
        </p:txBody>
      </p:sp>
      <p:sp>
        <p:nvSpPr>
          <p:cNvPr id="69639" name="Text Box 63"/>
          <p:cNvSpPr txBox="1">
            <a:spLocks noChangeArrowheads="1"/>
          </p:cNvSpPr>
          <p:nvPr/>
        </p:nvSpPr>
        <p:spPr bwMode="auto">
          <a:xfrm>
            <a:off x="3614738" y="5878513"/>
            <a:ext cx="2300287" cy="338137"/>
          </a:xfrm>
          <a:prstGeom prst="rect">
            <a:avLst/>
          </a:prstGeom>
          <a:noFill/>
          <a:ln w="9525" algn="ctr">
            <a:noFill/>
            <a:miter lim="800000"/>
            <a:headEnd/>
            <a:tailEnd/>
          </a:ln>
        </p:spPr>
        <p:txBody>
          <a:bodyPr wrap="none">
            <a:spAutoFit/>
          </a:bodyPr>
          <a:lstStyle/>
          <a:p>
            <a:pPr>
              <a:buFont typeface="Wingdings" pitchFamily="2" charset="2"/>
              <a:buNone/>
              <a:defRPr/>
            </a:pPr>
            <a:r>
              <a:rPr lang="en-US" sz="1600" b="1" dirty="0">
                <a:solidFill>
                  <a:srgbClr val="C00000"/>
                </a:solidFill>
                <a:latin typeface="+mn-lt"/>
                <a:ea typeface="新細明體" pitchFamily="18" charset="-120"/>
              </a:rPr>
              <a:t>A Cache Line (block)</a:t>
            </a:r>
          </a:p>
        </p:txBody>
      </p:sp>
      <p:sp>
        <p:nvSpPr>
          <p:cNvPr id="55" name="TextBox 29"/>
          <p:cNvSpPr txBox="1">
            <a:spLocks noChangeArrowheads="1"/>
          </p:cNvSpPr>
          <p:nvPr/>
        </p:nvSpPr>
        <p:spPr bwMode="auto">
          <a:xfrm>
            <a:off x="258763" y="3943350"/>
            <a:ext cx="960437" cy="400050"/>
          </a:xfrm>
          <a:prstGeom prst="rect">
            <a:avLst/>
          </a:prstGeom>
          <a:noFill/>
          <a:ln w="9525">
            <a:noFill/>
            <a:miter lim="800000"/>
            <a:headEnd/>
            <a:tailEnd/>
          </a:ln>
        </p:spPr>
        <p:txBody>
          <a:bodyPr wrap="none">
            <a:spAutoFit/>
          </a:bodyPr>
          <a:lstStyle/>
          <a:p>
            <a:pPr>
              <a:buFont typeface="Wingdings" pitchFamily="2" charset="2"/>
              <a:buNone/>
            </a:pPr>
            <a:r>
              <a:rPr lang="en-US" sz="2000" b="1">
                <a:solidFill>
                  <a:srgbClr val="C00000"/>
                </a:solidFill>
              </a:rPr>
              <a:t>Cache</a:t>
            </a:r>
          </a:p>
        </p:txBody>
      </p:sp>
    </p:spTree>
    <p:extLst>
      <p:ext uri="{BB962C8B-B14F-4D97-AF65-F5344CB8AC3E}">
        <p14:creationId xmlns:p14="http://schemas.microsoft.com/office/powerpoint/2010/main" val="5310807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AMD End Of Interrupt</a:t>
            </a:r>
            <a:endParaRPr lang="ko-KR" altLang="en-US" dirty="0"/>
          </a:p>
        </p:txBody>
      </p:sp>
      <p:sp>
        <p:nvSpPr>
          <p:cNvPr id="3" name="내용 개체 틀 2"/>
          <p:cNvSpPr>
            <a:spLocks noGrp="1"/>
          </p:cNvSpPr>
          <p:nvPr>
            <p:ph idx="1"/>
          </p:nvPr>
        </p:nvSpPr>
        <p:spPr/>
        <p:txBody>
          <a:bodyPr/>
          <a:lstStyle/>
          <a:p>
            <a:r>
              <a:rPr lang="en-US" altLang="ko-KR" dirty="0"/>
              <a:t>Traditional APIC behavior is to clear the highest priority pending interrupt</a:t>
            </a:r>
          </a:p>
          <a:p>
            <a:r>
              <a:rPr lang="en-US" altLang="ko-KR" dirty="0"/>
              <a:t>Does not work if guests directly own devices and process the interrupts</a:t>
            </a:r>
          </a:p>
          <a:p>
            <a:pPr lvl="1"/>
            <a:r>
              <a:rPr lang="en-US" altLang="ko-KR" dirty="0"/>
              <a:t>Guest x may have interrupts disabled. The highest priority interrupt in APIC terms is for guest x</a:t>
            </a:r>
          </a:p>
          <a:p>
            <a:pPr lvl="1"/>
            <a:r>
              <a:rPr lang="en-US" altLang="ko-KR" dirty="0"/>
              <a:t>Guest y has interrupts enabled, and is processing an interrupt that is lower priority in APIC terms</a:t>
            </a:r>
          </a:p>
          <a:p>
            <a:pPr lvl="1"/>
            <a:r>
              <a:rPr lang="en-US" altLang="ko-KR" dirty="0"/>
              <a:t>EOI from guest y would clear the interrupt for guest x</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130</a:t>
            </a:fld>
            <a:endParaRPr lang="en-US" dirty="0"/>
          </a:p>
        </p:txBody>
      </p:sp>
    </p:spTree>
    <p:extLst>
      <p:ext uri="{BB962C8B-B14F-4D97-AF65-F5344CB8AC3E}">
        <p14:creationId xmlns:p14="http://schemas.microsoft.com/office/powerpoint/2010/main" val="3480017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AMD Interrupt Enable Register</a:t>
            </a:r>
            <a:endParaRPr lang="ko-KR" altLang="en-US" sz="3200" dirty="0"/>
          </a:p>
        </p:txBody>
      </p:sp>
      <p:sp>
        <p:nvSpPr>
          <p:cNvPr id="3" name="내용 개체 틀 2"/>
          <p:cNvSpPr>
            <a:spLocks noGrp="1"/>
          </p:cNvSpPr>
          <p:nvPr>
            <p:ph idx="1"/>
          </p:nvPr>
        </p:nvSpPr>
        <p:spPr/>
        <p:txBody>
          <a:bodyPr/>
          <a:lstStyle/>
          <a:p>
            <a:r>
              <a:rPr lang="en-US" altLang="ko-KR" dirty="0"/>
              <a:t>Hypervisor sets the IER mask on a per guest basis</a:t>
            </a:r>
          </a:p>
          <a:p>
            <a:r>
              <a:rPr lang="en-US" altLang="ko-KR" dirty="0"/>
              <a:t>Specific EOI added for clearing the pending interrupt</a:t>
            </a:r>
          </a:p>
          <a:p>
            <a:pPr lvl="1"/>
            <a:r>
              <a:rPr lang="en-US" altLang="ko-KR" dirty="0"/>
              <a:t>Resides at 420h in APIC space</a:t>
            </a:r>
          </a:p>
          <a:p>
            <a:pPr lvl="1"/>
            <a:r>
              <a:rPr lang="en-US" altLang="ko-KR" dirty="0"/>
              <a:t>Hypervisor can clear a targeted pending interrupt</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131</a:t>
            </a:fld>
            <a:endParaRPr lang="en-US" dirty="0"/>
          </a:p>
        </p:txBody>
      </p:sp>
      <p:grpSp>
        <p:nvGrpSpPr>
          <p:cNvPr id="6" name="Group 5"/>
          <p:cNvGrpSpPr/>
          <p:nvPr/>
        </p:nvGrpSpPr>
        <p:grpSpPr>
          <a:xfrm>
            <a:off x="4081239" y="3203241"/>
            <a:ext cx="4758643" cy="2697992"/>
            <a:chOff x="4020007" y="3864548"/>
            <a:chExt cx="4758643" cy="2697992"/>
          </a:xfrm>
        </p:grpSpPr>
        <p:sp>
          <p:nvSpPr>
            <p:cNvPr id="7" name="Freeform 20084"/>
            <p:cNvSpPr/>
            <p:nvPr/>
          </p:nvSpPr>
          <p:spPr>
            <a:xfrm>
              <a:off x="4020007" y="4276751"/>
              <a:ext cx="4114419" cy="2057552"/>
            </a:xfrm>
            <a:custGeom>
              <a:avLst/>
              <a:gdLst/>
              <a:ahLst/>
              <a:cxnLst/>
              <a:rect l="0" t="0" r="0" b="0"/>
              <a:pathLst>
                <a:path w="4114419" h="2057552">
                  <a:moveTo>
                    <a:pt x="0" y="0"/>
                  </a:moveTo>
                  <a:lnTo>
                    <a:pt x="4114419" y="0"/>
                  </a:lnTo>
                  <a:lnTo>
                    <a:pt x="4114419" y="2057552"/>
                  </a:lnTo>
                  <a:lnTo>
                    <a:pt x="0" y="2057552"/>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20085"/>
            <p:cNvSpPr/>
            <p:nvPr/>
          </p:nvSpPr>
          <p:spPr>
            <a:xfrm>
              <a:off x="6006249" y="449468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20086"/>
            <p:cNvSpPr/>
            <p:nvPr/>
          </p:nvSpPr>
          <p:spPr>
            <a:xfrm>
              <a:off x="465272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20087"/>
            <p:cNvSpPr/>
            <p:nvPr/>
          </p:nvSpPr>
          <p:spPr>
            <a:xfrm>
              <a:off x="475929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20088"/>
            <p:cNvSpPr/>
            <p:nvPr/>
          </p:nvSpPr>
          <p:spPr>
            <a:xfrm>
              <a:off x="486589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20089"/>
            <p:cNvSpPr/>
            <p:nvPr/>
          </p:nvSpPr>
          <p:spPr>
            <a:xfrm>
              <a:off x="4972468" y="449963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20090"/>
            <p:cNvSpPr/>
            <p:nvPr/>
          </p:nvSpPr>
          <p:spPr>
            <a:xfrm>
              <a:off x="507906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20091"/>
            <p:cNvSpPr/>
            <p:nvPr/>
          </p:nvSpPr>
          <p:spPr>
            <a:xfrm>
              <a:off x="518565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20092"/>
            <p:cNvSpPr/>
            <p:nvPr/>
          </p:nvSpPr>
          <p:spPr>
            <a:xfrm>
              <a:off x="529222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20093"/>
            <p:cNvSpPr/>
            <p:nvPr/>
          </p:nvSpPr>
          <p:spPr>
            <a:xfrm>
              <a:off x="539882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20094"/>
            <p:cNvSpPr/>
            <p:nvPr/>
          </p:nvSpPr>
          <p:spPr>
            <a:xfrm>
              <a:off x="465272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20095"/>
            <p:cNvSpPr/>
            <p:nvPr/>
          </p:nvSpPr>
          <p:spPr>
            <a:xfrm>
              <a:off x="475929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20096"/>
            <p:cNvSpPr/>
            <p:nvPr/>
          </p:nvSpPr>
          <p:spPr>
            <a:xfrm>
              <a:off x="486589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20097"/>
            <p:cNvSpPr/>
            <p:nvPr/>
          </p:nvSpPr>
          <p:spPr>
            <a:xfrm>
              <a:off x="4972468" y="4719448"/>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20098"/>
            <p:cNvSpPr/>
            <p:nvPr/>
          </p:nvSpPr>
          <p:spPr>
            <a:xfrm>
              <a:off x="507906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20099"/>
            <p:cNvSpPr/>
            <p:nvPr/>
          </p:nvSpPr>
          <p:spPr>
            <a:xfrm>
              <a:off x="518565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20100"/>
            <p:cNvSpPr/>
            <p:nvPr/>
          </p:nvSpPr>
          <p:spPr>
            <a:xfrm>
              <a:off x="529222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20101"/>
            <p:cNvSpPr/>
            <p:nvPr/>
          </p:nvSpPr>
          <p:spPr>
            <a:xfrm>
              <a:off x="539882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20102"/>
            <p:cNvSpPr/>
            <p:nvPr/>
          </p:nvSpPr>
          <p:spPr>
            <a:xfrm>
              <a:off x="465272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20103"/>
            <p:cNvSpPr/>
            <p:nvPr/>
          </p:nvSpPr>
          <p:spPr>
            <a:xfrm>
              <a:off x="475929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20104"/>
            <p:cNvSpPr/>
            <p:nvPr/>
          </p:nvSpPr>
          <p:spPr>
            <a:xfrm>
              <a:off x="486589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20105"/>
            <p:cNvSpPr/>
            <p:nvPr/>
          </p:nvSpPr>
          <p:spPr>
            <a:xfrm>
              <a:off x="4972468" y="493924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20106"/>
            <p:cNvSpPr/>
            <p:nvPr/>
          </p:nvSpPr>
          <p:spPr>
            <a:xfrm>
              <a:off x="507906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20107"/>
            <p:cNvSpPr/>
            <p:nvPr/>
          </p:nvSpPr>
          <p:spPr>
            <a:xfrm>
              <a:off x="518565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20108"/>
            <p:cNvSpPr/>
            <p:nvPr/>
          </p:nvSpPr>
          <p:spPr>
            <a:xfrm>
              <a:off x="529222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20109"/>
            <p:cNvSpPr/>
            <p:nvPr/>
          </p:nvSpPr>
          <p:spPr>
            <a:xfrm>
              <a:off x="539882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20110"/>
            <p:cNvSpPr/>
            <p:nvPr/>
          </p:nvSpPr>
          <p:spPr>
            <a:xfrm>
              <a:off x="465272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20111"/>
            <p:cNvSpPr/>
            <p:nvPr/>
          </p:nvSpPr>
          <p:spPr>
            <a:xfrm>
              <a:off x="475929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20112"/>
            <p:cNvSpPr/>
            <p:nvPr/>
          </p:nvSpPr>
          <p:spPr>
            <a:xfrm>
              <a:off x="486589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20113"/>
            <p:cNvSpPr/>
            <p:nvPr/>
          </p:nvSpPr>
          <p:spPr>
            <a:xfrm>
              <a:off x="4972468" y="515905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20114"/>
            <p:cNvSpPr/>
            <p:nvPr/>
          </p:nvSpPr>
          <p:spPr>
            <a:xfrm>
              <a:off x="507906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20115"/>
            <p:cNvSpPr/>
            <p:nvPr/>
          </p:nvSpPr>
          <p:spPr>
            <a:xfrm>
              <a:off x="518565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20116"/>
            <p:cNvSpPr/>
            <p:nvPr/>
          </p:nvSpPr>
          <p:spPr>
            <a:xfrm>
              <a:off x="529222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20117"/>
            <p:cNvSpPr/>
            <p:nvPr/>
          </p:nvSpPr>
          <p:spPr>
            <a:xfrm>
              <a:off x="539882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20118"/>
            <p:cNvSpPr/>
            <p:nvPr/>
          </p:nvSpPr>
          <p:spPr>
            <a:xfrm>
              <a:off x="465272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20119"/>
            <p:cNvSpPr/>
            <p:nvPr/>
          </p:nvSpPr>
          <p:spPr>
            <a:xfrm>
              <a:off x="475929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20120"/>
            <p:cNvSpPr/>
            <p:nvPr/>
          </p:nvSpPr>
          <p:spPr>
            <a:xfrm>
              <a:off x="486589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20121"/>
            <p:cNvSpPr/>
            <p:nvPr/>
          </p:nvSpPr>
          <p:spPr>
            <a:xfrm>
              <a:off x="4972468" y="5378870"/>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20122"/>
            <p:cNvSpPr/>
            <p:nvPr/>
          </p:nvSpPr>
          <p:spPr>
            <a:xfrm>
              <a:off x="507906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20123"/>
            <p:cNvSpPr/>
            <p:nvPr/>
          </p:nvSpPr>
          <p:spPr>
            <a:xfrm>
              <a:off x="518565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20124"/>
            <p:cNvSpPr/>
            <p:nvPr/>
          </p:nvSpPr>
          <p:spPr>
            <a:xfrm>
              <a:off x="529222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20125"/>
            <p:cNvSpPr/>
            <p:nvPr/>
          </p:nvSpPr>
          <p:spPr>
            <a:xfrm>
              <a:off x="539882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20126"/>
            <p:cNvSpPr/>
            <p:nvPr/>
          </p:nvSpPr>
          <p:spPr>
            <a:xfrm>
              <a:off x="465272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20127"/>
            <p:cNvSpPr/>
            <p:nvPr/>
          </p:nvSpPr>
          <p:spPr>
            <a:xfrm>
              <a:off x="475929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20128"/>
            <p:cNvSpPr/>
            <p:nvPr/>
          </p:nvSpPr>
          <p:spPr>
            <a:xfrm>
              <a:off x="486589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20129"/>
            <p:cNvSpPr/>
            <p:nvPr/>
          </p:nvSpPr>
          <p:spPr>
            <a:xfrm>
              <a:off x="4972468" y="5598681"/>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20130"/>
            <p:cNvSpPr/>
            <p:nvPr/>
          </p:nvSpPr>
          <p:spPr>
            <a:xfrm>
              <a:off x="507906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20131"/>
            <p:cNvSpPr/>
            <p:nvPr/>
          </p:nvSpPr>
          <p:spPr>
            <a:xfrm>
              <a:off x="518565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20132"/>
            <p:cNvSpPr/>
            <p:nvPr/>
          </p:nvSpPr>
          <p:spPr>
            <a:xfrm>
              <a:off x="529222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20133"/>
            <p:cNvSpPr/>
            <p:nvPr/>
          </p:nvSpPr>
          <p:spPr>
            <a:xfrm>
              <a:off x="539882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20134"/>
            <p:cNvSpPr/>
            <p:nvPr/>
          </p:nvSpPr>
          <p:spPr>
            <a:xfrm>
              <a:off x="4652721"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20135"/>
            <p:cNvSpPr/>
            <p:nvPr/>
          </p:nvSpPr>
          <p:spPr>
            <a:xfrm>
              <a:off x="475929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20136"/>
            <p:cNvSpPr/>
            <p:nvPr/>
          </p:nvSpPr>
          <p:spPr>
            <a:xfrm>
              <a:off x="486589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20137"/>
            <p:cNvSpPr/>
            <p:nvPr/>
          </p:nvSpPr>
          <p:spPr>
            <a:xfrm>
              <a:off x="4972468" y="5818493"/>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20138"/>
            <p:cNvSpPr/>
            <p:nvPr/>
          </p:nvSpPr>
          <p:spPr>
            <a:xfrm>
              <a:off x="507906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20139"/>
            <p:cNvSpPr/>
            <p:nvPr/>
          </p:nvSpPr>
          <p:spPr>
            <a:xfrm>
              <a:off x="5185651"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20140"/>
            <p:cNvSpPr/>
            <p:nvPr/>
          </p:nvSpPr>
          <p:spPr>
            <a:xfrm>
              <a:off x="529222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20141"/>
            <p:cNvSpPr/>
            <p:nvPr/>
          </p:nvSpPr>
          <p:spPr>
            <a:xfrm>
              <a:off x="539882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20142"/>
            <p:cNvSpPr/>
            <p:nvPr/>
          </p:nvSpPr>
          <p:spPr>
            <a:xfrm>
              <a:off x="465272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20143"/>
            <p:cNvSpPr/>
            <p:nvPr/>
          </p:nvSpPr>
          <p:spPr>
            <a:xfrm>
              <a:off x="475929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20144"/>
            <p:cNvSpPr/>
            <p:nvPr/>
          </p:nvSpPr>
          <p:spPr>
            <a:xfrm>
              <a:off x="486589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20145"/>
            <p:cNvSpPr/>
            <p:nvPr/>
          </p:nvSpPr>
          <p:spPr>
            <a:xfrm>
              <a:off x="4972468" y="6038292"/>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20146"/>
            <p:cNvSpPr/>
            <p:nvPr/>
          </p:nvSpPr>
          <p:spPr>
            <a:xfrm>
              <a:off x="507906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20147"/>
            <p:cNvSpPr/>
            <p:nvPr/>
          </p:nvSpPr>
          <p:spPr>
            <a:xfrm>
              <a:off x="518565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20148"/>
            <p:cNvSpPr/>
            <p:nvPr/>
          </p:nvSpPr>
          <p:spPr>
            <a:xfrm>
              <a:off x="529222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20149"/>
            <p:cNvSpPr/>
            <p:nvPr/>
          </p:nvSpPr>
          <p:spPr>
            <a:xfrm>
              <a:off x="539882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20150"/>
            <p:cNvSpPr/>
            <p:nvPr/>
          </p:nvSpPr>
          <p:spPr>
            <a:xfrm>
              <a:off x="5505412"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20151"/>
            <p:cNvSpPr/>
            <p:nvPr/>
          </p:nvSpPr>
          <p:spPr>
            <a:xfrm>
              <a:off x="561199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20152"/>
            <p:cNvSpPr/>
            <p:nvPr/>
          </p:nvSpPr>
          <p:spPr>
            <a:xfrm>
              <a:off x="571858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20153"/>
            <p:cNvSpPr/>
            <p:nvPr/>
          </p:nvSpPr>
          <p:spPr>
            <a:xfrm>
              <a:off x="5825159" y="449963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20154"/>
            <p:cNvSpPr/>
            <p:nvPr/>
          </p:nvSpPr>
          <p:spPr>
            <a:xfrm>
              <a:off x="593175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20155"/>
            <p:cNvSpPr/>
            <p:nvPr/>
          </p:nvSpPr>
          <p:spPr>
            <a:xfrm>
              <a:off x="603834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20156"/>
            <p:cNvSpPr/>
            <p:nvPr/>
          </p:nvSpPr>
          <p:spPr>
            <a:xfrm>
              <a:off x="614492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20157"/>
            <p:cNvSpPr/>
            <p:nvPr/>
          </p:nvSpPr>
          <p:spPr>
            <a:xfrm>
              <a:off x="625151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20158"/>
            <p:cNvSpPr/>
            <p:nvPr/>
          </p:nvSpPr>
          <p:spPr>
            <a:xfrm>
              <a:off x="5505412"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20159"/>
            <p:cNvSpPr/>
            <p:nvPr/>
          </p:nvSpPr>
          <p:spPr>
            <a:xfrm>
              <a:off x="561199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20160"/>
            <p:cNvSpPr/>
            <p:nvPr/>
          </p:nvSpPr>
          <p:spPr>
            <a:xfrm>
              <a:off x="571858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20161"/>
            <p:cNvSpPr/>
            <p:nvPr/>
          </p:nvSpPr>
          <p:spPr>
            <a:xfrm>
              <a:off x="5825159" y="4719448"/>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20162"/>
            <p:cNvSpPr/>
            <p:nvPr/>
          </p:nvSpPr>
          <p:spPr>
            <a:xfrm>
              <a:off x="593175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20163"/>
            <p:cNvSpPr/>
            <p:nvPr/>
          </p:nvSpPr>
          <p:spPr>
            <a:xfrm>
              <a:off x="603834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20164"/>
            <p:cNvSpPr/>
            <p:nvPr/>
          </p:nvSpPr>
          <p:spPr>
            <a:xfrm>
              <a:off x="614492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20165"/>
            <p:cNvSpPr/>
            <p:nvPr/>
          </p:nvSpPr>
          <p:spPr>
            <a:xfrm>
              <a:off x="625151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20166"/>
            <p:cNvSpPr/>
            <p:nvPr/>
          </p:nvSpPr>
          <p:spPr>
            <a:xfrm>
              <a:off x="5505412"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20167"/>
            <p:cNvSpPr/>
            <p:nvPr/>
          </p:nvSpPr>
          <p:spPr>
            <a:xfrm>
              <a:off x="561199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20168"/>
            <p:cNvSpPr/>
            <p:nvPr/>
          </p:nvSpPr>
          <p:spPr>
            <a:xfrm>
              <a:off x="571858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20169"/>
            <p:cNvSpPr/>
            <p:nvPr/>
          </p:nvSpPr>
          <p:spPr>
            <a:xfrm>
              <a:off x="5825159" y="493924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20170"/>
            <p:cNvSpPr/>
            <p:nvPr/>
          </p:nvSpPr>
          <p:spPr>
            <a:xfrm>
              <a:off x="593175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20171"/>
            <p:cNvSpPr/>
            <p:nvPr/>
          </p:nvSpPr>
          <p:spPr>
            <a:xfrm>
              <a:off x="603834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20172"/>
            <p:cNvSpPr/>
            <p:nvPr/>
          </p:nvSpPr>
          <p:spPr>
            <a:xfrm>
              <a:off x="614492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20173"/>
            <p:cNvSpPr/>
            <p:nvPr/>
          </p:nvSpPr>
          <p:spPr>
            <a:xfrm>
              <a:off x="625151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20174"/>
            <p:cNvSpPr/>
            <p:nvPr/>
          </p:nvSpPr>
          <p:spPr>
            <a:xfrm>
              <a:off x="5505412"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20175"/>
            <p:cNvSpPr/>
            <p:nvPr/>
          </p:nvSpPr>
          <p:spPr>
            <a:xfrm>
              <a:off x="561199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20176"/>
            <p:cNvSpPr/>
            <p:nvPr/>
          </p:nvSpPr>
          <p:spPr>
            <a:xfrm>
              <a:off x="571858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20177"/>
            <p:cNvSpPr/>
            <p:nvPr/>
          </p:nvSpPr>
          <p:spPr>
            <a:xfrm>
              <a:off x="5825159" y="515905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20178"/>
            <p:cNvSpPr/>
            <p:nvPr/>
          </p:nvSpPr>
          <p:spPr>
            <a:xfrm>
              <a:off x="593175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20179"/>
            <p:cNvSpPr/>
            <p:nvPr/>
          </p:nvSpPr>
          <p:spPr>
            <a:xfrm>
              <a:off x="603834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20180"/>
            <p:cNvSpPr/>
            <p:nvPr/>
          </p:nvSpPr>
          <p:spPr>
            <a:xfrm>
              <a:off x="614492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20181"/>
            <p:cNvSpPr/>
            <p:nvPr/>
          </p:nvSpPr>
          <p:spPr>
            <a:xfrm>
              <a:off x="625151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20182"/>
            <p:cNvSpPr/>
            <p:nvPr/>
          </p:nvSpPr>
          <p:spPr>
            <a:xfrm>
              <a:off x="5505412"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20183"/>
            <p:cNvSpPr/>
            <p:nvPr/>
          </p:nvSpPr>
          <p:spPr>
            <a:xfrm>
              <a:off x="561199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20184"/>
            <p:cNvSpPr/>
            <p:nvPr/>
          </p:nvSpPr>
          <p:spPr>
            <a:xfrm>
              <a:off x="571858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20185"/>
            <p:cNvSpPr/>
            <p:nvPr/>
          </p:nvSpPr>
          <p:spPr>
            <a:xfrm>
              <a:off x="5825159" y="5378870"/>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20186"/>
            <p:cNvSpPr/>
            <p:nvPr/>
          </p:nvSpPr>
          <p:spPr>
            <a:xfrm>
              <a:off x="593175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20187"/>
            <p:cNvSpPr/>
            <p:nvPr/>
          </p:nvSpPr>
          <p:spPr>
            <a:xfrm>
              <a:off x="603834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20188"/>
            <p:cNvSpPr/>
            <p:nvPr/>
          </p:nvSpPr>
          <p:spPr>
            <a:xfrm>
              <a:off x="614492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20189"/>
            <p:cNvSpPr/>
            <p:nvPr/>
          </p:nvSpPr>
          <p:spPr>
            <a:xfrm>
              <a:off x="625151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20190"/>
            <p:cNvSpPr/>
            <p:nvPr/>
          </p:nvSpPr>
          <p:spPr>
            <a:xfrm>
              <a:off x="5505412"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20191"/>
            <p:cNvSpPr/>
            <p:nvPr/>
          </p:nvSpPr>
          <p:spPr>
            <a:xfrm>
              <a:off x="561199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20192"/>
            <p:cNvSpPr/>
            <p:nvPr/>
          </p:nvSpPr>
          <p:spPr>
            <a:xfrm>
              <a:off x="571858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20193"/>
            <p:cNvSpPr/>
            <p:nvPr/>
          </p:nvSpPr>
          <p:spPr>
            <a:xfrm>
              <a:off x="5825159" y="5598681"/>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20194"/>
            <p:cNvSpPr/>
            <p:nvPr/>
          </p:nvSpPr>
          <p:spPr>
            <a:xfrm>
              <a:off x="593175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20195"/>
            <p:cNvSpPr/>
            <p:nvPr/>
          </p:nvSpPr>
          <p:spPr>
            <a:xfrm>
              <a:off x="603834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20196"/>
            <p:cNvSpPr/>
            <p:nvPr/>
          </p:nvSpPr>
          <p:spPr>
            <a:xfrm>
              <a:off x="614492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20197"/>
            <p:cNvSpPr/>
            <p:nvPr/>
          </p:nvSpPr>
          <p:spPr>
            <a:xfrm>
              <a:off x="625151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20198"/>
            <p:cNvSpPr/>
            <p:nvPr/>
          </p:nvSpPr>
          <p:spPr>
            <a:xfrm>
              <a:off x="550539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20199"/>
            <p:cNvSpPr/>
            <p:nvPr/>
          </p:nvSpPr>
          <p:spPr>
            <a:xfrm>
              <a:off x="561199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20200"/>
            <p:cNvSpPr/>
            <p:nvPr/>
          </p:nvSpPr>
          <p:spPr>
            <a:xfrm>
              <a:off x="5718581"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20201"/>
            <p:cNvSpPr/>
            <p:nvPr/>
          </p:nvSpPr>
          <p:spPr>
            <a:xfrm>
              <a:off x="5825159" y="5818493"/>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20202"/>
            <p:cNvSpPr/>
            <p:nvPr/>
          </p:nvSpPr>
          <p:spPr>
            <a:xfrm>
              <a:off x="593175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20203"/>
            <p:cNvSpPr/>
            <p:nvPr/>
          </p:nvSpPr>
          <p:spPr>
            <a:xfrm>
              <a:off x="603832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20204"/>
            <p:cNvSpPr/>
            <p:nvPr/>
          </p:nvSpPr>
          <p:spPr>
            <a:xfrm>
              <a:off x="614492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20205"/>
            <p:cNvSpPr/>
            <p:nvPr/>
          </p:nvSpPr>
          <p:spPr>
            <a:xfrm>
              <a:off x="6251511"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20206"/>
            <p:cNvSpPr/>
            <p:nvPr/>
          </p:nvSpPr>
          <p:spPr>
            <a:xfrm>
              <a:off x="5505412"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20207"/>
            <p:cNvSpPr/>
            <p:nvPr/>
          </p:nvSpPr>
          <p:spPr>
            <a:xfrm>
              <a:off x="561199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20208"/>
            <p:cNvSpPr/>
            <p:nvPr/>
          </p:nvSpPr>
          <p:spPr>
            <a:xfrm>
              <a:off x="571858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20209"/>
            <p:cNvSpPr/>
            <p:nvPr/>
          </p:nvSpPr>
          <p:spPr>
            <a:xfrm>
              <a:off x="5825159" y="6038292"/>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20210"/>
            <p:cNvSpPr/>
            <p:nvPr/>
          </p:nvSpPr>
          <p:spPr>
            <a:xfrm>
              <a:off x="593175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20211"/>
            <p:cNvSpPr/>
            <p:nvPr/>
          </p:nvSpPr>
          <p:spPr>
            <a:xfrm>
              <a:off x="603834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20212"/>
            <p:cNvSpPr/>
            <p:nvPr/>
          </p:nvSpPr>
          <p:spPr>
            <a:xfrm>
              <a:off x="614492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20213"/>
            <p:cNvSpPr/>
            <p:nvPr/>
          </p:nvSpPr>
          <p:spPr>
            <a:xfrm>
              <a:off x="625151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20214"/>
            <p:cNvSpPr/>
            <p:nvPr/>
          </p:nvSpPr>
          <p:spPr>
            <a:xfrm>
              <a:off x="635808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20215"/>
            <p:cNvSpPr/>
            <p:nvPr/>
          </p:nvSpPr>
          <p:spPr>
            <a:xfrm>
              <a:off x="6464680" y="449963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20216"/>
            <p:cNvSpPr/>
            <p:nvPr/>
          </p:nvSpPr>
          <p:spPr>
            <a:xfrm>
              <a:off x="657125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20217"/>
            <p:cNvSpPr/>
            <p:nvPr/>
          </p:nvSpPr>
          <p:spPr>
            <a:xfrm>
              <a:off x="667785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20218"/>
            <p:cNvSpPr/>
            <p:nvPr/>
          </p:nvSpPr>
          <p:spPr>
            <a:xfrm>
              <a:off x="678444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20219"/>
            <p:cNvSpPr/>
            <p:nvPr/>
          </p:nvSpPr>
          <p:spPr>
            <a:xfrm>
              <a:off x="689101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20220"/>
            <p:cNvSpPr/>
            <p:nvPr/>
          </p:nvSpPr>
          <p:spPr>
            <a:xfrm>
              <a:off x="699761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20221"/>
            <p:cNvSpPr/>
            <p:nvPr/>
          </p:nvSpPr>
          <p:spPr>
            <a:xfrm>
              <a:off x="710418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20222"/>
            <p:cNvSpPr/>
            <p:nvPr/>
          </p:nvSpPr>
          <p:spPr>
            <a:xfrm>
              <a:off x="635808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20223"/>
            <p:cNvSpPr/>
            <p:nvPr/>
          </p:nvSpPr>
          <p:spPr>
            <a:xfrm>
              <a:off x="6464680" y="4719448"/>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20224"/>
            <p:cNvSpPr/>
            <p:nvPr/>
          </p:nvSpPr>
          <p:spPr>
            <a:xfrm>
              <a:off x="657125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20225"/>
            <p:cNvSpPr/>
            <p:nvPr/>
          </p:nvSpPr>
          <p:spPr>
            <a:xfrm>
              <a:off x="667785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20226"/>
            <p:cNvSpPr/>
            <p:nvPr/>
          </p:nvSpPr>
          <p:spPr>
            <a:xfrm>
              <a:off x="678444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20227"/>
            <p:cNvSpPr/>
            <p:nvPr/>
          </p:nvSpPr>
          <p:spPr>
            <a:xfrm>
              <a:off x="689101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20228"/>
            <p:cNvSpPr/>
            <p:nvPr/>
          </p:nvSpPr>
          <p:spPr>
            <a:xfrm>
              <a:off x="699761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20229"/>
            <p:cNvSpPr/>
            <p:nvPr/>
          </p:nvSpPr>
          <p:spPr>
            <a:xfrm>
              <a:off x="710418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20230"/>
            <p:cNvSpPr/>
            <p:nvPr/>
          </p:nvSpPr>
          <p:spPr>
            <a:xfrm>
              <a:off x="635808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20231"/>
            <p:cNvSpPr/>
            <p:nvPr/>
          </p:nvSpPr>
          <p:spPr>
            <a:xfrm>
              <a:off x="6464680" y="493924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20232"/>
            <p:cNvSpPr/>
            <p:nvPr/>
          </p:nvSpPr>
          <p:spPr>
            <a:xfrm>
              <a:off x="657125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20233"/>
            <p:cNvSpPr/>
            <p:nvPr/>
          </p:nvSpPr>
          <p:spPr>
            <a:xfrm>
              <a:off x="667785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20234"/>
            <p:cNvSpPr/>
            <p:nvPr/>
          </p:nvSpPr>
          <p:spPr>
            <a:xfrm>
              <a:off x="678444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20235"/>
            <p:cNvSpPr/>
            <p:nvPr/>
          </p:nvSpPr>
          <p:spPr>
            <a:xfrm>
              <a:off x="689101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20236"/>
            <p:cNvSpPr/>
            <p:nvPr/>
          </p:nvSpPr>
          <p:spPr>
            <a:xfrm>
              <a:off x="699761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20237"/>
            <p:cNvSpPr/>
            <p:nvPr/>
          </p:nvSpPr>
          <p:spPr>
            <a:xfrm>
              <a:off x="710418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20238"/>
            <p:cNvSpPr/>
            <p:nvPr/>
          </p:nvSpPr>
          <p:spPr>
            <a:xfrm>
              <a:off x="635808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20239"/>
            <p:cNvSpPr/>
            <p:nvPr/>
          </p:nvSpPr>
          <p:spPr>
            <a:xfrm>
              <a:off x="6464680" y="515905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20240"/>
            <p:cNvSpPr/>
            <p:nvPr/>
          </p:nvSpPr>
          <p:spPr>
            <a:xfrm>
              <a:off x="657125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20241"/>
            <p:cNvSpPr/>
            <p:nvPr/>
          </p:nvSpPr>
          <p:spPr>
            <a:xfrm>
              <a:off x="667785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20242"/>
            <p:cNvSpPr/>
            <p:nvPr/>
          </p:nvSpPr>
          <p:spPr>
            <a:xfrm>
              <a:off x="678444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20243"/>
            <p:cNvSpPr/>
            <p:nvPr/>
          </p:nvSpPr>
          <p:spPr>
            <a:xfrm>
              <a:off x="689101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20244"/>
            <p:cNvSpPr/>
            <p:nvPr/>
          </p:nvSpPr>
          <p:spPr>
            <a:xfrm>
              <a:off x="699761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20245"/>
            <p:cNvSpPr/>
            <p:nvPr/>
          </p:nvSpPr>
          <p:spPr>
            <a:xfrm>
              <a:off x="710418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20246"/>
            <p:cNvSpPr/>
            <p:nvPr/>
          </p:nvSpPr>
          <p:spPr>
            <a:xfrm>
              <a:off x="635808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20247"/>
            <p:cNvSpPr/>
            <p:nvPr/>
          </p:nvSpPr>
          <p:spPr>
            <a:xfrm>
              <a:off x="6464680" y="5378870"/>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20248"/>
            <p:cNvSpPr/>
            <p:nvPr/>
          </p:nvSpPr>
          <p:spPr>
            <a:xfrm>
              <a:off x="657125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20249"/>
            <p:cNvSpPr/>
            <p:nvPr/>
          </p:nvSpPr>
          <p:spPr>
            <a:xfrm>
              <a:off x="667785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20250"/>
            <p:cNvSpPr/>
            <p:nvPr/>
          </p:nvSpPr>
          <p:spPr>
            <a:xfrm>
              <a:off x="678444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20251"/>
            <p:cNvSpPr/>
            <p:nvPr/>
          </p:nvSpPr>
          <p:spPr>
            <a:xfrm>
              <a:off x="689101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20252"/>
            <p:cNvSpPr/>
            <p:nvPr/>
          </p:nvSpPr>
          <p:spPr>
            <a:xfrm>
              <a:off x="699761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20253"/>
            <p:cNvSpPr/>
            <p:nvPr/>
          </p:nvSpPr>
          <p:spPr>
            <a:xfrm>
              <a:off x="710418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20254"/>
            <p:cNvSpPr/>
            <p:nvPr/>
          </p:nvSpPr>
          <p:spPr>
            <a:xfrm>
              <a:off x="635808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20255"/>
            <p:cNvSpPr/>
            <p:nvPr/>
          </p:nvSpPr>
          <p:spPr>
            <a:xfrm>
              <a:off x="6464680" y="5598681"/>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20256"/>
            <p:cNvSpPr/>
            <p:nvPr/>
          </p:nvSpPr>
          <p:spPr>
            <a:xfrm>
              <a:off x="657125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20257"/>
            <p:cNvSpPr/>
            <p:nvPr/>
          </p:nvSpPr>
          <p:spPr>
            <a:xfrm>
              <a:off x="667785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20258"/>
            <p:cNvSpPr/>
            <p:nvPr/>
          </p:nvSpPr>
          <p:spPr>
            <a:xfrm>
              <a:off x="678444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20259"/>
            <p:cNvSpPr/>
            <p:nvPr/>
          </p:nvSpPr>
          <p:spPr>
            <a:xfrm>
              <a:off x="689101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20260"/>
            <p:cNvSpPr/>
            <p:nvPr/>
          </p:nvSpPr>
          <p:spPr>
            <a:xfrm>
              <a:off x="699761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20261"/>
            <p:cNvSpPr/>
            <p:nvPr/>
          </p:nvSpPr>
          <p:spPr>
            <a:xfrm>
              <a:off x="710418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20262"/>
            <p:cNvSpPr/>
            <p:nvPr/>
          </p:nvSpPr>
          <p:spPr>
            <a:xfrm>
              <a:off x="635808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20263"/>
            <p:cNvSpPr/>
            <p:nvPr/>
          </p:nvSpPr>
          <p:spPr>
            <a:xfrm>
              <a:off x="6464680" y="5818493"/>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20264"/>
            <p:cNvSpPr/>
            <p:nvPr/>
          </p:nvSpPr>
          <p:spPr>
            <a:xfrm>
              <a:off x="657125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20265"/>
            <p:cNvSpPr/>
            <p:nvPr/>
          </p:nvSpPr>
          <p:spPr>
            <a:xfrm>
              <a:off x="667785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20266"/>
            <p:cNvSpPr/>
            <p:nvPr/>
          </p:nvSpPr>
          <p:spPr>
            <a:xfrm>
              <a:off x="6784441"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20267"/>
            <p:cNvSpPr/>
            <p:nvPr/>
          </p:nvSpPr>
          <p:spPr>
            <a:xfrm>
              <a:off x="689101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20268"/>
            <p:cNvSpPr/>
            <p:nvPr/>
          </p:nvSpPr>
          <p:spPr>
            <a:xfrm>
              <a:off x="699761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20269"/>
            <p:cNvSpPr/>
            <p:nvPr/>
          </p:nvSpPr>
          <p:spPr>
            <a:xfrm>
              <a:off x="710418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20270"/>
            <p:cNvSpPr/>
            <p:nvPr/>
          </p:nvSpPr>
          <p:spPr>
            <a:xfrm>
              <a:off x="635808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20271"/>
            <p:cNvSpPr/>
            <p:nvPr/>
          </p:nvSpPr>
          <p:spPr>
            <a:xfrm>
              <a:off x="6464680" y="6038292"/>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20272"/>
            <p:cNvSpPr/>
            <p:nvPr/>
          </p:nvSpPr>
          <p:spPr>
            <a:xfrm>
              <a:off x="657125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20273"/>
            <p:cNvSpPr/>
            <p:nvPr/>
          </p:nvSpPr>
          <p:spPr>
            <a:xfrm>
              <a:off x="667785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20274"/>
            <p:cNvSpPr/>
            <p:nvPr/>
          </p:nvSpPr>
          <p:spPr>
            <a:xfrm>
              <a:off x="678444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20275"/>
            <p:cNvSpPr/>
            <p:nvPr/>
          </p:nvSpPr>
          <p:spPr>
            <a:xfrm>
              <a:off x="689101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20276"/>
            <p:cNvSpPr/>
            <p:nvPr/>
          </p:nvSpPr>
          <p:spPr>
            <a:xfrm>
              <a:off x="699761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20277"/>
            <p:cNvSpPr/>
            <p:nvPr/>
          </p:nvSpPr>
          <p:spPr>
            <a:xfrm>
              <a:off x="710418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20278"/>
            <p:cNvSpPr/>
            <p:nvPr/>
          </p:nvSpPr>
          <p:spPr>
            <a:xfrm>
              <a:off x="7210780"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20279"/>
            <p:cNvSpPr/>
            <p:nvPr/>
          </p:nvSpPr>
          <p:spPr>
            <a:xfrm>
              <a:off x="7317371" y="4499623"/>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20280"/>
            <p:cNvSpPr/>
            <p:nvPr/>
          </p:nvSpPr>
          <p:spPr>
            <a:xfrm>
              <a:off x="7423949" y="4499623"/>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20281"/>
            <p:cNvSpPr/>
            <p:nvPr/>
          </p:nvSpPr>
          <p:spPr>
            <a:xfrm>
              <a:off x="7530541"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20282"/>
            <p:cNvSpPr/>
            <p:nvPr/>
          </p:nvSpPr>
          <p:spPr>
            <a:xfrm>
              <a:off x="7637132"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20283"/>
            <p:cNvSpPr/>
            <p:nvPr/>
          </p:nvSpPr>
          <p:spPr>
            <a:xfrm>
              <a:off x="7743711"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20284"/>
            <p:cNvSpPr/>
            <p:nvPr/>
          </p:nvSpPr>
          <p:spPr>
            <a:xfrm>
              <a:off x="7850301"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20285"/>
            <p:cNvSpPr/>
            <p:nvPr/>
          </p:nvSpPr>
          <p:spPr>
            <a:xfrm>
              <a:off x="7956880"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20286"/>
            <p:cNvSpPr/>
            <p:nvPr/>
          </p:nvSpPr>
          <p:spPr>
            <a:xfrm>
              <a:off x="7210780"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20287"/>
            <p:cNvSpPr/>
            <p:nvPr/>
          </p:nvSpPr>
          <p:spPr>
            <a:xfrm>
              <a:off x="7317371" y="4719435"/>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20288"/>
            <p:cNvSpPr/>
            <p:nvPr/>
          </p:nvSpPr>
          <p:spPr>
            <a:xfrm>
              <a:off x="7423949" y="4719435"/>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20289"/>
            <p:cNvSpPr/>
            <p:nvPr/>
          </p:nvSpPr>
          <p:spPr>
            <a:xfrm>
              <a:off x="7530541"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20290"/>
            <p:cNvSpPr/>
            <p:nvPr/>
          </p:nvSpPr>
          <p:spPr>
            <a:xfrm>
              <a:off x="7637132"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20291"/>
            <p:cNvSpPr/>
            <p:nvPr/>
          </p:nvSpPr>
          <p:spPr>
            <a:xfrm>
              <a:off x="7743711"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20292"/>
            <p:cNvSpPr/>
            <p:nvPr/>
          </p:nvSpPr>
          <p:spPr>
            <a:xfrm>
              <a:off x="7850301"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20293"/>
            <p:cNvSpPr/>
            <p:nvPr/>
          </p:nvSpPr>
          <p:spPr>
            <a:xfrm>
              <a:off x="7956880"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20294"/>
            <p:cNvSpPr/>
            <p:nvPr/>
          </p:nvSpPr>
          <p:spPr>
            <a:xfrm>
              <a:off x="721078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20295"/>
            <p:cNvSpPr/>
            <p:nvPr/>
          </p:nvSpPr>
          <p:spPr>
            <a:xfrm>
              <a:off x="7317371" y="493924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20296"/>
            <p:cNvSpPr/>
            <p:nvPr/>
          </p:nvSpPr>
          <p:spPr>
            <a:xfrm>
              <a:off x="7423949" y="493924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20297"/>
            <p:cNvSpPr/>
            <p:nvPr/>
          </p:nvSpPr>
          <p:spPr>
            <a:xfrm>
              <a:off x="753054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20298"/>
            <p:cNvSpPr/>
            <p:nvPr/>
          </p:nvSpPr>
          <p:spPr>
            <a:xfrm>
              <a:off x="7637132"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20299"/>
            <p:cNvSpPr/>
            <p:nvPr/>
          </p:nvSpPr>
          <p:spPr>
            <a:xfrm>
              <a:off x="774371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20300"/>
            <p:cNvSpPr/>
            <p:nvPr/>
          </p:nvSpPr>
          <p:spPr>
            <a:xfrm>
              <a:off x="785030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20301"/>
            <p:cNvSpPr/>
            <p:nvPr/>
          </p:nvSpPr>
          <p:spPr>
            <a:xfrm>
              <a:off x="795688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20302"/>
            <p:cNvSpPr/>
            <p:nvPr/>
          </p:nvSpPr>
          <p:spPr>
            <a:xfrm>
              <a:off x="721078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20303"/>
            <p:cNvSpPr/>
            <p:nvPr/>
          </p:nvSpPr>
          <p:spPr>
            <a:xfrm>
              <a:off x="7317371" y="515905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20304"/>
            <p:cNvSpPr/>
            <p:nvPr/>
          </p:nvSpPr>
          <p:spPr>
            <a:xfrm>
              <a:off x="7423949" y="515905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20305"/>
            <p:cNvSpPr/>
            <p:nvPr/>
          </p:nvSpPr>
          <p:spPr>
            <a:xfrm>
              <a:off x="753054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20306"/>
            <p:cNvSpPr/>
            <p:nvPr/>
          </p:nvSpPr>
          <p:spPr>
            <a:xfrm>
              <a:off x="7637132"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20307"/>
            <p:cNvSpPr/>
            <p:nvPr/>
          </p:nvSpPr>
          <p:spPr>
            <a:xfrm>
              <a:off x="774371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20308"/>
            <p:cNvSpPr/>
            <p:nvPr/>
          </p:nvSpPr>
          <p:spPr>
            <a:xfrm>
              <a:off x="785030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20309"/>
            <p:cNvSpPr/>
            <p:nvPr/>
          </p:nvSpPr>
          <p:spPr>
            <a:xfrm>
              <a:off x="795688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20310"/>
            <p:cNvSpPr/>
            <p:nvPr/>
          </p:nvSpPr>
          <p:spPr>
            <a:xfrm>
              <a:off x="721078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20311"/>
            <p:cNvSpPr/>
            <p:nvPr/>
          </p:nvSpPr>
          <p:spPr>
            <a:xfrm>
              <a:off x="7317371" y="5378870"/>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20312"/>
            <p:cNvSpPr/>
            <p:nvPr/>
          </p:nvSpPr>
          <p:spPr>
            <a:xfrm>
              <a:off x="7423949" y="5378870"/>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20313"/>
            <p:cNvSpPr/>
            <p:nvPr/>
          </p:nvSpPr>
          <p:spPr>
            <a:xfrm>
              <a:off x="753054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20314"/>
            <p:cNvSpPr/>
            <p:nvPr/>
          </p:nvSpPr>
          <p:spPr>
            <a:xfrm>
              <a:off x="7637132"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20315"/>
            <p:cNvSpPr/>
            <p:nvPr/>
          </p:nvSpPr>
          <p:spPr>
            <a:xfrm>
              <a:off x="774371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20316"/>
            <p:cNvSpPr/>
            <p:nvPr/>
          </p:nvSpPr>
          <p:spPr>
            <a:xfrm>
              <a:off x="785030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20317"/>
            <p:cNvSpPr/>
            <p:nvPr/>
          </p:nvSpPr>
          <p:spPr>
            <a:xfrm>
              <a:off x="795688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20318"/>
            <p:cNvSpPr/>
            <p:nvPr/>
          </p:nvSpPr>
          <p:spPr>
            <a:xfrm>
              <a:off x="7210780"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20319"/>
            <p:cNvSpPr/>
            <p:nvPr/>
          </p:nvSpPr>
          <p:spPr>
            <a:xfrm>
              <a:off x="7317371" y="559866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20320"/>
            <p:cNvSpPr/>
            <p:nvPr/>
          </p:nvSpPr>
          <p:spPr>
            <a:xfrm>
              <a:off x="7423949" y="559866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20321"/>
            <p:cNvSpPr/>
            <p:nvPr/>
          </p:nvSpPr>
          <p:spPr>
            <a:xfrm>
              <a:off x="7530541"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20322"/>
            <p:cNvSpPr/>
            <p:nvPr/>
          </p:nvSpPr>
          <p:spPr>
            <a:xfrm>
              <a:off x="7637119"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20323"/>
            <p:cNvSpPr/>
            <p:nvPr/>
          </p:nvSpPr>
          <p:spPr>
            <a:xfrm>
              <a:off x="7743711"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20324"/>
            <p:cNvSpPr/>
            <p:nvPr/>
          </p:nvSpPr>
          <p:spPr>
            <a:xfrm>
              <a:off x="7850289"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20325"/>
            <p:cNvSpPr/>
            <p:nvPr/>
          </p:nvSpPr>
          <p:spPr>
            <a:xfrm>
              <a:off x="7956880"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20326"/>
            <p:cNvSpPr/>
            <p:nvPr/>
          </p:nvSpPr>
          <p:spPr>
            <a:xfrm>
              <a:off x="7210780"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20327"/>
            <p:cNvSpPr/>
            <p:nvPr/>
          </p:nvSpPr>
          <p:spPr>
            <a:xfrm>
              <a:off x="7317371" y="5818480"/>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20328"/>
            <p:cNvSpPr/>
            <p:nvPr/>
          </p:nvSpPr>
          <p:spPr>
            <a:xfrm>
              <a:off x="7423949" y="5818480"/>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20329"/>
            <p:cNvSpPr/>
            <p:nvPr/>
          </p:nvSpPr>
          <p:spPr>
            <a:xfrm>
              <a:off x="7530541"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20330"/>
            <p:cNvSpPr/>
            <p:nvPr/>
          </p:nvSpPr>
          <p:spPr>
            <a:xfrm>
              <a:off x="7637132"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20331"/>
            <p:cNvSpPr/>
            <p:nvPr/>
          </p:nvSpPr>
          <p:spPr>
            <a:xfrm>
              <a:off x="7743711"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20332"/>
            <p:cNvSpPr/>
            <p:nvPr/>
          </p:nvSpPr>
          <p:spPr>
            <a:xfrm>
              <a:off x="7850301"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20333"/>
            <p:cNvSpPr/>
            <p:nvPr/>
          </p:nvSpPr>
          <p:spPr>
            <a:xfrm>
              <a:off x="7956880"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20334"/>
            <p:cNvSpPr/>
            <p:nvPr/>
          </p:nvSpPr>
          <p:spPr>
            <a:xfrm>
              <a:off x="721078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20335"/>
            <p:cNvSpPr/>
            <p:nvPr/>
          </p:nvSpPr>
          <p:spPr>
            <a:xfrm>
              <a:off x="7317371" y="6038292"/>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20336"/>
            <p:cNvSpPr/>
            <p:nvPr/>
          </p:nvSpPr>
          <p:spPr>
            <a:xfrm>
              <a:off x="7423949" y="6038292"/>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20337"/>
            <p:cNvSpPr/>
            <p:nvPr/>
          </p:nvSpPr>
          <p:spPr>
            <a:xfrm>
              <a:off x="753054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20338"/>
            <p:cNvSpPr/>
            <p:nvPr/>
          </p:nvSpPr>
          <p:spPr>
            <a:xfrm>
              <a:off x="7637132"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20339"/>
            <p:cNvSpPr/>
            <p:nvPr/>
          </p:nvSpPr>
          <p:spPr>
            <a:xfrm>
              <a:off x="774371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20340"/>
            <p:cNvSpPr/>
            <p:nvPr/>
          </p:nvSpPr>
          <p:spPr>
            <a:xfrm>
              <a:off x="785030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20341"/>
            <p:cNvSpPr/>
            <p:nvPr/>
          </p:nvSpPr>
          <p:spPr>
            <a:xfrm>
              <a:off x="795688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20342"/>
            <p:cNvSpPr/>
            <p:nvPr/>
          </p:nvSpPr>
          <p:spPr>
            <a:xfrm>
              <a:off x="5505404" y="4317717"/>
              <a:ext cx="0" cy="181914"/>
            </a:xfrm>
            <a:custGeom>
              <a:avLst/>
              <a:gdLst/>
              <a:ahLst/>
              <a:cxnLst/>
              <a:rect l="0" t="0" r="0" b="0"/>
              <a:pathLst>
                <a:path h="181914">
                  <a:moveTo>
                    <a:pt x="0" y="0"/>
                  </a:moveTo>
                  <a:lnTo>
                    <a:pt x="0" y="181914"/>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20343"/>
            <p:cNvSpPr/>
            <p:nvPr/>
          </p:nvSpPr>
          <p:spPr>
            <a:xfrm>
              <a:off x="4652716" y="4317717"/>
              <a:ext cx="0" cy="181914"/>
            </a:xfrm>
            <a:custGeom>
              <a:avLst/>
              <a:gdLst/>
              <a:ahLst/>
              <a:cxnLst/>
              <a:rect l="0" t="0" r="0" b="0"/>
              <a:pathLst>
                <a:path h="181914">
                  <a:moveTo>
                    <a:pt x="0" y="0"/>
                  </a:moveTo>
                  <a:lnTo>
                    <a:pt x="0" y="181914"/>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20344"/>
            <p:cNvSpPr/>
            <p:nvPr/>
          </p:nvSpPr>
          <p:spPr>
            <a:xfrm>
              <a:off x="7210780" y="4317717"/>
              <a:ext cx="0" cy="181914"/>
            </a:xfrm>
            <a:custGeom>
              <a:avLst/>
              <a:gdLst/>
              <a:ahLst/>
              <a:cxnLst/>
              <a:rect l="0" t="0" r="0" b="0"/>
              <a:pathLst>
                <a:path h="181914">
                  <a:moveTo>
                    <a:pt x="0" y="0"/>
                  </a:moveTo>
                  <a:lnTo>
                    <a:pt x="0" y="181914"/>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20345"/>
            <p:cNvSpPr/>
            <p:nvPr/>
          </p:nvSpPr>
          <p:spPr>
            <a:xfrm>
              <a:off x="6358092" y="4317717"/>
              <a:ext cx="0" cy="181914"/>
            </a:xfrm>
            <a:custGeom>
              <a:avLst/>
              <a:gdLst/>
              <a:ahLst/>
              <a:cxnLst/>
              <a:rect l="0" t="0" r="0" b="0"/>
              <a:pathLst>
                <a:path h="181914">
                  <a:moveTo>
                    <a:pt x="0" y="0"/>
                  </a:moveTo>
                  <a:lnTo>
                    <a:pt x="0" y="181914"/>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20346"/>
            <p:cNvSpPr/>
            <p:nvPr/>
          </p:nvSpPr>
          <p:spPr>
            <a:xfrm>
              <a:off x="8063468" y="4317717"/>
              <a:ext cx="0" cy="181914"/>
            </a:xfrm>
            <a:custGeom>
              <a:avLst/>
              <a:gdLst/>
              <a:ahLst/>
              <a:cxnLst/>
              <a:rect l="0" t="0" r="0" b="0"/>
              <a:pathLst>
                <a:path h="181914">
                  <a:moveTo>
                    <a:pt x="0" y="0"/>
                  </a:moveTo>
                  <a:lnTo>
                    <a:pt x="0" y="181914"/>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20347"/>
            <p:cNvSpPr/>
            <p:nvPr/>
          </p:nvSpPr>
          <p:spPr>
            <a:xfrm>
              <a:off x="603832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1" name="Freeform 20348"/>
            <p:cNvSpPr/>
            <p:nvPr/>
          </p:nvSpPr>
          <p:spPr>
            <a:xfrm>
              <a:off x="6675843" y="604203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9966">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2" name="Freeform 20349"/>
            <p:cNvSpPr/>
            <p:nvPr/>
          </p:nvSpPr>
          <p:spPr>
            <a:xfrm>
              <a:off x="4648200" y="5600700"/>
              <a:ext cx="3419475" cy="438150"/>
            </a:xfrm>
            <a:custGeom>
              <a:avLst/>
              <a:gdLst/>
              <a:ahLst/>
              <a:cxnLst/>
              <a:rect l="0" t="0" r="0" b="0"/>
              <a:pathLst>
                <a:path w="3419475" h="438150">
                  <a:moveTo>
                    <a:pt x="0" y="0"/>
                  </a:moveTo>
                  <a:lnTo>
                    <a:pt x="3419475" y="0"/>
                  </a:lnTo>
                  <a:lnTo>
                    <a:pt x="3419475" y="438150"/>
                  </a:lnTo>
                  <a:lnTo>
                    <a:pt x="0" y="438150"/>
                  </a:lnTo>
                  <a:lnTo>
                    <a:pt x="0" y="0"/>
                  </a:lnTo>
                  <a:close/>
                </a:path>
              </a:pathLst>
            </a:custGeom>
            <a:solidFill>
              <a:srgbClr val="FFFF00">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3" name="Freeform 20350"/>
            <p:cNvSpPr/>
            <p:nvPr/>
          </p:nvSpPr>
          <p:spPr>
            <a:xfrm>
              <a:off x="4648200" y="5600700"/>
              <a:ext cx="3419475" cy="438150"/>
            </a:xfrm>
            <a:custGeom>
              <a:avLst/>
              <a:gdLst/>
              <a:ahLst/>
              <a:cxnLst/>
              <a:rect l="0" t="0" r="0" b="0"/>
              <a:pathLst>
                <a:path w="3419475" h="438150">
                  <a:moveTo>
                    <a:pt x="0" y="0"/>
                  </a:moveTo>
                  <a:lnTo>
                    <a:pt x="3419475" y="0"/>
                  </a:lnTo>
                  <a:lnTo>
                    <a:pt x="3419475" y="438150"/>
                  </a:lnTo>
                  <a:lnTo>
                    <a:pt x="0" y="438150"/>
                  </a:lnTo>
                  <a:lnTo>
                    <a:pt x="0" y="0"/>
                  </a:lnTo>
                  <a:close/>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4" name="Freeform 20351"/>
            <p:cNvSpPr/>
            <p:nvPr/>
          </p:nvSpPr>
          <p:spPr>
            <a:xfrm>
              <a:off x="6669087" y="604361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28575" cap="flat" cmpd="sng">
              <a:solidFill>
                <a:schemeClr val="accent1"/>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5" name="Rectangle 20355"/>
            <p:cNvSpPr/>
            <p:nvPr/>
          </p:nvSpPr>
          <p:spPr>
            <a:xfrm>
              <a:off x="4663445" y="3864548"/>
              <a:ext cx="3019545" cy="308418"/>
            </a:xfrm>
            <a:prstGeom prst="rect">
              <a:avLst/>
            </a:prstGeom>
          </p:spPr>
          <p:txBody>
            <a:bodyPr wrap="none" lIns="0" tIns="0" rIns="0" bIns="0">
              <a:spAutoFit/>
            </a:bodyPr>
            <a:lstStyle/>
            <a:p>
              <a:pPr marL="69900"/>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276" name="Rectangle 20361"/>
            <p:cNvSpPr/>
            <p:nvPr/>
          </p:nvSpPr>
          <p:spPr>
            <a:xfrm>
              <a:off x="8178165" y="5555653"/>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161</a:t>
              </a:r>
            </a:p>
          </p:txBody>
        </p:sp>
        <p:sp>
          <p:nvSpPr>
            <p:cNvPr id="277" name="Rectangle 20362"/>
            <p:cNvSpPr/>
            <p:nvPr/>
          </p:nvSpPr>
          <p:spPr>
            <a:xfrm>
              <a:off x="5758882" y="6346647"/>
              <a:ext cx="1336007"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a:t>
              </a:r>
              <a:r>
                <a:rPr lang="en-US" sz="1403" b="1" i="0" spc="1053" baseline="0" dirty="0">
                  <a:solidFill>
                    <a:srgbClr val="0070C0"/>
                  </a:solidFill>
                </a:rPr>
                <a:t>0</a:t>
              </a:r>
              <a:r>
                <a:rPr lang="en-US" sz="1403" b="1" i="0" spc="0" baseline="0" dirty="0">
                  <a:solidFill>
                    <a:srgbClr val="FF9966"/>
                  </a:solidFill>
                </a:rPr>
                <a:t>Bit</a:t>
              </a:r>
              <a:r>
                <a:rPr lang="en-US" sz="1403" b="1" i="0" spc="-30" baseline="0" dirty="0">
                  <a:solidFill>
                    <a:srgbClr val="FF9966"/>
                  </a:solidFill>
                </a:rPr>
                <a:t> </a:t>
              </a:r>
              <a:r>
                <a:rPr lang="en-US" sz="1403" b="1" i="0" spc="0" baseline="0" dirty="0">
                  <a:solidFill>
                    <a:srgbClr val="FF9966"/>
                  </a:solidFill>
                </a:rPr>
                <a:t>236</a:t>
              </a:r>
            </a:p>
          </p:txBody>
        </p:sp>
        <p:sp>
          <p:nvSpPr>
            <p:cNvPr id="278" name="Rectangle 277"/>
            <p:cNvSpPr/>
            <p:nvPr/>
          </p:nvSpPr>
          <p:spPr>
            <a:xfrm>
              <a:off x="4510204" y="4257602"/>
              <a:ext cx="3634328" cy="276999"/>
            </a:xfrm>
            <a:prstGeom prst="rect">
              <a:avLst/>
            </a:prstGeom>
          </p:spPr>
          <p:txBody>
            <a:bodyPr wrap="none">
              <a:spAutoFit/>
            </a:bodyPr>
            <a:lstStyle/>
            <a:p>
              <a:pPr algn="r"/>
              <a:r>
                <a:rPr lang="en-US" sz="1200" dirty="0"/>
                <a:t>31           24                16                  8                  0</a:t>
              </a:r>
            </a:p>
          </p:txBody>
        </p:sp>
        <p:sp>
          <p:nvSpPr>
            <p:cNvPr id="279" name="Rectangle 16211"/>
            <p:cNvSpPr/>
            <p:nvPr/>
          </p:nvSpPr>
          <p:spPr>
            <a:xfrm>
              <a:off x="4073942" y="4505468"/>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40720022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AMD EXITINTINFO</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132</a:t>
            </a:fld>
            <a:endParaRPr lang="en-US" dirty="0"/>
          </a:p>
        </p:txBody>
      </p:sp>
      <p:grpSp>
        <p:nvGrpSpPr>
          <p:cNvPr id="6" name="Group 5"/>
          <p:cNvGrpSpPr/>
          <p:nvPr/>
        </p:nvGrpSpPr>
        <p:grpSpPr>
          <a:xfrm>
            <a:off x="904561" y="1352215"/>
            <a:ext cx="7334878" cy="1724360"/>
            <a:chOff x="894722" y="1066465"/>
            <a:chExt cx="7334878" cy="1724360"/>
          </a:xfrm>
        </p:grpSpPr>
        <p:sp>
          <p:nvSpPr>
            <p:cNvPr id="7" name="Freeform 20371"/>
            <p:cNvSpPr/>
            <p:nvPr/>
          </p:nvSpPr>
          <p:spPr>
            <a:xfrm>
              <a:off x="914400" y="1295400"/>
              <a:ext cx="7315200" cy="533400"/>
            </a:xfrm>
            <a:custGeom>
              <a:avLst/>
              <a:gdLst/>
              <a:ahLst/>
              <a:cxnLst/>
              <a:rect l="0" t="0" r="0" b="0"/>
              <a:pathLst>
                <a:path w="7315200" h="533400">
                  <a:moveTo>
                    <a:pt x="0" y="0"/>
                  </a:moveTo>
                  <a:lnTo>
                    <a:pt x="7315200" y="0"/>
                  </a:lnTo>
                  <a:lnTo>
                    <a:pt x="73152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Freeform 20372"/>
            <p:cNvSpPr/>
            <p:nvPr/>
          </p:nvSpPr>
          <p:spPr>
            <a:xfrm>
              <a:off x="45720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 name="Freeform 20373"/>
            <p:cNvSpPr/>
            <p:nvPr/>
          </p:nvSpPr>
          <p:spPr>
            <a:xfrm>
              <a:off x="9144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 name="Freeform 20374"/>
            <p:cNvSpPr/>
            <p:nvPr/>
          </p:nvSpPr>
          <p:spPr>
            <a:xfrm>
              <a:off x="82296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 name="Freeform 20375"/>
            <p:cNvSpPr/>
            <p:nvPr/>
          </p:nvSpPr>
          <p:spPr>
            <a:xfrm>
              <a:off x="914400" y="2257425"/>
              <a:ext cx="7315200" cy="533400"/>
            </a:xfrm>
            <a:custGeom>
              <a:avLst/>
              <a:gdLst/>
              <a:ahLst/>
              <a:cxnLst/>
              <a:rect l="0" t="0" r="0" b="0"/>
              <a:pathLst>
                <a:path w="7315200" h="533400">
                  <a:moveTo>
                    <a:pt x="0" y="0"/>
                  </a:moveTo>
                  <a:lnTo>
                    <a:pt x="7315200" y="0"/>
                  </a:lnTo>
                  <a:lnTo>
                    <a:pt x="7315200" y="533400"/>
                  </a:lnTo>
                  <a:lnTo>
                    <a:pt x="0" y="5334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20376"/>
            <p:cNvSpPr/>
            <p:nvPr/>
          </p:nvSpPr>
          <p:spPr>
            <a:xfrm>
              <a:off x="5715000" y="2257425"/>
              <a:ext cx="685800" cy="533400"/>
            </a:xfrm>
            <a:custGeom>
              <a:avLst/>
              <a:gdLst/>
              <a:ahLst/>
              <a:cxnLst/>
              <a:rect l="0" t="0" r="0" b="0"/>
              <a:pathLst>
                <a:path w="685800" h="533400">
                  <a:moveTo>
                    <a:pt x="0" y="0"/>
                  </a:moveTo>
                  <a:lnTo>
                    <a:pt x="685800" y="0"/>
                  </a:lnTo>
                  <a:lnTo>
                    <a:pt x="685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20377"/>
            <p:cNvSpPr/>
            <p:nvPr/>
          </p:nvSpPr>
          <p:spPr>
            <a:xfrm>
              <a:off x="914400" y="225742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20378"/>
            <p:cNvSpPr/>
            <p:nvPr/>
          </p:nvSpPr>
          <p:spPr>
            <a:xfrm>
              <a:off x="9144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20379"/>
            <p:cNvSpPr/>
            <p:nvPr/>
          </p:nvSpPr>
          <p:spPr>
            <a:xfrm>
              <a:off x="82296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 name="Freeform 20380"/>
            <p:cNvSpPr/>
            <p:nvPr/>
          </p:nvSpPr>
          <p:spPr>
            <a:xfrm>
              <a:off x="45720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20381"/>
            <p:cNvSpPr/>
            <p:nvPr/>
          </p:nvSpPr>
          <p:spPr>
            <a:xfrm>
              <a:off x="6400800" y="2257425"/>
              <a:ext cx="1828800" cy="533400"/>
            </a:xfrm>
            <a:custGeom>
              <a:avLst/>
              <a:gdLst/>
              <a:ahLst/>
              <a:cxnLst/>
              <a:rect l="0" t="0" r="0" b="0"/>
              <a:pathLst>
                <a:path w="1828800" h="533400">
                  <a:moveTo>
                    <a:pt x="0" y="0"/>
                  </a:moveTo>
                  <a:lnTo>
                    <a:pt x="1828800" y="0"/>
                  </a:lnTo>
                  <a:lnTo>
                    <a:pt x="1828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20382"/>
            <p:cNvSpPr/>
            <p:nvPr/>
          </p:nvSpPr>
          <p:spPr>
            <a:xfrm>
              <a:off x="5486400" y="225742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20383"/>
            <p:cNvSpPr/>
            <p:nvPr/>
          </p:nvSpPr>
          <p:spPr>
            <a:xfrm>
              <a:off x="64008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0" name="Freeform 20384"/>
            <p:cNvSpPr/>
            <p:nvPr/>
          </p:nvSpPr>
          <p:spPr>
            <a:xfrm>
              <a:off x="57150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1" name="Freeform 20385"/>
            <p:cNvSpPr/>
            <p:nvPr/>
          </p:nvSpPr>
          <p:spPr>
            <a:xfrm>
              <a:off x="54864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2" name="Rectangle 20392"/>
            <p:cNvSpPr/>
            <p:nvPr/>
          </p:nvSpPr>
          <p:spPr>
            <a:xfrm>
              <a:off x="8015349" y="1066465"/>
              <a:ext cx="169918" cy="184666"/>
            </a:xfrm>
            <a:prstGeom prst="rect">
              <a:avLst/>
            </a:prstGeom>
          </p:spPr>
          <p:txBody>
            <a:bodyPr wrap="none" lIns="0" tIns="0" rIns="0" bIns="0">
              <a:spAutoFit/>
            </a:bodyPr>
            <a:lstStyle/>
            <a:p>
              <a:pPr marL="0"/>
              <a:r>
                <a:rPr lang="en-US" sz="1200" b="0" i="0" spc="0" baseline="0" dirty="0"/>
                <a:t>32</a:t>
              </a:r>
            </a:p>
          </p:txBody>
        </p:sp>
        <p:sp>
          <p:nvSpPr>
            <p:cNvPr id="23" name="Rectangle 20393"/>
            <p:cNvSpPr/>
            <p:nvPr/>
          </p:nvSpPr>
          <p:spPr>
            <a:xfrm>
              <a:off x="8094597" y="2028414"/>
              <a:ext cx="84960" cy="184666"/>
            </a:xfrm>
            <a:prstGeom prst="rect">
              <a:avLst/>
            </a:prstGeom>
          </p:spPr>
          <p:txBody>
            <a:bodyPr wrap="none" lIns="0" tIns="0" rIns="0" bIns="0">
              <a:spAutoFit/>
            </a:bodyPr>
            <a:lstStyle/>
            <a:p>
              <a:pPr marL="0"/>
              <a:r>
                <a:rPr lang="en-US" sz="1200" b="0" i="0" spc="0" baseline="0" dirty="0"/>
                <a:t>0</a:t>
              </a:r>
            </a:p>
          </p:txBody>
        </p:sp>
        <p:sp>
          <p:nvSpPr>
            <p:cNvPr id="24" name="Rectangle 20394"/>
            <p:cNvSpPr/>
            <p:nvPr/>
          </p:nvSpPr>
          <p:spPr>
            <a:xfrm>
              <a:off x="957400" y="1066465"/>
              <a:ext cx="169918" cy="184666"/>
            </a:xfrm>
            <a:prstGeom prst="rect">
              <a:avLst/>
            </a:prstGeom>
          </p:spPr>
          <p:txBody>
            <a:bodyPr wrap="none" lIns="0" tIns="0" rIns="0" bIns="0">
              <a:spAutoFit/>
            </a:bodyPr>
            <a:lstStyle/>
            <a:p>
              <a:pPr marL="0"/>
              <a:r>
                <a:rPr lang="en-US" sz="1200" b="0" i="0" spc="0" baseline="0" dirty="0"/>
                <a:t>63</a:t>
              </a:r>
            </a:p>
          </p:txBody>
        </p:sp>
        <p:sp>
          <p:nvSpPr>
            <p:cNvPr id="25" name="Rectangle 20395"/>
            <p:cNvSpPr/>
            <p:nvPr/>
          </p:nvSpPr>
          <p:spPr>
            <a:xfrm>
              <a:off x="957400" y="2028414"/>
              <a:ext cx="5640390" cy="184666"/>
            </a:xfrm>
            <a:prstGeom prst="rect">
              <a:avLst/>
            </a:prstGeom>
          </p:spPr>
          <p:txBody>
            <a:bodyPr wrap="none" lIns="0" tIns="0" rIns="0" bIns="0">
              <a:spAutoFit/>
            </a:bodyPr>
            <a:lstStyle/>
            <a:p>
              <a:pPr marL="0">
                <a:tabLst>
                  <a:tab pos="4547858" algn="l"/>
                  <a:tab pos="5308334" algn="l"/>
                </a:tabLst>
              </a:pPr>
              <a:r>
                <a:rPr lang="en-US" sz="1200" b="0" i="0" spc="0" baseline="0" dirty="0"/>
                <a:t>31	</a:t>
              </a:r>
              <a:r>
                <a:rPr lang="en-US" sz="1200" b="0" i="0" spc="-79" baseline="0" dirty="0"/>
                <a:t>1</a:t>
              </a:r>
              <a:r>
                <a:rPr lang="en-US" sz="1200" b="0" i="0" spc="734" baseline="0" dirty="0"/>
                <a:t>1</a:t>
              </a:r>
              <a:r>
                <a:rPr lang="en-US" sz="1200" b="0" i="0" spc="0" baseline="0" dirty="0"/>
                <a:t>10	</a:t>
              </a:r>
              <a:r>
                <a:rPr lang="en-US" sz="1200" b="0" i="0" spc="858" baseline="0" dirty="0"/>
                <a:t>8</a:t>
              </a:r>
              <a:r>
                <a:rPr lang="en-US" sz="1200" b="0" i="0" spc="0" baseline="0" dirty="0"/>
                <a:t>7</a:t>
              </a:r>
            </a:p>
          </p:txBody>
        </p:sp>
        <p:sp>
          <p:nvSpPr>
            <p:cNvPr id="26" name="Rectangle 18340"/>
            <p:cNvSpPr/>
            <p:nvPr/>
          </p:nvSpPr>
          <p:spPr>
            <a:xfrm>
              <a:off x="4167251" y="1437526"/>
              <a:ext cx="921727" cy="215893"/>
            </a:xfrm>
            <a:prstGeom prst="rect">
              <a:avLst/>
            </a:prstGeom>
          </p:spPr>
          <p:txBody>
            <a:bodyPr wrap="none" lIns="0" tIns="0" rIns="0" bIns="0">
              <a:spAutoFit/>
            </a:bodyPr>
            <a:lstStyle/>
            <a:p>
              <a:pPr marL="0"/>
              <a:r>
                <a:rPr lang="en-US" sz="1403" b="0" i="0" spc="0" baseline="0" dirty="0"/>
                <a:t>Error Code</a:t>
              </a:r>
            </a:p>
          </p:txBody>
        </p:sp>
        <p:sp>
          <p:nvSpPr>
            <p:cNvPr id="27" name="Rectangle 26"/>
            <p:cNvSpPr/>
            <p:nvPr/>
          </p:nvSpPr>
          <p:spPr>
            <a:xfrm>
              <a:off x="894722" y="2381542"/>
              <a:ext cx="295274" cy="276999"/>
            </a:xfrm>
            <a:prstGeom prst="rect">
              <a:avLst/>
            </a:prstGeom>
          </p:spPr>
          <p:txBody>
            <a:bodyPr wrap="none">
              <a:spAutoFit/>
            </a:bodyPr>
            <a:lstStyle/>
            <a:p>
              <a:r>
                <a:rPr lang="en-US" sz="1200" dirty="0"/>
                <a:t>V</a:t>
              </a:r>
            </a:p>
          </p:txBody>
        </p:sp>
        <p:sp>
          <p:nvSpPr>
            <p:cNvPr id="28" name="Rectangle 27"/>
            <p:cNvSpPr/>
            <p:nvPr/>
          </p:nvSpPr>
          <p:spPr>
            <a:xfrm>
              <a:off x="5453063" y="2283790"/>
              <a:ext cx="295274" cy="461665"/>
            </a:xfrm>
            <a:prstGeom prst="rect">
              <a:avLst/>
            </a:prstGeom>
          </p:spPr>
          <p:txBody>
            <a:bodyPr wrap="none">
              <a:spAutoFit/>
            </a:bodyPr>
            <a:lstStyle/>
            <a:p>
              <a:r>
                <a:rPr lang="en-US" sz="1200" dirty="0"/>
                <a:t>E</a:t>
              </a:r>
            </a:p>
            <a:p>
              <a:r>
                <a:rPr lang="en-US" sz="1200" dirty="0"/>
                <a:t>V</a:t>
              </a:r>
            </a:p>
          </p:txBody>
        </p:sp>
        <p:sp>
          <p:nvSpPr>
            <p:cNvPr id="29" name="Rectangle 28"/>
            <p:cNvSpPr/>
            <p:nvPr/>
          </p:nvSpPr>
          <p:spPr>
            <a:xfrm>
              <a:off x="5794013" y="2360623"/>
              <a:ext cx="527773" cy="276999"/>
            </a:xfrm>
            <a:prstGeom prst="rect">
              <a:avLst/>
            </a:prstGeom>
          </p:spPr>
          <p:txBody>
            <a:bodyPr wrap="none">
              <a:spAutoFit/>
            </a:bodyPr>
            <a:lstStyle/>
            <a:p>
              <a:r>
                <a:rPr lang="en-US" sz="1200" dirty="0"/>
                <a:t>Type</a:t>
              </a:r>
            </a:p>
          </p:txBody>
        </p:sp>
        <p:sp>
          <p:nvSpPr>
            <p:cNvPr id="30" name="Rectangle 29"/>
            <p:cNvSpPr/>
            <p:nvPr/>
          </p:nvSpPr>
          <p:spPr>
            <a:xfrm>
              <a:off x="6974249" y="2360622"/>
              <a:ext cx="632224" cy="276999"/>
            </a:xfrm>
            <a:prstGeom prst="rect">
              <a:avLst/>
            </a:prstGeom>
          </p:spPr>
          <p:txBody>
            <a:bodyPr wrap="none">
              <a:spAutoFit/>
            </a:bodyPr>
            <a:lstStyle/>
            <a:p>
              <a:r>
                <a:rPr lang="en-US" sz="1200" dirty="0"/>
                <a:t>Vector</a:t>
              </a:r>
            </a:p>
          </p:txBody>
        </p:sp>
      </p:grpSp>
      <p:sp>
        <p:nvSpPr>
          <p:cNvPr id="31" name="Rectangle 20396"/>
          <p:cNvSpPr/>
          <p:nvPr/>
        </p:nvSpPr>
        <p:spPr>
          <a:xfrm>
            <a:off x="924239" y="3303397"/>
            <a:ext cx="4198457" cy="2450030"/>
          </a:xfrm>
          <a:prstGeom prst="rect">
            <a:avLst/>
          </a:prstGeom>
        </p:spPr>
        <p:txBody>
          <a:bodyPr wrap="none" lIns="0" tIns="0" rIns="0" bIns="0">
            <a:spAutoFit/>
          </a:bodyPr>
          <a:lstStyle/>
          <a:p>
            <a:pPr>
              <a:tabLst>
                <a:tab pos="457273" algn="l"/>
              </a:tabLst>
            </a:pPr>
            <a:r>
              <a:rPr lang="en-US" sz="1596" dirty="0"/>
              <a:t>V</a:t>
            </a:r>
            <a:r>
              <a:rPr lang="en-US" sz="1596" b="0" i="0" spc="0" baseline="0" dirty="0"/>
              <a:t>:	(valid)</a:t>
            </a:r>
            <a:r>
              <a:rPr lang="en-US" sz="1596" b="0" i="0" spc="-11" baseline="0" dirty="0"/>
              <a:t> </a:t>
            </a:r>
            <a:r>
              <a:rPr lang="en-US" sz="1596" b="0" i="0" spc="0" baseline="0" dirty="0"/>
              <a:t>set to 1 if the intercept occurred </a:t>
            </a:r>
          </a:p>
          <a:p>
            <a:pPr>
              <a:lnSpc>
                <a:spcPts val="1919"/>
              </a:lnSpc>
            </a:pPr>
            <a:r>
              <a:rPr lang="en-US" sz="1596" b="0" i="0" spc="-12" baseline="0" dirty="0"/>
              <a:t>        w</a:t>
            </a:r>
            <a:r>
              <a:rPr lang="en-US" sz="1596" b="0" i="0" spc="0" baseline="0" dirty="0"/>
              <a:t>hile</a:t>
            </a:r>
            <a:r>
              <a:rPr lang="en-US" sz="1596" b="0" i="0" spc="-11" baseline="0" dirty="0"/>
              <a:t> </a:t>
            </a:r>
            <a:r>
              <a:rPr lang="en-US" sz="1596" b="0" i="0" spc="0" baseline="0" dirty="0"/>
              <a:t>the guest </a:t>
            </a:r>
            <a:r>
              <a:rPr lang="en-US" sz="1596" b="0" i="0" spc="-12" baseline="0" dirty="0"/>
              <a:t>w</a:t>
            </a:r>
            <a:r>
              <a:rPr lang="en-US" sz="1596" b="0" i="0" spc="0" baseline="0" dirty="0"/>
              <a:t>as delivering</a:t>
            </a:r>
            <a:r>
              <a:rPr lang="en-US" sz="1596" b="0" i="0" spc="-23" baseline="0" dirty="0"/>
              <a:t> </a:t>
            </a:r>
            <a:r>
              <a:rPr lang="en-US" sz="1596" b="0" i="0" spc="0" baseline="0" dirty="0"/>
              <a:t>an </a:t>
            </a:r>
          </a:p>
          <a:p>
            <a:pPr>
              <a:lnSpc>
                <a:spcPts val="1919"/>
              </a:lnSpc>
            </a:pPr>
            <a:r>
              <a:rPr lang="en-US" sz="1596" dirty="0"/>
              <a:t>        exception</a:t>
            </a:r>
            <a:r>
              <a:rPr lang="en-US" sz="1596" spc="-11" dirty="0"/>
              <a:t> </a:t>
            </a:r>
            <a:r>
              <a:rPr lang="en-US" sz="1596" dirty="0"/>
              <a:t>through the IDT</a:t>
            </a:r>
          </a:p>
          <a:p>
            <a:r>
              <a:rPr lang="en-US" sz="1596" dirty="0"/>
              <a:t>EV</a:t>
            </a:r>
            <a:r>
              <a:rPr lang="en-US" sz="1596" spc="1465" dirty="0"/>
              <a:t>:</a:t>
            </a:r>
            <a:r>
              <a:rPr lang="en-US" sz="1596" dirty="0"/>
              <a:t>(error code valid)</a:t>
            </a:r>
            <a:r>
              <a:rPr lang="en-US" sz="1596" spc="-11" dirty="0"/>
              <a:t> </a:t>
            </a:r>
            <a:r>
              <a:rPr lang="en-US" sz="1596" dirty="0"/>
              <a:t>set to 1 if the error </a:t>
            </a:r>
          </a:p>
          <a:p>
            <a:pPr>
              <a:lnSpc>
                <a:spcPts val="1919"/>
              </a:lnSpc>
            </a:pPr>
            <a:r>
              <a:rPr lang="en-US" sz="1596" dirty="0"/>
              <a:t>        code</a:t>
            </a:r>
            <a:r>
              <a:rPr lang="en-US" sz="1596" spc="-11" dirty="0"/>
              <a:t> </a:t>
            </a:r>
            <a:r>
              <a:rPr lang="en-US" sz="1596" dirty="0"/>
              <a:t>should</a:t>
            </a:r>
            <a:r>
              <a:rPr lang="en-US" sz="1596" spc="-11" dirty="0"/>
              <a:t> </a:t>
            </a:r>
            <a:r>
              <a:rPr lang="en-US" sz="1596" dirty="0"/>
              <a:t>be pushed onto the stack</a:t>
            </a:r>
          </a:p>
          <a:p>
            <a:r>
              <a:rPr lang="en-US" sz="1596" dirty="0"/>
              <a:t>T</a:t>
            </a:r>
            <a:r>
              <a:rPr lang="en-US" sz="1596" spc="-17" dirty="0"/>
              <a:t>y</a:t>
            </a:r>
            <a:r>
              <a:rPr lang="en-US" sz="1596" dirty="0"/>
              <a:t>pe :</a:t>
            </a:r>
          </a:p>
          <a:p>
            <a:r>
              <a:rPr lang="en-US" sz="1596" dirty="0"/>
              <a:t>0</a:t>
            </a:r>
            <a:r>
              <a:rPr lang="en-US" sz="1596" spc="-11" dirty="0"/>
              <a:t> </a:t>
            </a:r>
            <a:r>
              <a:rPr lang="en-US" sz="1596" dirty="0"/>
              <a:t>: Interrupt</a:t>
            </a:r>
          </a:p>
          <a:p>
            <a:r>
              <a:rPr lang="en-US" sz="1596" dirty="0"/>
              <a:t>2</a:t>
            </a:r>
            <a:r>
              <a:rPr lang="en-US" sz="1596" spc="-11" dirty="0"/>
              <a:t> </a:t>
            </a:r>
            <a:r>
              <a:rPr lang="en-US" sz="1596" dirty="0"/>
              <a:t>: NMI      </a:t>
            </a:r>
          </a:p>
          <a:p>
            <a:r>
              <a:rPr lang="en-US" sz="1596" dirty="0"/>
              <a:t>3</a:t>
            </a:r>
            <a:r>
              <a:rPr lang="en-US" sz="1596" spc="-11" dirty="0"/>
              <a:t> </a:t>
            </a:r>
            <a:r>
              <a:rPr lang="en-US" sz="1596" dirty="0"/>
              <a:t>: Exception</a:t>
            </a:r>
          </a:p>
          <a:p>
            <a:r>
              <a:rPr lang="en-US" sz="1596" dirty="0"/>
              <a:t>4</a:t>
            </a:r>
            <a:r>
              <a:rPr lang="en-US" sz="1596" spc="-11" dirty="0"/>
              <a:t> </a:t>
            </a:r>
            <a:r>
              <a:rPr lang="en-US" sz="1596" dirty="0"/>
              <a:t>: Soft</a:t>
            </a:r>
            <a:r>
              <a:rPr lang="en-US" sz="1596" spc="-12" dirty="0"/>
              <a:t>w</a:t>
            </a:r>
            <a:r>
              <a:rPr lang="en-US" sz="1596" dirty="0"/>
              <a:t>are interrupt</a:t>
            </a:r>
          </a:p>
        </p:txBody>
      </p:sp>
    </p:spTree>
    <p:extLst>
      <p:ext uri="{BB962C8B-B14F-4D97-AF65-F5344CB8AC3E}">
        <p14:creationId xmlns:p14="http://schemas.microsoft.com/office/powerpoint/2010/main" val="2750960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6988-16F3-4939-ACDE-9C6283FD7E2C}"/>
              </a:ext>
            </a:extLst>
          </p:cNvPr>
          <p:cNvSpPr>
            <a:spLocks noGrp="1"/>
          </p:cNvSpPr>
          <p:nvPr>
            <p:ph type="title"/>
          </p:nvPr>
        </p:nvSpPr>
        <p:spPr/>
        <p:txBody>
          <a:bodyPr/>
          <a:lstStyle/>
          <a:p>
            <a:r>
              <a:rPr lang="en-US" altLang="ko-KR" dirty="0"/>
              <a:t>Example of Locality</a:t>
            </a:r>
            <a:endParaRPr lang="ko-KR" altLang="en-US" dirty="0"/>
          </a:p>
        </p:txBody>
      </p:sp>
      <p:sp>
        <p:nvSpPr>
          <p:cNvPr id="6" name="내용 개체 틀 5"/>
          <p:cNvSpPr>
            <a:spLocks noGrp="1"/>
          </p:cNvSpPr>
          <p:nvPr>
            <p:ph idx="1"/>
          </p:nvPr>
        </p:nvSpPr>
        <p:spPr/>
        <p:txBody>
          <a:bodyPr/>
          <a:lstStyle/>
          <a:p>
            <a:endParaRPr lang="ko-KR" altLang="en-US"/>
          </a:p>
        </p:txBody>
      </p:sp>
      <p:sp>
        <p:nvSpPr>
          <p:cNvPr id="4" name="Footer Placeholder 3">
            <a:extLst>
              <a:ext uri="{FF2B5EF4-FFF2-40B4-BE49-F238E27FC236}">
                <a16:creationId xmlns:a16="http://schemas.microsoft.com/office/drawing/2014/main" id="{D65D8B55-7247-48CF-8543-E7769FC38598}"/>
              </a:ext>
            </a:extLst>
          </p:cNvPr>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a:extLst>
              <a:ext uri="{FF2B5EF4-FFF2-40B4-BE49-F238E27FC236}">
                <a16:creationId xmlns:a16="http://schemas.microsoft.com/office/drawing/2014/main" id="{47612524-6D60-401A-A561-E3EF5FF4C4D3}"/>
              </a:ext>
            </a:extLst>
          </p:cNvPr>
          <p:cNvSpPr>
            <a:spLocks noGrp="1"/>
          </p:cNvSpPr>
          <p:nvPr>
            <p:ph type="sldNum" sz="quarter" idx="12"/>
          </p:nvPr>
        </p:nvSpPr>
        <p:spPr/>
        <p:txBody>
          <a:bodyPr/>
          <a:lstStyle/>
          <a:p>
            <a:fld id="{4FAB73BC-B049-4115-A692-8D63A059BFB8}" type="slidenum">
              <a:rPr lang="en-US" smtClean="0"/>
              <a:t>14</a:t>
            </a:fld>
            <a:endParaRPr lang="en-US" dirty="0"/>
          </a:p>
        </p:txBody>
      </p:sp>
      <p:sp>
        <p:nvSpPr>
          <p:cNvPr id="10" name="Rectangle 9">
            <a:extLst>
              <a:ext uri="{FF2B5EF4-FFF2-40B4-BE49-F238E27FC236}">
                <a16:creationId xmlns:a16="http://schemas.microsoft.com/office/drawing/2014/main" id="{ED74E194-BE6E-4AE3-ACB7-B71FA4A18089}"/>
              </a:ext>
            </a:extLst>
          </p:cNvPr>
          <p:cNvSpPr/>
          <p:nvPr/>
        </p:nvSpPr>
        <p:spPr>
          <a:xfrm>
            <a:off x="261257" y="1285931"/>
            <a:ext cx="5034773" cy="4616648"/>
          </a:xfrm>
          <a:prstGeom prst="rect">
            <a:avLst/>
          </a:prstGeom>
        </p:spPr>
        <p:txBody>
          <a:bodyPr wrap="square">
            <a:spAutoFit/>
          </a:bodyPr>
          <a:lstStyle/>
          <a:p>
            <a:r>
              <a:rPr lang="en-US" altLang="ko-KR" sz="1400" dirty="0">
                <a:solidFill>
                  <a:srgbClr val="808080"/>
                </a:solidFill>
                <a:latin typeface="Consolas" panose="020B0609020204030204" pitchFamily="49" charset="0"/>
              </a:rPr>
              <a:t>#include</a:t>
            </a:r>
            <a:r>
              <a:rPr lang="en-US" altLang="ko-KR" sz="1400" dirty="0">
                <a:solidFill>
                  <a:srgbClr val="000000"/>
                </a:solidFill>
                <a:latin typeface="Consolas" panose="020B0609020204030204" pitchFamily="49" charset="0"/>
              </a:rPr>
              <a:t> </a:t>
            </a:r>
            <a:r>
              <a:rPr lang="en-US" altLang="ko-KR" sz="1400" dirty="0">
                <a:solidFill>
                  <a:srgbClr val="A31515"/>
                </a:solidFill>
                <a:latin typeface="Consolas" panose="020B0609020204030204" pitchFamily="49" charset="0"/>
              </a:rPr>
              <a:t>&lt;</a:t>
            </a:r>
            <a:r>
              <a:rPr lang="en-US" altLang="ko-KR" sz="1400" dirty="0" err="1">
                <a:solidFill>
                  <a:srgbClr val="A31515"/>
                </a:solidFill>
                <a:latin typeface="Consolas" panose="020B0609020204030204" pitchFamily="49" charset="0"/>
              </a:rPr>
              <a:t>stdio.h</a:t>
            </a:r>
            <a:r>
              <a:rPr lang="en-US" altLang="ko-KR" sz="1400" dirty="0">
                <a:solidFill>
                  <a:srgbClr val="A31515"/>
                </a:solidFill>
                <a:latin typeface="Consolas" panose="020B0609020204030204" pitchFamily="49" charset="0"/>
              </a:rPr>
              <a:t>&gt;</a:t>
            </a:r>
            <a:endParaRPr lang="en-US" altLang="ko-KR" sz="1400" dirty="0">
              <a:solidFill>
                <a:srgbClr val="000000"/>
              </a:solidFill>
              <a:latin typeface="Consolas" panose="020B0609020204030204" pitchFamily="49" charset="0"/>
            </a:endParaRPr>
          </a:p>
          <a:p>
            <a:r>
              <a:rPr lang="en-US" altLang="ko-KR" sz="1400" dirty="0">
                <a:solidFill>
                  <a:srgbClr val="808080"/>
                </a:solidFill>
                <a:latin typeface="Consolas" panose="020B0609020204030204" pitchFamily="49" charset="0"/>
              </a:rPr>
              <a:t>#include</a:t>
            </a:r>
            <a:r>
              <a:rPr lang="en-US" altLang="ko-KR" sz="1400" dirty="0">
                <a:solidFill>
                  <a:srgbClr val="000000"/>
                </a:solidFill>
                <a:latin typeface="Consolas" panose="020B0609020204030204" pitchFamily="49" charset="0"/>
              </a:rPr>
              <a:t> </a:t>
            </a:r>
            <a:r>
              <a:rPr lang="en-US" altLang="ko-KR" sz="1400" dirty="0">
                <a:solidFill>
                  <a:srgbClr val="A31515"/>
                </a:solidFill>
                <a:latin typeface="Consolas" panose="020B0609020204030204" pitchFamily="49" charset="0"/>
              </a:rPr>
              <a:t>&lt;</a:t>
            </a:r>
            <a:r>
              <a:rPr lang="en-US" altLang="ko-KR" sz="1400" dirty="0" err="1">
                <a:solidFill>
                  <a:srgbClr val="A31515"/>
                </a:solidFill>
                <a:latin typeface="Consolas" panose="020B0609020204030204" pitchFamily="49" charset="0"/>
              </a:rPr>
              <a:t>stdlib.h</a:t>
            </a:r>
            <a:r>
              <a:rPr lang="en-US" altLang="ko-KR" sz="1400" dirty="0">
                <a:solidFill>
                  <a:srgbClr val="A31515"/>
                </a:solidFill>
                <a:latin typeface="Consolas" panose="020B0609020204030204" pitchFamily="49" charset="0"/>
              </a:rPr>
              <a:t>&gt;</a:t>
            </a:r>
            <a:endParaRPr lang="en-US" altLang="ko-KR" sz="1400" dirty="0">
              <a:solidFill>
                <a:srgbClr val="000000"/>
              </a:solidFill>
              <a:latin typeface="Consolas" panose="020B0609020204030204" pitchFamily="49" charset="0"/>
            </a:endParaRPr>
          </a:p>
          <a:p>
            <a:r>
              <a:rPr lang="en-US" altLang="ko-KR" sz="1400" dirty="0">
                <a:solidFill>
                  <a:srgbClr val="0000FF"/>
                </a:solidFill>
                <a:latin typeface="Consolas" panose="020B0609020204030204" pitchFamily="49" charset="0"/>
              </a:rPr>
              <a:t>  int</a:t>
            </a:r>
            <a:r>
              <a:rPr lang="en-US" altLang="ko-KR" sz="1400" dirty="0">
                <a:solidFill>
                  <a:srgbClr val="000000"/>
                </a:solidFill>
                <a:latin typeface="Consolas" panose="020B0609020204030204" pitchFamily="49" charset="0"/>
              </a:rPr>
              <a:t> main(</a:t>
            </a:r>
            <a:r>
              <a:rPr lang="en-US" altLang="ko-KR" sz="1400" dirty="0">
                <a:solidFill>
                  <a:srgbClr val="0000FF"/>
                </a:solidFill>
                <a:latin typeface="Consolas" panose="020B0609020204030204" pitchFamily="49" charset="0"/>
              </a:rPr>
              <a:t>int</a:t>
            </a:r>
            <a:r>
              <a:rPr lang="en-US" altLang="ko-KR" sz="1400" dirty="0">
                <a:solidFill>
                  <a:srgbClr val="000000"/>
                </a:solidFill>
                <a:latin typeface="Consolas" panose="020B0609020204030204" pitchFamily="49" charset="0"/>
              </a:rPr>
              <a:t> </a:t>
            </a:r>
            <a:r>
              <a:rPr lang="en-US" altLang="ko-KR" sz="1400" dirty="0" err="1">
                <a:solidFill>
                  <a:srgbClr val="808080"/>
                </a:solidFill>
                <a:latin typeface="Consolas" panose="020B0609020204030204" pitchFamily="49" charset="0"/>
              </a:rPr>
              <a:t>argc</a:t>
            </a:r>
            <a:r>
              <a:rPr lang="en-US" altLang="ko-KR" sz="1400" dirty="0">
                <a:solidFill>
                  <a:srgbClr val="000000"/>
                </a:solidFill>
                <a:latin typeface="Consolas" panose="020B0609020204030204" pitchFamily="49" charset="0"/>
              </a:rPr>
              <a:t>, </a:t>
            </a:r>
            <a:r>
              <a:rPr lang="en-US" altLang="ko-KR" sz="1400" dirty="0">
                <a:solidFill>
                  <a:srgbClr val="0000FF"/>
                </a:solidFill>
                <a:latin typeface="Consolas" panose="020B0609020204030204" pitchFamily="49" charset="0"/>
              </a:rPr>
              <a:t>char</a:t>
            </a:r>
            <a:r>
              <a:rPr lang="en-US" altLang="ko-KR" sz="1400" dirty="0">
                <a:solidFill>
                  <a:srgbClr val="000000"/>
                </a:solidFill>
                <a:latin typeface="Consolas" panose="020B0609020204030204" pitchFamily="49" charset="0"/>
              </a:rPr>
              <a:t> *</a:t>
            </a:r>
            <a:r>
              <a:rPr lang="en-US" altLang="ko-KR" sz="1400" dirty="0" err="1">
                <a:solidFill>
                  <a:srgbClr val="808080"/>
                </a:solidFill>
                <a:latin typeface="Consolas" panose="020B0609020204030204" pitchFamily="49" charset="0"/>
              </a:rPr>
              <a:t>argv</a:t>
            </a:r>
            <a:r>
              <a:rPr lang="en-US" altLang="ko-KR" sz="1400" dirty="0">
                <a:solidFill>
                  <a:srgbClr val="000000"/>
                </a:solidFill>
                <a:latin typeface="Consolas" panose="020B0609020204030204" pitchFamily="49" charset="0"/>
              </a:rPr>
              <a:t>[]) {</a:t>
            </a:r>
          </a:p>
          <a:p>
            <a:r>
              <a:rPr lang="en-US" altLang="ko-KR" sz="1400" dirty="0">
                <a:solidFill>
                  <a:srgbClr val="0000FF"/>
                </a:solidFill>
                <a:latin typeface="Consolas" panose="020B0609020204030204" pitchFamily="49" charset="0"/>
              </a:rPr>
              <a:t>  int</a:t>
            </a:r>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i</a:t>
            </a:r>
            <a:r>
              <a:rPr lang="en-US" altLang="ko-KR" sz="1400" dirty="0">
                <a:solidFill>
                  <a:srgbClr val="000000"/>
                </a:solidFill>
                <a:latin typeface="Consolas" panose="020B0609020204030204" pitchFamily="49" charset="0"/>
              </a:rPr>
              <a:t>, j, k, loops;</a:t>
            </a:r>
          </a:p>
          <a:p>
            <a:r>
              <a:rPr lang="en-US" altLang="ko-KR" sz="1400" dirty="0">
                <a:solidFill>
                  <a:srgbClr val="0000FF"/>
                </a:solidFill>
                <a:latin typeface="Consolas" panose="020B0609020204030204" pitchFamily="49" charset="0"/>
              </a:rPr>
              <a:t>  int</a:t>
            </a:r>
            <a:r>
              <a:rPr lang="en-US" altLang="ko-KR" sz="1400" dirty="0">
                <a:solidFill>
                  <a:srgbClr val="000000"/>
                </a:solidFill>
                <a:latin typeface="Consolas" panose="020B0609020204030204" pitchFamily="49" charset="0"/>
              </a:rPr>
              <a:t> a[2000] = { 0 };</a:t>
            </a:r>
          </a:p>
          <a:p>
            <a:r>
              <a:rPr lang="en-US" altLang="ko-KR" sz="1400" dirty="0">
                <a:solidFill>
                  <a:srgbClr val="0000FF"/>
                </a:solidFill>
                <a:latin typeface="Consolas" panose="020B0609020204030204" pitchFamily="49" charset="0"/>
              </a:rPr>
              <a:t>  int</a:t>
            </a:r>
            <a:r>
              <a:rPr lang="en-US" altLang="ko-KR" sz="1400" dirty="0">
                <a:solidFill>
                  <a:srgbClr val="000000"/>
                </a:solidFill>
                <a:latin typeface="Consolas" panose="020B0609020204030204" pitchFamily="49" charset="0"/>
              </a:rPr>
              <a:t> b[2000][1000] = { 0 };</a:t>
            </a:r>
          </a:p>
          <a:p>
            <a:r>
              <a:rPr lang="en-US" altLang="ko-KR" sz="1400" dirty="0">
                <a:solidFill>
                  <a:srgbClr val="0000FF"/>
                </a:solidFill>
                <a:latin typeface="Consolas" panose="020B0609020204030204" pitchFamily="49" charset="0"/>
              </a:rPr>
              <a:t>  int</a:t>
            </a:r>
            <a:r>
              <a:rPr lang="en-US" altLang="ko-KR" sz="1400" dirty="0">
                <a:solidFill>
                  <a:srgbClr val="000000"/>
                </a:solidFill>
                <a:latin typeface="Consolas" panose="020B0609020204030204" pitchFamily="49" charset="0"/>
              </a:rPr>
              <a:t> c[2000] = { 0 };</a:t>
            </a:r>
          </a:p>
          <a:p>
            <a:endParaRPr lang="ko-KR" altLang="en-US" sz="1400" dirty="0">
              <a:solidFill>
                <a:srgbClr val="000000"/>
              </a:solidFill>
              <a:latin typeface="Consolas" panose="020B0609020204030204" pitchFamily="49" charset="0"/>
            </a:endParaRPr>
          </a:p>
          <a:p>
            <a:r>
              <a:rPr lang="en-US" altLang="ko-KR" sz="1400" dirty="0">
                <a:solidFill>
                  <a:srgbClr val="0000FF"/>
                </a:solidFill>
                <a:latin typeface="Consolas" panose="020B0609020204030204" pitchFamily="49" charset="0"/>
              </a:rPr>
              <a:t>  if</a:t>
            </a:r>
            <a:r>
              <a:rPr lang="en-US" altLang="ko-KR" sz="1400" dirty="0">
                <a:solidFill>
                  <a:srgbClr val="000000"/>
                </a:solidFill>
                <a:latin typeface="Consolas" panose="020B0609020204030204" pitchFamily="49" charset="0"/>
              </a:rPr>
              <a:t> (</a:t>
            </a:r>
            <a:r>
              <a:rPr lang="en-US" altLang="ko-KR" sz="1400" dirty="0" err="1">
                <a:solidFill>
                  <a:srgbClr val="808080"/>
                </a:solidFill>
                <a:latin typeface="Consolas" panose="020B0609020204030204" pitchFamily="49" charset="0"/>
              </a:rPr>
              <a:t>argc</a:t>
            </a:r>
            <a:r>
              <a:rPr lang="en-US" altLang="ko-KR" sz="1400" dirty="0">
                <a:solidFill>
                  <a:srgbClr val="000000"/>
                </a:solidFill>
                <a:latin typeface="Consolas" panose="020B0609020204030204" pitchFamily="49" charset="0"/>
              </a:rPr>
              <a:t> != 2) {</a:t>
            </a:r>
          </a:p>
          <a:p>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fprintf</a:t>
            </a:r>
            <a:r>
              <a:rPr lang="en-US" altLang="ko-KR" sz="1400" dirty="0">
                <a:solidFill>
                  <a:srgbClr val="000000"/>
                </a:solidFill>
                <a:latin typeface="Consolas" panose="020B0609020204030204" pitchFamily="49" charset="0"/>
              </a:rPr>
              <a:t>(</a:t>
            </a:r>
            <a:r>
              <a:rPr lang="en-US" altLang="ko-KR" sz="1400" dirty="0">
                <a:solidFill>
                  <a:srgbClr val="6F008A"/>
                </a:solidFill>
                <a:latin typeface="Consolas" panose="020B0609020204030204" pitchFamily="49" charset="0"/>
              </a:rPr>
              <a:t>stderr</a:t>
            </a:r>
            <a:r>
              <a:rPr lang="en-US" altLang="ko-KR" sz="1400" dirty="0">
                <a:solidFill>
                  <a:srgbClr val="000000"/>
                </a:solidFill>
                <a:latin typeface="Consolas" panose="020B0609020204030204" pitchFamily="49" charset="0"/>
              </a:rPr>
              <a:t>, </a:t>
            </a:r>
            <a:r>
              <a:rPr lang="en-US" altLang="ko-KR" sz="1400" dirty="0">
                <a:solidFill>
                  <a:srgbClr val="A31515"/>
                </a:solidFill>
                <a:latin typeface="Consolas" panose="020B0609020204030204" pitchFamily="49" charset="0"/>
              </a:rPr>
              <a:t>"usage: ./loop &lt;loops&gt;\n"</a:t>
            </a:r>
            <a:r>
              <a:rPr lang="en-US" altLang="ko-KR" sz="1400" dirty="0">
                <a:solidFill>
                  <a:srgbClr val="000000"/>
                </a:solidFill>
                <a:latin typeface="Consolas" panose="020B0609020204030204" pitchFamily="49" charset="0"/>
              </a:rPr>
              <a:t>);</a:t>
            </a:r>
          </a:p>
          <a:p>
            <a:r>
              <a:rPr lang="en-US" altLang="ko-KR" sz="1400" dirty="0">
                <a:solidFill>
                  <a:srgbClr val="0000FF"/>
                </a:solidFill>
                <a:latin typeface="Consolas" panose="020B0609020204030204" pitchFamily="49" charset="0"/>
              </a:rPr>
              <a:t>  return</a:t>
            </a:r>
            <a:r>
              <a:rPr lang="en-US" altLang="ko-KR" sz="1400" dirty="0">
                <a:solidFill>
                  <a:srgbClr val="000000"/>
                </a:solidFill>
                <a:latin typeface="Consolas" panose="020B0609020204030204" pitchFamily="49" charset="0"/>
              </a:rPr>
              <a:t> 1;</a:t>
            </a:r>
          </a:p>
          <a:p>
            <a:r>
              <a:rPr lang="en-US" altLang="ko-KR" sz="1400"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  loops = </a:t>
            </a:r>
            <a:r>
              <a:rPr lang="en-US" altLang="ko-KR" sz="1400" dirty="0" err="1">
                <a:solidFill>
                  <a:srgbClr val="000000"/>
                </a:solidFill>
                <a:latin typeface="Consolas" panose="020B0609020204030204" pitchFamily="49" charset="0"/>
              </a:rPr>
              <a:t>atoi</a:t>
            </a:r>
            <a:r>
              <a:rPr lang="en-US" altLang="ko-KR" sz="1400" dirty="0">
                <a:solidFill>
                  <a:srgbClr val="000000"/>
                </a:solidFill>
                <a:latin typeface="Consolas" panose="020B0609020204030204" pitchFamily="49" charset="0"/>
              </a:rPr>
              <a:t>(</a:t>
            </a:r>
            <a:r>
              <a:rPr lang="en-US" altLang="ko-KR" sz="1400" dirty="0" err="1">
                <a:solidFill>
                  <a:srgbClr val="808080"/>
                </a:solidFill>
                <a:latin typeface="Consolas" panose="020B0609020204030204" pitchFamily="49" charset="0"/>
              </a:rPr>
              <a:t>argv</a:t>
            </a:r>
            <a:r>
              <a:rPr lang="en-US" altLang="ko-KR" sz="1400" dirty="0">
                <a:solidFill>
                  <a:srgbClr val="000000"/>
                </a:solidFill>
                <a:latin typeface="Consolas" panose="020B0609020204030204" pitchFamily="49" charset="0"/>
              </a:rPr>
              <a:t>[1]);</a:t>
            </a:r>
          </a:p>
          <a:p>
            <a:endParaRPr lang="ko-KR" altLang="en-US" sz="1400" dirty="0">
              <a:solidFill>
                <a:srgbClr val="000000"/>
              </a:solidFill>
              <a:latin typeface="Consolas" panose="020B0609020204030204" pitchFamily="49" charset="0"/>
            </a:endParaRPr>
          </a:p>
          <a:p>
            <a:r>
              <a:rPr lang="nn-NO" altLang="ko-KR" sz="1400" dirty="0">
                <a:solidFill>
                  <a:srgbClr val="0000FF"/>
                </a:solidFill>
                <a:latin typeface="Consolas" panose="020B0609020204030204" pitchFamily="49" charset="0"/>
              </a:rPr>
              <a:t>  for</a:t>
            </a:r>
            <a:r>
              <a:rPr lang="nn-NO" altLang="ko-KR" sz="1400" dirty="0">
                <a:solidFill>
                  <a:srgbClr val="000000"/>
                </a:solidFill>
                <a:latin typeface="Consolas" panose="020B0609020204030204" pitchFamily="49" charset="0"/>
              </a:rPr>
              <a:t> (k = 0; k &lt; loops; k++)</a:t>
            </a:r>
          </a:p>
          <a:p>
            <a:r>
              <a:rPr lang="nn-NO" altLang="ko-KR" sz="1400" dirty="0">
                <a:solidFill>
                  <a:srgbClr val="0000FF"/>
                </a:solidFill>
                <a:latin typeface="Consolas" panose="020B0609020204030204" pitchFamily="49" charset="0"/>
              </a:rPr>
              <a:t>    for</a:t>
            </a:r>
            <a:r>
              <a:rPr lang="nn-NO" altLang="ko-KR" sz="1400" dirty="0">
                <a:solidFill>
                  <a:srgbClr val="000000"/>
                </a:solidFill>
                <a:latin typeface="Consolas" panose="020B0609020204030204" pitchFamily="49" charset="0"/>
              </a:rPr>
              <a:t> (i = 0; i &lt; 2000; i++)</a:t>
            </a:r>
          </a:p>
          <a:p>
            <a:r>
              <a:rPr lang="en-US" altLang="ko-KR" sz="1400" dirty="0">
                <a:solidFill>
                  <a:srgbClr val="0000FF"/>
                </a:solidFill>
                <a:latin typeface="Consolas" panose="020B0609020204030204" pitchFamily="49" charset="0"/>
              </a:rPr>
              <a:t>      for</a:t>
            </a:r>
            <a:r>
              <a:rPr lang="en-US" altLang="ko-KR" sz="1400" dirty="0">
                <a:solidFill>
                  <a:srgbClr val="000000"/>
                </a:solidFill>
                <a:latin typeface="Consolas" panose="020B0609020204030204" pitchFamily="49" charset="0"/>
              </a:rPr>
              <a:t> (j = 0; j &lt; 1000; </a:t>
            </a:r>
            <a:r>
              <a:rPr lang="en-US" altLang="ko-KR" sz="1400" dirty="0" err="1">
                <a:solidFill>
                  <a:srgbClr val="000000"/>
                </a:solidFill>
                <a:latin typeface="Consolas" panose="020B0609020204030204" pitchFamily="49" charset="0"/>
              </a:rPr>
              <a:t>j++</a:t>
            </a:r>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a:t>
            </a:r>
            <a:r>
              <a:rPr lang="en-US" altLang="ko-KR" sz="1400" dirty="0" err="1">
                <a:solidFill>
                  <a:srgbClr val="000000"/>
                </a:solidFill>
                <a:latin typeface="Consolas" panose="020B0609020204030204" pitchFamily="49" charset="0"/>
              </a:rPr>
              <a:t>i</a:t>
            </a:r>
            <a:r>
              <a:rPr lang="en-US" altLang="ko-KR" sz="1400" dirty="0">
                <a:solidFill>
                  <a:srgbClr val="000000"/>
                </a:solidFill>
                <a:latin typeface="Consolas" panose="020B0609020204030204" pitchFamily="49" charset="0"/>
              </a:rPr>
              <a:t>] = a[</a:t>
            </a:r>
            <a:r>
              <a:rPr lang="en-US" altLang="ko-KR" sz="1400" dirty="0" err="1">
                <a:solidFill>
                  <a:srgbClr val="000000"/>
                </a:solidFill>
                <a:latin typeface="Consolas" panose="020B0609020204030204" pitchFamily="49" charset="0"/>
              </a:rPr>
              <a:t>i</a:t>
            </a:r>
            <a:r>
              <a:rPr lang="en-US" altLang="ko-KR" sz="1400" dirty="0">
                <a:solidFill>
                  <a:srgbClr val="000000"/>
                </a:solidFill>
                <a:latin typeface="Consolas" panose="020B0609020204030204" pitchFamily="49" charset="0"/>
              </a:rPr>
              <a:t>] + b[</a:t>
            </a:r>
            <a:r>
              <a:rPr lang="en-US" altLang="ko-KR" sz="1400" dirty="0" err="1">
                <a:solidFill>
                  <a:srgbClr val="000000"/>
                </a:solidFill>
                <a:latin typeface="Consolas" panose="020B0609020204030204" pitchFamily="49" charset="0"/>
              </a:rPr>
              <a:t>i</a:t>
            </a:r>
            <a:r>
              <a:rPr lang="en-US" altLang="ko-KR" sz="1400" dirty="0">
                <a:solidFill>
                  <a:srgbClr val="000000"/>
                </a:solidFill>
                <a:latin typeface="Consolas" panose="020B0609020204030204" pitchFamily="49" charset="0"/>
              </a:rPr>
              <a:t>][j] * c[</a:t>
            </a:r>
            <a:r>
              <a:rPr lang="en-US" altLang="ko-KR" sz="1400" dirty="0" err="1">
                <a:solidFill>
                  <a:srgbClr val="000000"/>
                </a:solidFill>
                <a:latin typeface="Consolas" panose="020B0609020204030204" pitchFamily="49" charset="0"/>
              </a:rPr>
              <a:t>i</a:t>
            </a:r>
            <a:r>
              <a:rPr lang="en-US" altLang="ko-KR" sz="1400" dirty="0">
                <a:solidFill>
                  <a:srgbClr val="000000"/>
                </a:solidFill>
                <a:latin typeface="Consolas" panose="020B0609020204030204" pitchFamily="49" charset="0"/>
              </a:rPr>
              <a:t>];</a:t>
            </a:r>
          </a:p>
          <a:p>
            <a:endParaRPr lang="ko-KR" altLang="en-US" sz="1400" dirty="0">
              <a:solidFill>
                <a:srgbClr val="000000"/>
              </a:solidFill>
              <a:latin typeface="Consolas" panose="020B0609020204030204" pitchFamily="49" charset="0"/>
            </a:endParaRPr>
          </a:p>
          <a:p>
            <a:r>
              <a:rPr lang="en-US" altLang="ko-KR" sz="1400" dirty="0">
                <a:solidFill>
                  <a:srgbClr val="0000FF"/>
                </a:solidFill>
                <a:latin typeface="Consolas" panose="020B0609020204030204" pitchFamily="49" charset="0"/>
              </a:rPr>
              <a:t>return</a:t>
            </a:r>
            <a:r>
              <a:rPr lang="en-US" altLang="ko-KR" sz="1400" dirty="0">
                <a:solidFill>
                  <a:srgbClr val="000000"/>
                </a:solidFill>
                <a:latin typeface="Consolas" panose="020B0609020204030204" pitchFamily="49" charset="0"/>
              </a:rPr>
              <a:t> 0;</a:t>
            </a:r>
          </a:p>
          <a:p>
            <a:r>
              <a:rPr lang="en-US" altLang="ko-KR" sz="1400" dirty="0">
                <a:solidFill>
                  <a:srgbClr val="000000"/>
                </a:solidFill>
                <a:latin typeface="Consolas" panose="020B0609020204030204" pitchFamily="49" charset="0"/>
              </a:rPr>
              <a:t>}</a:t>
            </a:r>
          </a:p>
        </p:txBody>
      </p:sp>
      <p:pic>
        <p:nvPicPr>
          <p:cNvPr id="3074" name="Picture 2" descr="https://upload.wikimedia.org/wikipedia/commons/thumb/4/4d/Row_and_column_major_order.svg/1920px-Row_and_column_major_order.svg.png">
            <a:extLst>
              <a:ext uri="{FF2B5EF4-FFF2-40B4-BE49-F238E27FC236}">
                <a16:creationId xmlns:a16="http://schemas.microsoft.com/office/drawing/2014/main" id="{271437F5-4C01-4C68-ACE4-787C3184D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9794" y="1265464"/>
            <a:ext cx="3594014" cy="479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0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Cache Terminology</a:t>
            </a:r>
          </a:p>
        </p:txBody>
      </p:sp>
      <p:sp>
        <p:nvSpPr>
          <p:cNvPr id="3" name="Content Placeholder 2"/>
          <p:cNvSpPr>
            <a:spLocks noGrp="1"/>
          </p:cNvSpPr>
          <p:nvPr>
            <p:ph idx="1"/>
          </p:nvPr>
        </p:nvSpPr>
        <p:spPr/>
        <p:txBody>
          <a:bodyPr/>
          <a:lstStyle/>
          <a:p>
            <a:r>
              <a:rPr lang="en-US" b="1" dirty="0"/>
              <a:t>Block</a:t>
            </a:r>
            <a:r>
              <a:rPr lang="en-US" dirty="0"/>
              <a:t> (cache line): the minimum unit of data present in a cache</a:t>
            </a:r>
          </a:p>
          <a:p>
            <a:pPr lvl="1"/>
            <a:r>
              <a:rPr lang="en-US" dirty="0"/>
              <a:t>For example, 64B block in modern CPUs</a:t>
            </a:r>
          </a:p>
          <a:p>
            <a:pPr lvl="1"/>
            <a:endParaRPr lang="en-US" dirty="0"/>
          </a:p>
          <a:p>
            <a:r>
              <a:rPr lang="en-US" b="1" dirty="0"/>
              <a:t>Hit</a:t>
            </a:r>
            <a:r>
              <a:rPr lang="en-US" dirty="0"/>
              <a:t>: if the requested data is in cache, it is called a hit</a:t>
            </a:r>
          </a:p>
          <a:p>
            <a:pPr lvl="1"/>
            <a:r>
              <a:rPr lang="en-US" dirty="0"/>
              <a:t>Hit rate: the fraction of memory accesses found in caches</a:t>
            </a:r>
          </a:p>
          <a:p>
            <a:pPr lvl="2"/>
            <a:r>
              <a:rPr lang="en-US" dirty="0"/>
              <a:t>For example, CPU requested data from memory, and cache was able to supply data 90% of the requests. Then, the hit rate of the cache is 90%</a:t>
            </a:r>
          </a:p>
          <a:p>
            <a:pPr lvl="1"/>
            <a:r>
              <a:rPr lang="en-US" dirty="0"/>
              <a:t>Hit time: the time required to access the data found in cache</a:t>
            </a:r>
          </a:p>
          <a:p>
            <a:pPr lvl="2"/>
            <a:endParaRPr lang="en-US" dirty="0"/>
          </a:p>
          <a:p>
            <a:r>
              <a:rPr lang="en-US" b="1" dirty="0"/>
              <a:t>Miss</a:t>
            </a:r>
            <a:r>
              <a:rPr lang="en-US" dirty="0"/>
              <a:t>: if the requested data is not in cache, it is called a miss</a:t>
            </a:r>
          </a:p>
          <a:p>
            <a:pPr lvl="1"/>
            <a:r>
              <a:rPr lang="en-US" dirty="0"/>
              <a:t>Miss rate: the fraction of memory accesses not found in cache (= 1 - Hit Rate)</a:t>
            </a:r>
          </a:p>
          <a:p>
            <a:pPr lvl="1"/>
            <a:r>
              <a:rPr lang="en-US" dirty="0"/>
              <a:t>Miss penalty: the time required to fetch a block into a level of the memory hierarchy from the lower level</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0484" name="Slide Number Placeholder 3"/>
          <p:cNvSpPr>
            <a:spLocks noGrp="1"/>
          </p:cNvSpPr>
          <p:nvPr>
            <p:ph type="sldNum" sz="quarter" idx="12"/>
          </p:nvPr>
        </p:nvSpPr>
        <p:spPr/>
        <p:txBody>
          <a:bodyPr/>
          <a:lstStyle/>
          <a:p>
            <a:fld id="{7E7C9702-CC79-48FB-8E7E-A3530716DD16}" type="slidenum">
              <a:rPr lang="en-US" smtClean="0"/>
              <a:pPr/>
              <a:t>15</a:t>
            </a:fld>
            <a:endParaRPr lang="en-US"/>
          </a:p>
        </p:txBody>
      </p:sp>
    </p:spTree>
    <p:extLst>
      <p:ext uri="{BB962C8B-B14F-4D97-AF65-F5344CB8AC3E}">
        <p14:creationId xmlns:p14="http://schemas.microsoft.com/office/powerpoint/2010/main" val="2795982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Direct-mapped Cache</a:t>
            </a:r>
            <a:endParaRPr lang="en-US" dirty="0"/>
          </a:p>
        </p:txBody>
      </p:sp>
      <p:sp>
        <p:nvSpPr>
          <p:cNvPr id="3" name="Content Placeholder 2"/>
          <p:cNvSpPr>
            <a:spLocks noGrp="1"/>
          </p:cNvSpPr>
          <p:nvPr>
            <p:ph idx="1"/>
          </p:nvPr>
        </p:nvSpPr>
        <p:spPr>
          <a:xfrm>
            <a:off x="261257" y="1265464"/>
            <a:ext cx="4411929" cy="4906736"/>
          </a:xfrm>
        </p:spPr>
        <p:txBody>
          <a:bodyPr/>
          <a:lstStyle/>
          <a:p>
            <a:r>
              <a:rPr lang="en-US" dirty="0"/>
              <a:t>The simplest cache structure: Direct mapped cache</a:t>
            </a:r>
          </a:p>
          <a:p>
            <a:pPr lvl="1"/>
            <a:r>
              <a:rPr lang="en-US" dirty="0"/>
              <a:t>Each memory block is mapped to exactly one block in cache</a:t>
            </a:r>
          </a:p>
          <a:p>
            <a:pPr lvl="2"/>
            <a:r>
              <a:rPr lang="en-US" dirty="0"/>
              <a:t>Lots of memory blocks must share a block in cache</a:t>
            </a:r>
          </a:p>
          <a:p>
            <a:pPr lvl="1"/>
            <a:r>
              <a:rPr lang="en-US" dirty="0"/>
              <a:t>Address mapping to cache</a:t>
            </a:r>
          </a:p>
          <a:p>
            <a:pPr lvl="2"/>
            <a:r>
              <a:rPr lang="en-US" dirty="0"/>
              <a:t>(block address) modulo (# of blocks in cache)</a:t>
            </a:r>
          </a:p>
          <a:p>
            <a:pPr lvl="1"/>
            <a:r>
              <a:rPr lang="en-US" dirty="0"/>
              <a:t>Have a tag associated with each cache block that contains the address information </a:t>
            </a:r>
          </a:p>
          <a:p>
            <a:pPr lvl="2"/>
            <a:r>
              <a:rPr lang="en-US" dirty="0"/>
              <a:t>The tag is the upper portion of the address required to identify the block</a:t>
            </a:r>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21508" name="Slide Number Placeholder 3"/>
          <p:cNvSpPr>
            <a:spLocks noGrp="1"/>
          </p:cNvSpPr>
          <p:nvPr>
            <p:ph type="sldNum" sz="quarter" idx="12"/>
          </p:nvPr>
        </p:nvSpPr>
        <p:spPr/>
        <p:txBody>
          <a:bodyPr/>
          <a:lstStyle/>
          <a:p>
            <a:fld id="{341F7D6A-5CC6-4821-A456-978CF099325A}" type="slidenum">
              <a:rPr lang="en-US" smtClean="0"/>
              <a:pPr/>
              <a:t>16</a:t>
            </a:fld>
            <a:endParaRPr lang="en-US"/>
          </a:p>
        </p:txBody>
      </p:sp>
      <p:grpSp>
        <p:nvGrpSpPr>
          <p:cNvPr id="5" name="Group 163"/>
          <p:cNvGrpSpPr>
            <a:grpSpLocks/>
          </p:cNvGrpSpPr>
          <p:nvPr/>
        </p:nvGrpSpPr>
        <p:grpSpPr bwMode="auto">
          <a:xfrm>
            <a:off x="4724400" y="4267200"/>
            <a:ext cx="4114800" cy="1871212"/>
            <a:chOff x="5059362" y="2467224"/>
            <a:chExt cx="3579813" cy="1658688"/>
          </a:xfrm>
        </p:grpSpPr>
        <p:sp>
          <p:nvSpPr>
            <p:cNvPr id="6" name="Freeform 26"/>
            <p:cNvSpPr>
              <a:spLocks/>
            </p:cNvSpPr>
            <p:nvPr/>
          </p:nvSpPr>
          <p:spPr bwMode="auto">
            <a:xfrm>
              <a:off x="5257800" y="2737522"/>
              <a:ext cx="3381375" cy="1383627"/>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7" name="Freeform 27"/>
            <p:cNvSpPr>
              <a:spLocks/>
            </p:cNvSpPr>
            <p:nvPr/>
          </p:nvSpPr>
          <p:spPr bwMode="auto">
            <a:xfrm>
              <a:off x="5257800" y="306705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9525">
              <a:solidFill>
                <a:schemeClr val="hlink"/>
              </a:solidFill>
              <a:round/>
              <a:headEnd/>
              <a:tailEnd/>
            </a:ln>
          </p:spPr>
          <p:txBody>
            <a:bodyPr/>
            <a:lstStyle/>
            <a:p>
              <a:endParaRPr lang="en-US"/>
            </a:p>
          </p:txBody>
        </p:sp>
        <p:sp>
          <p:nvSpPr>
            <p:cNvPr id="8" name="Freeform 28"/>
            <p:cNvSpPr>
              <a:spLocks/>
            </p:cNvSpPr>
            <p:nvPr/>
          </p:nvSpPr>
          <p:spPr bwMode="auto">
            <a:xfrm>
              <a:off x="5257800" y="306705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prstDash val="solid"/>
              <a:round/>
              <a:headEnd/>
              <a:tailEnd/>
            </a:ln>
          </p:spPr>
          <p:txBody>
            <a:bodyPr/>
            <a:lstStyle/>
            <a:p>
              <a:endParaRPr lang="en-US"/>
            </a:p>
          </p:txBody>
        </p:sp>
        <p:sp>
          <p:nvSpPr>
            <p:cNvPr id="11" name="Line 31"/>
            <p:cNvSpPr>
              <a:spLocks noChangeShapeType="1"/>
            </p:cNvSpPr>
            <p:nvPr/>
          </p:nvSpPr>
          <p:spPr bwMode="auto">
            <a:xfrm flipH="1">
              <a:off x="5257800" y="2894013"/>
              <a:ext cx="3381375" cy="1587"/>
            </a:xfrm>
            <a:prstGeom prst="line">
              <a:avLst/>
            </a:prstGeom>
            <a:noFill/>
            <a:ln w="20638">
              <a:solidFill>
                <a:srgbClr val="000000"/>
              </a:solidFill>
              <a:round/>
              <a:headEnd/>
              <a:tailEnd/>
            </a:ln>
          </p:spPr>
          <p:txBody>
            <a:bodyPr/>
            <a:lstStyle/>
            <a:p>
              <a:endParaRPr lang="en-US" dirty="0"/>
            </a:p>
          </p:txBody>
        </p:sp>
        <p:sp>
          <p:nvSpPr>
            <p:cNvPr id="12" name="Line 32"/>
            <p:cNvSpPr>
              <a:spLocks noChangeShapeType="1"/>
            </p:cNvSpPr>
            <p:nvPr/>
          </p:nvSpPr>
          <p:spPr bwMode="auto">
            <a:xfrm flipH="1">
              <a:off x="5257800" y="3241675"/>
              <a:ext cx="3381375" cy="1588"/>
            </a:xfrm>
            <a:prstGeom prst="line">
              <a:avLst/>
            </a:prstGeom>
            <a:noFill/>
            <a:ln w="20638">
              <a:solidFill>
                <a:srgbClr val="000000"/>
              </a:solidFill>
              <a:round/>
              <a:headEnd/>
              <a:tailEnd/>
            </a:ln>
          </p:spPr>
          <p:txBody>
            <a:bodyPr/>
            <a:lstStyle/>
            <a:p>
              <a:endParaRPr lang="en-US"/>
            </a:p>
          </p:txBody>
        </p:sp>
        <p:sp>
          <p:nvSpPr>
            <p:cNvPr id="13" name="Line 33"/>
            <p:cNvSpPr>
              <a:spLocks noChangeShapeType="1"/>
            </p:cNvSpPr>
            <p:nvPr/>
          </p:nvSpPr>
          <p:spPr bwMode="auto">
            <a:xfrm flipH="1">
              <a:off x="5257800" y="3416300"/>
              <a:ext cx="3381375" cy="1588"/>
            </a:xfrm>
            <a:prstGeom prst="line">
              <a:avLst/>
            </a:prstGeom>
            <a:noFill/>
            <a:ln w="20638">
              <a:solidFill>
                <a:srgbClr val="000000"/>
              </a:solidFill>
              <a:round/>
              <a:headEnd/>
              <a:tailEnd/>
            </a:ln>
          </p:spPr>
          <p:txBody>
            <a:bodyPr/>
            <a:lstStyle/>
            <a:p>
              <a:endParaRPr lang="en-US"/>
            </a:p>
          </p:txBody>
        </p:sp>
        <p:sp>
          <p:nvSpPr>
            <p:cNvPr id="14" name="Line 34"/>
            <p:cNvSpPr>
              <a:spLocks noChangeShapeType="1"/>
            </p:cNvSpPr>
            <p:nvPr/>
          </p:nvSpPr>
          <p:spPr bwMode="auto">
            <a:xfrm flipH="1">
              <a:off x="5257800" y="3590925"/>
              <a:ext cx="3381375" cy="1588"/>
            </a:xfrm>
            <a:prstGeom prst="line">
              <a:avLst/>
            </a:prstGeom>
            <a:noFill/>
            <a:ln w="20638">
              <a:solidFill>
                <a:srgbClr val="000000"/>
              </a:solidFill>
              <a:round/>
              <a:headEnd/>
              <a:tailEnd/>
            </a:ln>
          </p:spPr>
          <p:txBody>
            <a:bodyPr/>
            <a:lstStyle/>
            <a:p>
              <a:endParaRPr lang="en-US"/>
            </a:p>
          </p:txBody>
        </p:sp>
        <p:sp>
          <p:nvSpPr>
            <p:cNvPr id="15" name="Line 35"/>
            <p:cNvSpPr>
              <a:spLocks noChangeShapeType="1"/>
            </p:cNvSpPr>
            <p:nvPr/>
          </p:nvSpPr>
          <p:spPr bwMode="auto">
            <a:xfrm flipH="1">
              <a:off x="5257800" y="3765550"/>
              <a:ext cx="3381375" cy="1588"/>
            </a:xfrm>
            <a:prstGeom prst="line">
              <a:avLst/>
            </a:prstGeom>
            <a:noFill/>
            <a:ln w="20638">
              <a:solidFill>
                <a:srgbClr val="000000"/>
              </a:solidFill>
              <a:round/>
              <a:headEnd/>
              <a:tailEnd/>
            </a:ln>
          </p:spPr>
          <p:txBody>
            <a:bodyPr/>
            <a:lstStyle/>
            <a:p>
              <a:endParaRPr lang="en-US"/>
            </a:p>
          </p:txBody>
        </p:sp>
        <p:sp>
          <p:nvSpPr>
            <p:cNvPr id="16" name="Line 36"/>
            <p:cNvSpPr>
              <a:spLocks noChangeShapeType="1"/>
            </p:cNvSpPr>
            <p:nvPr/>
          </p:nvSpPr>
          <p:spPr bwMode="auto">
            <a:xfrm flipH="1">
              <a:off x="5257800" y="3940175"/>
              <a:ext cx="3381375" cy="1588"/>
            </a:xfrm>
            <a:prstGeom prst="line">
              <a:avLst/>
            </a:prstGeom>
            <a:noFill/>
            <a:ln w="20638">
              <a:solidFill>
                <a:srgbClr val="000000"/>
              </a:solidFill>
              <a:round/>
              <a:headEnd/>
              <a:tailEnd/>
            </a:ln>
          </p:spPr>
          <p:txBody>
            <a:bodyPr/>
            <a:lstStyle/>
            <a:p>
              <a:endParaRPr lang="en-US"/>
            </a:p>
          </p:txBody>
        </p:sp>
        <p:sp>
          <p:nvSpPr>
            <p:cNvPr id="17" name="Line 37"/>
            <p:cNvSpPr>
              <a:spLocks noChangeShapeType="1"/>
            </p:cNvSpPr>
            <p:nvPr/>
          </p:nvSpPr>
          <p:spPr bwMode="auto">
            <a:xfrm>
              <a:off x="5410200" y="2732756"/>
              <a:ext cx="0" cy="1393156"/>
            </a:xfrm>
            <a:prstGeom prst="line">
              <a:avLst/>
            </a:prstGeom>
            <a:noFill/>
            <a:ln w="20638">
              <a:solidFill>
                <a:srgbClr val="000000"/>
              </a:solidFill>
              <a:round/>
              <a:headEnd/>
              <a:tailEnd/>
            </a:ln>
          </p:spPr>
          <p:txBody>
            <a:bodyPr/>
            <a:lstStyle/>
            <a:p>
              <a:endParaRPr lang="en-US"/>
            </a:p>
          </p:txBody>
        </p:sp>
        <p:sp>
          <p:nvSpPr>
            <p:cNvPr id="18" name="Line 38"/>
            <p:cNvSpPr>
              <a:spLocks noChangeShapeType="1"/>
            </p:cNvSpPr>
            <p:nvPr/>
          </p:nvSpPr>
          <p:spPr bwMode="auto">
            <a:xfrm>
              <a:off x="6811963" y="2732757"/>
              <a:ext cx="0" cy="1385218"/>
            </a:xfrm>
            <a:prstGeom prst="line">
              <a:avLst/>
            </a:prstGeom>
            <a:noFill/>
            <a:ln w="20638">
              <a:solidFill>
                <a:srgbClr val="000000"/>
              </a:solidFill>
              <a:round/>
              <a:headEnd/>
              <a:tailEnd/>
            </a:ln>
          </p:spPr>
          <p:txBody>
            <a:bodyPr/>
            <a:lstStyle/>
            <a:p>
              <a:endParaRPr lang="en-US"/>
            </a:p>
          </p:txBody>
        </p:sp>
        <p:sp>
          <p:nvSpPr>
            <p:cNvPr id="19" name="Text Box 39"/>
            <p:cNvSpPr txBox="1">
              <a:spLocks noChangeArrowheads="1"/>
            </p:cNvSpPr>
            <p:nvPr/>
          </p:nvSpPr>
          <p:spPr bwMode="auto">
            <a:xfrm>
              <a:off x="7497767" y="2467225"/>
              <a:ext cx="611065"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Data</a:t>
              </a:r>
            </a:p>
          </p:txBody>
        </p:sp>
        <p:sp>
          <p:nvSpPr>
            <p:cNvPr id="20" name="Text Box 41"/>
            <p:cNvSpPr txBox="1">
              <a:spLocks noChangeArrowheads="1"/>
            </p:cNvSpPr>
            <p:nvPr/>
          </p:nvSpPr>
          <p:spPr bwMode="auto">
            <a:xfrm>
              <a:off x="5861050" y="2467224"/>
              <a:ext cx="514885"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Tag</a:t>
              </a:r>
            </a:p>
          </p:txBody>
        </p:sp>
        <p:sp>
          <p:nvSpPr>
            <p:cNvPr id="21" name="Text Box 42"/>
            <p:cNvSpPr txBox="1">
              <a:spLocks noChangeArrowheads="1"/>
            </p:cNvSpPr>
            <p:nvPr/>
          </p:nvSpPr>
          <p:spPr bwMode="auto">
            <a:xfrm>
              <a:off x="5059362" y="2467224"/>
              <a:ext cx="635110"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Valid</a:t>
              </a:r>
            </a:p>
          </p:txBody>
        </p:sp>
      </p:grpSp>
      <p:pic>
        <p:nvPicPr>
          <p:cNvPr id="22" name="Picture 5"/>
          <p:cNvPicPr>
            <a:picLocks noChangeArrowheads="1"/>
          </p:cNvPicPr>
          <p:nvPr/>
        </p:nvPicPr>
        <p:blipFill>
          <a:blip r:embed="rId3" cstate="print"/>
          <a:srcRect/>
          <a:stretch>
            <a:fillRect/>
          </a:stretch>
        </p:blipFill>
        <p:spPr bwMode="auto">
          <a:xfrm>
            <a:off x="4572000" y="1066800"/>
            <a:ext cx="4572000" cy="2971800"/>
          </a:xfrm>
          <a:prstGeom prst="rect">
            <a:avLst/>
          </a:prstGeom>
          <a:noFill/>
          <a:ln w="9525">
            <a:noFill/>
            <a:miter lim="800000"/>
            <a:headEnd/>
            <a:tailEnd/>
          </a:ln>
        </p:spPr>
      </p:pic>
      <p:sp>
        <p:nvSpPr>
          <p:cNvPr id="23" name="Rounded Rectangle 22"/>
          <p:cNvSpPr/>
          <p:nvPr/>
        </p:nvSpPr>
        <p:spPr bwMode="auto">
          <a:xfrm>
            <a:off x="4558936" y="2690948"/>
            <a:ext cx="1156063" cy="990600"/>
          </a:xfrm>
          <a:prstGeom prst="round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4" name="Rounded Rectangle 23"/>
          <p:cNvSpPr/>
          <p:nvPr/>
        </p:nvSpPr>
        <p:spPr bwMode="auto">
          <a:xfrm>
            <a:off x="5741126" y="2667000"/>
            <a:ext cx="1066800" cy="990600"/>
          </a:xfrm>
          <a:prstGeom prst="round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6" name="Rounded Rectangle 25"/>
          <p:cNvSpPr/>
          <p:nvPr/>
        </p:nvSpPr>
        <p:spPr bwMode="auto">
          <a:xfrm>
            <a:off x="6844937" y="2667000"/>
            <a:ext cx="1066800" cy="990600"/>
          </a:xfrm>
          <a:prstGeom prst="round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7" name="Rounded Rectangle 26"/>
          <p:cNvSpPr/>
          <p:nvPr/>
        </p:nvSpPr>
        <p:spPr bwMode="auto">
          <a:xfrm>
            <a:off x="7924800" y="2667000"/>
            <a:ext cx="1169126" cy="990600"/>
          </a:xfrm>
          <a:prstGeom prst="round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pSp>
        <p:nvGrpSpPr>
          <p:cNvPr id="36" name="Group 35"/>
          <p:cNvGrpSpPr/>
          <p:nvPr/>
        </p:nvGrpSpPr>
        <p:grpSpPr>
          <a:xfrm>
            <a:off x="4579620" y="3672840"/>
            <a:ext cx="4076700" cy="160020"/>
            <a:chOff x="4579620" y="3672840"/>
            <a:chExt cx="4076700" cy="160020"/>
          </a:xfrm>
        </p:grpSpPr>
        <p:sp>
          <p:nvSpPr>
            <p:cNvPr id="28" name="Rectangle 27"/>
            <p:cNvSpPr/>
            <p:nvPr/>
          </p:nvSpPr>
          <p:spPr bwMode="auto">
            <a:xfrm>
              <a:off x="4579620" y="3680460"/>
              <a:ext cx="152400" cy="152400"/>
            </a:xfrm>
            <a:prstGeom prst="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9" name="Rectangle 28"/>
            <p:cNvSpPr/>
            <p:nvPr/>
          </p:nvSpPr>
          <p:spPr bwMode="auto">
            <a:xfrm>
              <a:off x="5143500" y="3672840"/>
              <a:ext cx="152400" cy="152400"/>
            </a:xfrm>
            <a:prstGeom prst="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0" name="Rectangle 29"/>
            <p:cNvSpPr/>
            <p:nvPr/>
          </p:nvSpPr>
          <p:spPr bwMode="auto">
            <a:xfrm>
              <a:off x="5722620" y="3672840"/>
              <a:ext cx="152400" cy="152400"/>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1" name="Rectangle 30"/>
            <p:cNvSpPr/>
            <p:nvPr/>
          </p:nvSpPr>
          <p:spPr bwMode="auto">
            <a:xfrm>
              <a:off x="6278880" y="3672840"/>
              <a:ext cx="152400" cy="152400"/>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2" name="Rectangle 31"/>
            <p:cNvSpPr/>
            <p:nvPr/>
          </p:nvSpPr>
          <p:spPr bwMode="auto">
            <a:xfrm>
              <a:off x="6835140" y="3672840"/>
              <a:ext cx="152400" cy="152400"/>
            </a:xfrm>
            <a:prstGeom prst="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3" name="Rectangle 32"/>
            <p:cNvSpPr/>
            <p:nvPr/>
          </p:nvSpPr>
          <p:spPr bwMode="auto">
            <a:xfrm>
              <a:off x="7391400" y="3672840"/>
              <a:ext cx="152400" cy="152400"/>
            </a:xfrm>
            <a:prstGeom prst="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4" name="Rectangle 33"/>
            <p:cNvSpPr/>
            <p:nvPr/>
          </p:nvSpPr>
          <p:spPr bwMode="auto">
            <a:xfrm>
              <a:off x="7947660" y="3672840"/>
              <a:ext cx="152400" cy="152400"/>
            </a:xfrm>
            <a:prstGeom prst="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5" name="Rectangle 34"/>
            <p:cNvSpPr/>
            <p:nvPr/>
          </p:nvSpPr>
          <p:spPr bwMode="auto">
            <a:xfrm>
              <a:off x="8503920" y="3672840"/>
              <a:ext cx="152400" cy="152400"/>
            </a:xfrm>
            <a:prstGeom prst="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pSp>
      <p:sp>
        <p:nvSpPr>
          <p:cNvPr id="37" name="TextBox 36"/>
          <p:cNvSpPr txBox="1"/>
          <p:nvPr/>
        </p:nvSpPr>
        <p:spPr>
          <a:xfrm>
            <a:off x="7620000" y="1567291"/>
            <a:ext cx="1053686" cy="566309"/>
          </a:xfrm>
          <a:prstGeom prst="rect">
            <a:avLst/>
          </a:prstGeom>
          <a:noFill/>
        </p:spPr>
        <p:txBody>
          <a:bodyPr wrap="none" rtlCol="0">
            <a:spAutoFit/>
          </a:bodyPr>
          <a:lstStyle/>
          <a:p>
            <a:pPr>
              <a:buNone/>
            </a:pPr>
            <a:r>
              <a:rPr lang="en-US" dirty="0"/>
              <a:t>Cache line </a:t>
            </a:r>
          </a:p>
          <a:p>
            <a:pPr>
              <a:buNone/>
            </a:pPr>
            <a:r>
              <a:rPr lang="en-US" dirty="0"/>
              <a:t>(=block)</a:t>
            </a:r>
          </a:p>
        </p:txBody>
      </p:sp>
      <p:sp>
        <p:nvSpPr>
          <p:cNvPr id="38" name="Rounded Rectangle 37"/>
          <p:cNvSpPr/>
          <p:nvPr/>
        </p:nvSpPr>
        <p:spPr bwMode="auto">
          <a:xfrm>
            <a:off x="6760028" y="4924002"/>
            <a:ext cx="2079172" cy="214189"/>
          </a:xfrm>
          <a:prstGeom prst="round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9" name="Rounded Rectangle 38"/>
          <p:cNvSpPr/>
          <p:nvPr/>
        </p:nvSpPr>
        <p:spPr bwMode="auto">
          <a:xfrm>
            <a:off x="6770623" y="5331608"/>
            <a:ext cx="2068577" cy="193875"/>
          </a:xfrm>
          <a:prstGeom prst="round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40" name="Rounded Rectangle 39"/>
          <p:cNvSpPr/>
          <p:nvPr/>
        </p:nvSpPr>
        <p:spPr bwMode="auto">
          <a:xfrm>
            <a:off x="6766035" y="5928877"/>
            <a:ext cx="2057400" cy="220460"/>
          </a:xfrm>
          <a:prstGeom prst="round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41" name="Rounded Rectangle 40"/>
          <p:cNvSpPr/>
          <p:nvPr/>
        </p:nvSpPr>
        <p:spPr bwMode="auto">
          <a:xfrm>
            <a:off x="6721365" y="5158068"/>
            <a:ext cx="2117835" cy="178301"/>
          </a:xfrm>
          <a:prstGeom prst="round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42" name="Rounded Rectangle 41"/>
          <p:cNvSpPr/>
          <p:nvPr/>
        </p:nvSpPr>
        <p:spPr bwMode="auto">
          <a:xfrm>
            <a:off x="6760780" y="5733669"/>
            <a:ext cx="2057400" cy="178910"/>
          </a:xfrm>
          <a:prstGeom prst="round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43" name="Rounded Rectangle 42"/>
          <p:cNvSpPr/>
          <p:nvPr/>
        </p:nvSpPr>
        <p:spPr bwMode="auto">
          <a:xfrm>
            <a:off x="6755524" y="4572000"/>
            <a:ext cx="2062655" cy="169311"/>
          </a:xfrm>
          <a:prstGeom prst="round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 name="TextBox 1"/>
          <p:cNvSpPr txBox="1"/>
          <p:nvPr/>
        </p:nvSpPr>
        <p:spPr>
          <a:xfrm>
            <a:off x="5731798" y="4538990"/>
            <a:ext cx="364202" cy="261610"/>
          </a:xfrm>
          <a:prstGeom prst="rect">
            <a:avLst/>
          </a:prstGeom>
          <a:noFill/>
        </p:spPr>
        <p:txBody>
          <a:bodyPr wrap="none" rtlCol="0">
            <a:spAutoFit/>
          </a:bodyPr>
          <a:lstStyle/>
          <a:p>
            <a:pPr>
              <a:buNone/>
            </a:pPr>
            <a:r>
              <a:rPr lang="en-US" altLang="ko-KR" sz="1100" b="1" dirty="0"/>
              <a:t>11</a:t>
            </a:r>
            <a:endParaRPr lang="ko-KR" altLang="en-US" sz="1100" b="1" dirty="0"/>
          </a:p>
        </p:txBody>
      </p:sp>
      <p:sp>
        <p:nvSpPr>
          <p:cNvPr id="44" name="TextBox 43"/>
          <p:cNvSpPr txBox="1"/>
          <p:nvPr/>
        </p:nvSpPr>
        <p:spPr>
          <a:xfrm>
            <a:off x="5741275" y="5705640"/>
            <a:ext cx="364202" cy="261610"/>
          </a:xfrm>
          <a:prstGeom prst="rect">
            <a:avLst/>
          </a:prstGeom>
          <a:noFill/>
        </p:spPr>
        <p:txBody>
          <a:bodyPr wrap="none" rtlCol="0">
            <a:spAutoFit/>
          </a:bodyPr>
          <a:lstStyle/>
          <a:p>
            <a:pPr>
              <a:buNone/>
            </a:pPr>
            <a:r>
              <a:rPr lang="en-US" altLang="ko-KR" sz="1100" b="1" dirty="0"/>
              <a:t>11</a:t>
            </a:r>
            <a:endParaRPr lang="ko-KR" altLang="en-US" sz="1100" b="1" dirty="0"/>
          </a:p>
        </p:txBody>
      </p:sp>
      <p:sp>
        <p:nvSpPr>
          <p:cNvPr id="45" name="TextBox 44"/>
          <p:cNvSpPr txBox="1"/>
          <p:nvPr/>
        </p:nvSpPr>
        <p:spPr>
          <a:xfrm>
            <a:off x="5750752" y="4908330"/>
            <a:ext cx="364202" cy="261610"/>
          </a:xfrm>
          <a:prstGeom prst="rect">
            <a:avLst/>
          </a:prstGeom>
          <a:noFill/>
        </p:spPr>
        <p:txBody>
          <a:bodyPr wrap="none" rtlCol="0">
            <a:spAutoFit/>
          </a:bodyPr>
          <a:lstStyle/>
          <a:p>
            <a:pPr>
              <a:buNone/>
            </a:pPr>
            <a:r>
              <a:rPr lang="en-US" altLang="ko-KR" sz="1100" b="1" dirty="0"/>
              <a:t>00</a:t>
            </a:r>
            <a:endParaRPr lang="ko-KR" altLang="en-US" sz="1100" b="1" dirty="0"/>
          </a:p>
        </p:txBody>
      </p:sp>
      <p:sp>
        <p:nvSpPr>
          <p:cNvPr id="46" name="TextBox 45"/>
          <p:cNvSpPr txBox="1"/>
          <p:nvPr/>
        </p:nvSpPr>
        <p:spPr>
          <a:xfrm>
            <a:off x="5754974" y="5115910"/>
            <a:ext cx="364202" cy="261610"/>
          </a:xfrm>
          <a:prstGeom prst="rect">
            <a:avLst/>
          </a:prstGeom>
          <a:noFill/>
        </p:spPr>
        <p:txBody>
          <a:bodyPr wrap="none" rtlCol="0">
            <a:spAutoFit/>
          </a:bodyPr>
          <a:lstStyle/>
          <a:p>
            <a:pPr>
              <a:buNone/>
            </a:pPr>
            <a:r>
              <a:rPr lang="en-US" altLang="ko-KR" sz="1100" b="1" dirty="0"/>
              <a:t>10</a:t>
            </a:r>
            <a:endParaRPr lang="ko-KR" altLang="en-US" sz="1100" b="1" dirty="0"/>
          </a:p>
        </p:txBody>
      </p:sp>
      <p:sp>
        <p:nvSpPr>
          <p:cNvPr id="47" name="TextBox 46"/>
          <p:cNvSpPr txBox="1"/>
          <p:nvPr/>
        </p:nvSpPr>
        <p:spPr>
          <a:xfrm>
            <a:off x="5753941" y="5310350"/>
            <a:ext cx="364202" cy="261610"/>
          </a:xfrm>
          <a:prstGeom prst="rect">
            <a:avLst/>
          </a:prstGeom>
          <a:noFill/>
        </p:spPr>
        <p:txBody>
          <a:bodyPr wrap="none" rtlCol="0">
            <a:spAutoFit/>
          </a:bodyPr>
          <a:lstStyle/>
          <a:p>
            <a:pPr>
              <a:buNone/>
            </a:pPr>
            <a:r>
              <a:rPr lang="en-US" altLang="ko-KR" sz="1100" b="1" dirty="0"/>
              <a:t>01</a:t>
            </a:r>
            <a:endParaRPr lang="ko-KR" altLang="en-US" sz="1100" b="1" dirty="0"/>
          </a:p>
        </p:txBody>
      </p:sp>
      <p:sp>
        <p:nvSpPr>
          <p:cNvPr id="48" name="Rounded Rectangle 47"/>
          <p:cNvSpPr/>
          <p:nvPr/>
        </p:nvSpPr>
        <p:spPr bwMode="auto">
          <a:xfrm>
            <a:off x="6755529" y="4773179"/>
            <a:ext cx="2062655" cy="169311"/>
          </a:xfrm>
          <a:prstGeom prst="round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49" name="TextBox 48"/>
          <p:cNvSpPr txBox="1"/>
          <p:nvPr/>
        </p:nvSpPr>
        <p:spPr>
          <a:xfrm>
            <a:off x="5734423" y="4708635"/>
            <a:ext cx="364202" cy="261610"/>
          </a:xfrm>
          <a:prstGeom prst="rect">
            <a:avLst/>
          </a:prstGeom>
          <a:noFill/>
        </p:spPr>
        <p:txBody>
          <a:bodyPr wrap="none" rtlCol="0">
            <a:spAutoFit/>
          </a:bodyPr>
          <a:lstStyle/>
          <a:p>
            <a:pPr>
              <a:buNone/>
            </a:pPr>
            <a:r>
              <a:rPr lang="en-US" altLang="ko-KR" sz="1100" b="1" dirty="0"/>
              <a:t>11</a:t>
            </a:r>
            <a:endParaRPr lang="ko-KR" altLang="en-US" sz="1100" b="1" dirty="0"/>
          </a:p>
        </p:txBody>
      </p:sp>
      <p:sp>
        <p:nvSpPr>
          <p:cNvPr id="50" name="Rounded Rectangle 49"/>
          <p:cNvSpPr/>
          <p:nvPr/>
        </p:nvSpPr>
        <p:spPr bwMode="auto">
          <a:xfrm>
            <a:off x="6755525" y="5540227"/>
            <a:ext cx="2079172" cy="165414"/>
          </a:xfrm>
          <a:prstGeom prst="round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51" name="TextBox 50"/>
          <p:cNvSpPr txBox="1"/>
          <p:nvPr/>
        </p:nvSpPr>
        <p:spPr>
          <a:xfrm>
            <a:off x="5746530" y="5503315"/>
            <a:ext cx="364202" cy="261610"/>
          </a:xfrm>
          <a:prstGeom prst="rect">
            <a:avLst/>
          </a:prstGeom>
          <a:noFill/>
        </p:spPr>
        <p:txBody>
          <a:bodyPr wrap="none" rtlCol="0">
            <a:spAutoFit/>
          </a:bodyPr>
          <a:lstStyle/>
          <a:p>
            <a:pPr>
              <a:buNone/>
            </a:pPr>
            <a:r>
              <a:rPr lang="en-US" altLang="ko-KR" sz="1100" b="1" dirty="0"/>
              <a:t>00</a:t>
            </a:r>
            <a:endParaRPr lang="ko-KR" altLang="en-US" sz="1100" b="1" dirty="0"/>
          </a:p>
        </p:txBody>
      </p:sp>
      <p:sp>
        <p:nvSpPr>
          <p:cNvPr id="52" name="TextBox 51"/>
          <p:cNvSpPr txBox="1"/>
          <p:nvPr/>
        </p:nvSpPr>
        <p:spPr>
          <a:xfrm>
            <a:off x="5741275" y="5907965"/>
            <a:ext cx="364202" cy="261610"/>
          </a:xfrm>
          <a:prstGeom prst="rect">
            <a:avLst/>
          </a:prstGeom>
          <a:noFill/>
        </p:spPr>
        <p:txBody>
          <a:bodyPr wrap="none" rtlCol="0">
            <a:spAutoFit/>
          </a:bodyPr>
          <a:lstStyle/>
          <a:p>
            <a:pPr>
              <a:buNone/>
            </a:pPr>
            <a:r>
              <a:rPr lang="en-US" altLang="ko-KR" sz="1100" b="1" dirty="0"/>
              <a:t>10</a:t>
            </a:r>
            <a:endParaRPr lang="ko-KR" altLang="en-US" sz="1100" b="1" dirty="0"/>
          </a:p>
        </p:txBody>
      </p:sp>
    </p:spTree>
    <p:extLst>
      <p:ext uri="{BB962C8B-B14F-4D97-AF65-F5344CB8AC3E}">
        <p14:creationId xmlns:p14="http://schemas.microsoft.com/office/powerpoint/2010/main" val="227638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blinds(horizontal)">
                                      <p:cBhvr>
                                        <p:cTn id="21" dur="500"/>
                                        <p:tgtEl>
                                          <p:spTgt spid="36"/>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blinds(horizontal)">
                                      <p:cBhvr>
                                        <p:cTn id="29" dur="500"/>
                                        <p:tgtEl>
                                          <p:spTgt spid="4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linds(horizontal)">
                                      <p:cBhvr>
                                        <p:cTn id="35" dur="500"/>
                                        <p:tgtEl>
                                          <p:spTgt spid="3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blinds(horizontal)">
                                      <p:cBhvr>
                                        <p:cTn id="38" dur="500"/>
                                        <p:tgtEl>
                                          <p:spTgt spid="4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linds(horizontal)">
                                      <p:cBhvr>
                                        <p:cTn id="41" dur="500"/>
                                        <p:tgtEl>
                                          <p:spTgt spid="4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blinds(horizontal)">
                                      <p:cBhvr>
                                        <p:cTn id="44" dur="500"/>
                                        <p:tgtEl>
                                          <p:spTgt spid="43"/>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3" presetClass="entr" presetSubtype="1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linds(horizontal)">
                                      <p:cBhvr>
                                        <p:cTn id="57" dur="500"/>
                                        <p:tgtEl>
                                          <p:spTgt spid="4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childTnLst>
                                </p:cTn>
                              </p:par>
                              <p:par>
                                <p:cTn id="60" presetID="3" presetClass="entr" presetSubtype="1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blinds(horizontal)">
                                      <p:cBhvr>
                                        <p:cTn id="62" dur="500"/>
                                        <p:tgtEl>
                                          <p:spTgt spid="50"/>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7" grpId="0" animBg="1"/>
      <p:bldP spid="38" grpId="0" animBg="1"/>
      <p:bldP spid="39" grpId="0" animBg="1"/>
      <p:bldP spid="40" grpId="0" animBg="1"/>
      <p:bldP spid="41" grpId="0" animBg="1"/>
      <p:bldP spid="42" grpId="0" animBg="1"/>
      <p:bldP spid="43" grpId="0" animBg="1"/>
      <p:bldP spid="2" grpId="0"/>
      <p:bldP spid="44" grpId="0"/>
      <p:bldP spid="45" grpId="0"/>
      <p:bldP spid="46" grpId="0"/>
      <p:bldP spid="47" grpId="0"/>
      <p:bldP spid="48" grpId="0" animBg="1"/>
      <p:bldP spid="49" grpId="0"/>
      <p:bldP spid="50" grpId="0" animBg="1"/>
      <p:bldP spid="51" grpId="0"/>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Memory Address</a:t>
            </a:r>
            <a:endParaRPr lang="en-US" dirty="0"/>
          </a:p>
        </p:txBody>
      </p:sp>
      <p:sp>
        <p:nvSpPr>
          <p:cNvPr id="11" name="내용 개체 틀 10"/>
          <p:cNvSpPr>
            <a:spLocks noGrp="1"/>
          </p:cNvSpPr>
          <p:nvPr>
            <p:ph idx="1"/>
          </p:nvPr>
        </p:nvSpPr>
        <p:spPr/>
        <p:txBody>
          <a:bodyPr/>
          <a:lstStyle/>
          <a:p>
            <a:endParaRPr lang="ko-KR" altLang="en-US"/>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4" name="Slide Number Placeholder 3"/>
          <p:cNvSpPr>
            <a:spLocks noGrp="1"/>
          </p:cNvSpPr>
          <p:nvPr>
            <p:ph type="sldNum" sz="quarter" idx="12"/>
          </p:nvPr>
        </p:nvSpPr>
        <p:spPr/>
        <p:txBody>
          <a:bodyPr/>
          <a:lstStyle/>
          <a:p>
            <a:fld id="{147DB3D1-5752-4123-9F39-9539F2ED6847}" type="slidenum">
              <a:rPr lang="en-US" smtClean="0"/>
              <a:pPr/>
              <a:t>17</a:t>
            </a:fld>
            <a:endParaRPr lang="en-US"/>
          </a:p>
        </p:txBody>
      </p:sp>
      <p:sp>
        <p:nvSpPr>
          <p:cNvPr id="5" name="Rectangle 3" descr="10%"/>
          <p:cNvSpPr>
            <a:spLocks noChangeArrowheads="1"/>
          </p:cNvSpPr>
          <p:nvPr/>
        </p:nvSpPr>
        <p:spPr bwMode="auto">
          <a:xfrm>
            <a:off x="7969432" y="1308100"/>
            <a:ext cx="825137" cy="914400"/>
          </a:xfrm>
          <a:prstGeom prst="rect">
            <a:avLst/>
          </a:prstGeom>
          <a:solidFill>
            <a:srgbClr val="FFFF00"/>
          </a:solidFill>
          <a:ln w="254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dirty="0">
                <a:solidFill>
                  <a:srgbClr val="C00000"/>
                </a:solidFill>
              </a:rPr>
              <a:t>Cache</a:t>
            </a:r>
          </a:p>
        </p:txBody>
      </p:sp>
      <p:sp>
        <p:nvSpPr>
          <p:cNvPr id="6" name="Rectangle 8"/>
          <p:cNvSpPr>
            <a:spLocks noChangeArrowheads="1"/>
          </p:cNvSpPr>
          <p:nvPr/>
        </p:nvSpPr>
        <p:spPr bwMode="auto">
          <a:xfrm>
            <a:off x="6553200" y="1308100"/>
            <a:ext cx="838200" cy="914400"/>
          </a:xfrm>
          <a:prstGeom prst="rect">
            <a:avLst/>
          </a:prstGeom>
          <a:noFill/>
          <a:ln w="25400">
            <a:solidFill>
              <a:schemeClr val="tx1"/>
            </a:solidFill>
            <a:miter lim="800000"/>
            <a:headEnd/>
            <a:tailEnd/>
          </a:ln>
        </p:spPr>
        <p:txBody>
          <a:bodyPr wrap="none" anchor="ctr" anchorCtr="1"/>
          <a:lstStyle/>
          <a:p>
            <a:pPr>
              <a:buFont typeface="Wingdings" pitchFamily="2" charset="2"/>
              <a:buNone/>
            </a:pPr>
            <a:r>
              <a:rPr lang="en-US" sz="1200" b="1"/>
              <a:t>CPU Core</a:t>
            </a:r>
          </a:p>
        </p:txBody>
      </p:sp>
      <p:cxnSp>
        <p:nvCxnSpPr>
          <p:cNvPr id="7" name="Straight Arrow Connector 119"/>
          <p:cNvCxnSpPr>
            <a:cxnSpLocks noChangeShapeType="1"/>
          </p:cNvCxnSpPr>
          <p:nvPr/>
        </p:nvCxnSpPr>
        <p:spPr bwMode="auto">
          <a:xfrm>
            <a:off x="7391400" y="1524000"/>
            <a:ext cx="609600" cy="1588"/>
          </a:xfrm>
          <a:prstGeom prst="straightConnector1">
            <a:avLst/>
          </a:prstGeom>
          <a:noFill/>
          <a:ln w="9525" algn="ctr">
            <a:solidFill>
              <a:schemeClr val="tx1"/>
            </a:solidFill>
            <a:round/>
            <a:headEnd/>
            <a:tailEnd type="stealth" w="med" len="lg"/>
          </a:ln>
        </p:spPr>
      </p:cxnSp>
      <p:cxnSp>
        <p:nvCxnSpPr>
          <p:cNvPr id="8" name="Straight Arrow Connector 120"/>
          <p:cNvCxnSpPr>
            <a:cxnSpLocks noChangeShapeType="1"/>
          </p:cNvCxnSpPr>
          <p:nvPr/>
        </p:nvCxnSpPr>
        <p:spPr bwMode="auto">
          <a:xfrm>
            <a:off x="7391400" y="1979613"/>
            <a:ext cx="609600" cy="1587"/>
          </a:xfrm>
          <a:prstGeom prst="straightConnector1">
            <a:avLst/>
          </a:prstGeom>
          <a:noFill/>
          <a:ln w="9525" algn="ctr">
            <a:solidFill>
              <a:schemeClr val="tx1"/>
            </a:solidFill>
            <a:round/>
            <a:headEnd type="stealth" w="med" len="med"/>
            <a:tailEnd type="none" w="med" len="lg"/>
          </a:ln>
        </p:spPr>
      </p:cxnSp>
      <p:sp>
        <p:nvSpPr>
          <p:cNvPr id="9" name="Text Box 59"/>
          <p:cNvSpPr txBox="1">
            <a:spLocks noChangeArrowheads="1"/>
          </p:cNvSpPr>
          <p:nvPr/>
        </p:nvSpPr>
        <p:spPr bwMode="auto">
          <a:xfrm>
            <a:off x="7327900" y="1219200"/>
            <a:ext cx="709613" cy="276225"/>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10" name="Text Box 59"/>
          <p:cNvSpPr txBox="1">
            <a:spLocks noChangeArrowheads="1"/>
          </p:cNvSpPr>
          <p:nvPr/>
        </p:nvSpPr>
        <p:spPr bwMode="auto">
          <a:xfrm>
            <a:off x="7443788" y="17176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23" name="Freeform 47"/>
          <p:cNvSpPr>
            <a:spLocks/>
          </p:cNvSpPr>
          <p:nvPr/>
        </p:nvSpPr>
        <p:spPr bwMode="auto">
          <a:xfrm>
            <a:off x="2057400" y="2819400"/>
            <a:ext cx="6477000" cy="379413"/>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24" name="Text Box 48"/>
          <p:cNvSpPr txBox="1">
            <a:spLocks noChangeArrowheads="1"/>
          </p:cNvSpPr>
          <p:nvPr/>
        </p:nvSpPr>
        <p:spPr bwMode="auto">
          <a:xfrm>
            <a:off x="1965138" y="3242846"/>
            <a:ext cx="6629400" cy="338554"/>
          </a:xfrm>
          <a:prstGeom prst="rect">
            <a:avLst/>
          </a:prstGeom>
          <a:noFill/>
          <a:ln w="12700">
            <a:noFill/>
            <a:miter lim="800000"/>
            <a:headEnd/>
            <a:tailEnd/>
          </a:ln>
        </p:spPr>
        <p:txBody>
          <a:bodyPr wrap="square">
            <a:spAutoFit/>
          </a:bodyPr>
          <a:lstStyle/>
          <a:p>
            <a:pPr algn="r">
              <a:buFont typeface="Wingdings" pitchFamily="2" charset="2"/>
              <a:buNone/>
            </a:pPr>
            <a:r>
              <a:rPr lang="en-US" sz="1600" dirty="0">
                <a:latin typeface="Tahoma" panose="020B0604030504040204" pitchFamily="34" charset="0"/>
                <a:ea typeface="Tahoma" panose="020B0604030504040204" pitchFamily="34" charset="0"/>
                <a:cs typeface="Tahoma" panose="020B0604030504040204" pitchFamily="34" charset="0"/>
              </a:rPr>
              <a:t>31 30         . . .  . . .                                   8   7   6   5   4   3  2  1  0</a:t>
            </a:r>
          </a:p>
        </p:txBody>
      </p:sp>
      <p:sp>
        <p:nvSpPr>
          <p:cNvPr id="25" name="Text Box 59"/>
          <p:cNvSpPr txBox="1">
            <a:spLocks noChangeArrowheads="1"/>
          </p:cNvSpPr>
          <p:nvPr/>
        </p:nvSpPr>
        <p:spPr bwMode="auto">
          <a:xfrm>
            <a:off x="76200" y="2835930"/>
            <a:ext cx="1967205" cy="338554"/>
          </a:xfrm>
          <a:prstGeom prst="rect">
            <a:avLst/>
          </a:prstGeom>
          <a:noFill/>
          <a:ln w="12700">
            <a:noFill/>
            <a:miter lim="800000"/>
            <a:headEnd/>
            <a:tailEnd/>
          </a:ln>
        </p:spPr>
        <p:txBody>
          <a:bodyPr wrap="none">
            <a:spAutoFit/>
          </a:bodyPr>
          <a:lstStyle/>
          <a:p>
            <a:pPr>
              <a:buFont typeface="Wingdings" pitchFamily="2" charset="2"/>
              <a:buNone/>
            </a:pPr>
            <a:r>
              <a:rPr lang="en-US" sz="1600" b="1" dirty="0"/>
              <a:t>Address from CPU</a:t>
            </a:r>
          </a:p>
        </p:txBody>
      </p:sp>
      <p:sp>
        <p:nvSpPr>
          <p:cNvPr id="30" name="Text Box 59"/>
          <p:cNvSpPr txBox="1">
            <a:spLocks noChangeArrowheads="1"/>
          </p:cNvSpPr>
          <p:nvPr/>
        </p:nvSpPr>
        <p:spPr bwMode="auto">
          <a:xfrm>
            <a:off x="724672" y="3657600"/>
            <a:ext cx="1282467" cy="307777"/>
          </a:xfrm>
          <a:prstGeom prst="rect">
            <a:avLst/>
          </a:prstGeom>
          <a:noFill/>
          <a:ln w="12700">
            <a:solidFill>
              <a:srgbClr val="00CC00"/>
            </a:solidFill>
            <a:miter lim="800000"/>
            <a:headEnd/>
            <a:tailEnd/>
          </a:ln>
        </p:spPr>
        <p:txBody>
          <a:bodyPr wrap="none">
            <a:spAutoFit/>
          </a:bodyPr>
          <a:lstStyle/>
          <a:p>
            <a:pPr>
              <a:buFont typeface="Wingdings" pitchFamily="2" charset="2"/>
              <a:buNone/>
            </a:pPr>
            <a:r>
              <a:rPr lang="en-US" sz="1400" dirty="0"/>
              <a:t>Byte Address</a:t>
            </a:r>
          </a:p>
        </p:txBody>
      </p:sp>
      <p:cxnSp>
        <p:nvCxnSpPr>
          <p:cNvPr id="32" name="Straight Connector 31"/>
          <p:cNvCxnSpPr/>
          <p:nvPr/>
        </p:nvCxnSpPr>
        <p:spPr bwMode="auto">
          <a:xfrm>
            <a:off x="2057400" y="3810000"/>
            <a:ext cx="6477000" cy="0"/>
          </a:xfrm>
          <a:prstGeom prst="line">
            <a:avLst/>
          </a:prstGeom>
          <a:noFill/>
          <a:ln w="9525" cap="flat" cmpd="sng" algn="ctr">
            <a:solidFill>
              <a:srgbClr val="00CC00"/>
            </a:solidFill>
            <a:prstDash val="solid"/>
            <a:round/>
            <a:headEnd type="arrow" w="med" len="med"/>
            <a:tailEnd type="arrow" w="med" len="med"/>
          </a:ln>
          <a:effectLst/>
        </p:spPr>
      </p:cxnSp>
      <p:sp>
        <p:nvSpPr>
          <p:cNvPr id="34" name="Text Box 59"/>
          <p:cNvSpPr txBox="1">
            <a:spLocks noChangeArrowheads="1"/>
          </p:cNvSpPr>
          <p:nvPr/>
        </p:nvSpPr>
        <p:spPr bwMode="auto">
          <a:xfrm>
            <a:off x="274485" y="4114800"/>
            <a:ext cx="1732654" cy="307777"/>
          </a:xfrm>
          <a:prstGeom prst="rect">
            <a:avLst/>
          </a:prstGeom>
          <a:noFill/>
          <a:ln w="12700">
            <a:solidFill>
              <a:srgbClr val="FF6600"/>
            </a:solidFill>
            <a:miter lim="800000"/>
            <a:headEnd/>
            <a:tailEnd/>
          </a:ln>
        </p:spPr>
        <p:txBody>
          <a:bodyPr wrap="none">
            <a:spAutoFit/>
          </a:bodyPr>
          <a:lstStyle/>
          <a:p>
            <a:pPr>
              <a:buFont typeface="Wingdings" pitchFamily="2" charset="2"/>
              <a:buNone/>
            </a:pPr>
            <a:r>
              <a:rPr lang="en-US" sz="1400" dirty="0"/>
              <a:t>Word (4B) Address</a:t>
            </a:r>
          </a:p>
        </p:txBody>
      </p:sp>
      <p:cxnSp>
        <p:nvCxnSpPr>
          <p:cNvPr id="35" name="Straight Connector 34"/>
          <p:cNvCxnSpPr/>
          <p:nvPr/>
        </p:nvCxnSpPr>
        <p:spPr bwMode="auto">
          <a:xfrm>
            <a:off x="2065592" y="4267201"/>
            <a:ext cx="5948108" cy="2976"/>
          </a:xfrm>
          <a:prstGeom prst="line">
            <a:avLst/>
          </a:prstGeom>
          <a:noFill/>
          <a:ln w="9525" cap="flat" cmpd="sng" algn="ctr">
            <a:solidFill>
              <a:srgbClr val="FF6600"/>
            </a:solidFill>
            <a:prstDash val="solid"/>
            <a:round/>
            <a:headEnd type="arrow" w="med" len="med"/>
            <a:tailEnd type="arrow" w="med" len="med"/>
          </a:ln>
          <a:effectLst/>
        </p:spPr>
      </p:cxnSp>
      <p:cxnSp>
        <p:nvCxnSpPr>
          <p:cNvPr id="39" name="Straight Connector 38"/>
          <p:cNvCxnSpPr/>
          <p:nvPr/>
        </p:nvCxnSpPr>
        <p:spPr bwMode="auto">
          <a:xfrm>
            <a:off x="8077200" y="2819400"/>
            <a:ext cx="0" cy="3048000"/>
          </a:xfrm>
          <a:prstGeom prst="line">
            <a:avLst/>
          </a:prstGeom>
          <a:noFill/>
          <a:ln w="9525" cap="flat" cmpd="sng" algn="ctr">
            <a:solidFill>
              <a:srgbClr val="FF6600"/>
            </a:solidFill>
            <a:prstDash val="dash"/>
            <a:round/>
            <a:headEnd type="none" w="med" len="med"/>
            <a:tailEnd type="none" w="med" len="med"/>
          </a:ln>
          <a:effectLst/>
        </p:spPr>
      </p:cxnSp>
      <p:sp>
        <p:nvSpPr>
          <p:cNvPr id="45" name="Text Box 59"/>
          <p:cNvSpPr txBox="1">
            <a:spLocks noChangeArrowheads="1"/>
          </p:cNvSpPr>
          <p:nvPr/>
        </p:nvSpPr>
        <p:spPr bwMode="auto">
          <a:xfrm>
            <a:off x="152400" y="4572000"/>
            <a:ext cx="1854739" cy="307777"/>
          </a:xfrm>
          <a:prstGeom prst="rect">
            <a:avLst/>
          </a:prstGeom>
          <a:noFill/>
          <a:ln w="12700">
            <a:solidFill>
              <a:srgbClr val="1003BD"/>
            </a:solidFill>
            <a:miter lim="800000"/>
            <a:headEnd/>
            <a:tailEnd/>
          </a:ln>
        </p:spPr>
        <p:txBody>
          <a:bodyPr wrap="none">
            <a:spAutoFit/>
          </a:bodyPr>
          <a:lstStyle/>
          <a:p>
            <a:pPr>
              <a:buFont typeface="Wingdings" pitchFamily="2" charset="2"/>
              <a:buNone/>
            </a:pPr>
            <a:r>
              <a:rPr lang="en-US" sz="1400" dirty="0"/>
              <a:t>Block (16B) Address</a:t>
            </a:r>
          </a:p>
        </p:txBody>
      </p:sp>
      <p:cxnSp>
        <p:nvCxnSpPr>
          <p:cNvPr id="46" name="Straight Connector 45"/>
          <p:cNvCxnSpPr/>
          <p:nvPr/>
        </p:nvCxnSpPr>
        <p:spPr bwMode="auto">
          <a:xfrm flipV="1">
            <a:off x="2078292" y="4714677"/>
            <a:ext cx="5478208" cy="1"/>
          </a:xfrm>
          <a:prstGeom prst="line">
            <a:avLst/>
          </a:prstGeom>
          <a:noFill/>
          <a:ln w="9525" cap="flat" cmpd="sng" algn="ctr">
            <a:solidFill>
              <a:srgbClr val="1003BD"/>
            </a:solidFill>
            <a:prstDash val="solid"/>
            <a:round/>
            <a:headEnd type="arrow" w="med" len="med"/>
            <a:tailEnd type="arrow" w="med" len="med"/>
          </a:ln>
          <a:effectLst/>
        </p:spPr>
      </p:cxnSp>
      <p:cxnSp>
        <p:nvCxnSpPr>
          <p:cNvPr id="47" name="Straight Connector 46"/>
          <p:cNvCxnSpPr/>
          <p:nvPr/>
        </p:nvCxnSpPr>
        <p:spPr bwMode="auto">
          <a:xfrm>
            <a:off x="7556500" y="2819400"/>
            <a:ext cx="0" cy="3048000"/>
          </a:xfrm>
          <a:prstGeom prst="line">
            <a:avLst/>
          </a:prstGeom>
          <a:noFill/>
          <a:ln w="9525" cap="flat" cmpd="sng" algn="ctr">
            <a:solidFill>
              <a:srgbClr val="1003BD"/>
            </a:solidFill>
            <a:prstDash val="dash"/>
            <a:round/>
            <a:headEnd type="none" w="med" len="med"/>
            <a:tailEnd type="none" w="med" len="med"/>
          </a:ln>
          <a:effectLst/>
        </p:spPr>
      </p:cxnSp>
      <p:sp>
        <p:nvSpPr>
          <p:cNvPr id="49" name="Text Box 59"/>
          <p:cNvSpPr txBox="1">
            <a:spLocks noChangeArrowheads="1"/>
          </p:cNvSpPr>
          <p:nvPr/>
        </p:nvSpPr>
        <p:spPr bwMode="auto">
          <a:xfrm>
            <a:off x="152400" y="5489377"/>
            <a:ext cx="1854739" cy="307777"/>
          </a:xfrm>
          <a:prstGeom prst="rect">
            <a:avLst/>
          </a:prstGeom>
          <a:noFill/>
          <a:ln w="12700">
            <a:solidFill>
              <a:srgbClr val="C00000"/>
            </a:solidFill>
            <a:miter lim="800000"/>
            <a:headEnd/>
            <a:tailEnd/>
          </a:ln>
        </p:spPr>
        <p:txBody>
          <a:bodyPr wrap="none">
            <a:spAutoFit/>
          </a:bodyPr>
          <a:lstStyle/>
          <a:p>
            <a:pPr>
              <a:buFont typeface="Wingdings" pitchFamily="2" charset="2"/>
              <a:buNone/>
            </a:pPr>
            <a:r>
              <a:rPr lang="en-US" sz="1400" dirty="0"/>
              <a:t>Block (64B) Address</a:t>
            </a:r>
          </a:p>
        </p:txBody>
      </p:sp>
      <p:cxnSp>
        <p:nvCxnSpPr>
          <p:cNvPr id="50" name="Straight Connector 49"/>
          <p:cNvCxnSpPr/>
          <p:nvPr/>
        </p:nvCxnSpPr>
        <p:spPr bwMode="auto">
          <a:xfrm>
            <a:off x="2065592" y="5606656"/>
            <a:ext cx="4944808" cy="12698"/>
          </a:xfrm>
          <a:prstGeom prst="line">
            <a:avLst/>
          </a:prstGeom>
          <a:noFill/>
          <a:ln w="9525" cap="flat" cmpd="sng" algn="ctr">
            <a:solidFill>
              <a:srgbClr val="C00000"/>
            </a:solidFill>
            <a:prstDash val="solid"/>
            <a:round/>
            <a:headEnd type="arrow" w="med" len="med"/>
            <a:tailEnd type="arrow" w="med" len="med"/>
          </a:ln>
          <a:effectLst/>
        </p:spPr>
      </p:cxnSp>
      <p:cxnSp>
        <p:nvCxnSpPr>
          <p:cNvPr id="51" name="Straight Connector 50"/>
          <p:cNvCxnSpPr/>
          <p:nvPr/>
        </p:nvCxnSpPr>
        <p:spPr bwMode="auto">
          <a:xfrm>
            <a:off x="7010400" y="2819400"/>
            <a:ext cx="0" cy="3048000"/>
          </a:xfrm>
          <a:prstGeom prst="line">
            <a:avLst/>
          </a:prstGeom>
          <a:noFill/>
          <a:ln w="9525" cap="flat" cmpd="sng" algn="ctr">
            <a:solidFill>
              <a:srgbClr val="C00000"/>
            </a:solidFill>
            <a:prstDash val="dash"/>
            <a:round/>
            <a:headEnd type="none" w="med" len="med"/>
            <a:tailEnd type="none" w="med" len="med"/>
          </a:ln>
          <a:effectLst/>
        </p:spPr>
      </p:cxnSp>
      <p:sp>
        <p:nvSpPr>
          <p:cNvPr id="53" name="Text Box 59"/>
          <p:cNvSpPr txBox="1">
            <a:spLocks noChangeArrowheads="1"/>
          </p:cNvSpPr>
          <p:nvPr/>
        </p:nvSpPr>
        <p:spPr bwMode="auto">
          <a:xfrm>
            <a:off x="152400" y="5029200"/>
            <a:ext cx="1854739" cy="307777"/>
          </a:xfrm>
          <a:prstGeom prst="rect">
            <a:avLst/>
          </a:prstGeom>
          <a:noFill/>
          <a:ln w="12700">
            <a:solidFill>
              <a:srgbClr val="7030A0"/>
            </a:solidFill>
            <a:miter lim="800000"/>
            <a:headEnd/>
            <a:tailEnd/>
          </a:ln>
        </p:spPr>
        <p:txBody>
          <a:bodyPr wrap="none">
            <a:spAutoFit/>
          </a:bodyPr>
          <a:lstStyle/>
          <a:p>
            <a:pPr>
              <a:buFont typeface="Wingdings" pitchFamily="2" charset="2"/>
              <a:buNone/>
            </a:pPr>
            <a:r>
              <a:rPr lang="en-US" sz="1400" dirty="0"/>
              <a:t>Block (32B) Address</a:t>
            </a:r>
          </a:p>
        </p:txBody>
      </p:sp>
      <p:cxnSp>
        <p:nvCxnSpPr>
          <p:cNvPr id="54" name="Straight Connector 53"/>
          <p:cNvCxnSpPr/>
          <p:nvPr/>
        </p:nvCxnSpPr>
        <p:spPr bwMode="auto">
          <a:xfrm flipV="1">
            <a:off x="2078292" y="5171878"/>
            <a:ext cx="5236908" cy="1"/>
          </a:xfrm>
          <a:prstGeom prst="line">
            <a:avLst/>
          </a:prstGeom>
          <a:noFill/>
          <a:ln w="9525" cap="flat" cmpd="sng" algn="ctr">
            <a:solidFill>
              <a:srgbClr val="7030A0"/>
            </a:solidFill>
            <a:prstDash val="solid"/>
            <a:round/>
            <a:headEnd type="arrow" w="med" len="med"/>
            <a:tailEnd type="arrow" w="med" len="med"/>
          </a:ln>
          <a:effectLst/>
        </p:spPr>
      </p:cxnSp>
      <p:cxnSp>
        <p:nvCxnSpPr>
          <p:cNvPr id="55" name="Straight Connector 54"/>
          <p:cNvCxnSpPr/>
          <p:nvPr/>
        </p:nvCxnSpPr>
        <p:spPr bwMode="auto">
          <a:xfrm>
            <a:off x="7289800" y="2806700"/>
            <a:ext cx="0" cy="3048000"/>
          </a:xfrm>
          <a:prstGeom prst="line">
            <a:avLst/>
          </a:prstGeom>
          <a:noFill/>
          <a:ln w="9525" cap="flat" cmpd="sng" algn="ctr">
            <a:solidFill>
              <a:srgbClr val="7030A0"/>
            </a:solidFill>
            <a:prstDash val="dash"/>
            <a:round/>
            <a:headEnd type="none" w="med" len="med"/>
            <a:tailEnd type="none" w="med" len="med"/>
          </a:ln>
          <a:effectLst/>
        </p:spPr>
      </p:cxnSp>
      <p:cxnSp>
        <p:nvCxnSpPr>
          <p:cNvPr id="57" name="Straight Connector 56"/>
          <p:cNvCxnSpPr/>
          <p:nvPr/>
        </p:nvCxnSpPr>
        <p:spPr bwMode="auto">
          <a:xfrm>
            <a:off x="8534400" y="2819400"/>
            <a:ext cx="0" cy="3048000"/>
          </a:xfrm>
          <a:prstGeom prst="line">
            <a:avLst/>
          </a:prstGeom>
          <a:noFill/>
          <a:ln w="9525" cap="flat" cmpd="sng" algn="ctr">
            <a:solidFill>
              <a:srgbClr val="00CC00"/>
            </a:solidFill>
            <a:prstDash val="dash"/>
            <a:round/>
            <a:headEnd type="none" w="med" len="med"/>
            <a:tailEnd type="none" w="med" len="med"/>
          </a:ln>
          <a:effectLst/>
        </p:spPr>
      </p:cxnSp>
    </p:spTree>
    <p:extLst>
      <p:ext uri="{BB962C8B-B14F-4D97-AF65-F5344CB8AC3E}">
        <p14:creationId xmlns:p14="http://schemas.microsoft.com/office/powerpoint/2010/main" val="3432371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TW"/>
              <a:t>Direct-mapped Cache</a:t>
            </a:r>
            <a:endParaRPr lang="en-US" dirty="0"/>
          </a:p>
        </p:txBody>
      </p:sp>
      <p:sp>
        <p:nvSpPr>
          <p:cNvPr id="21507" name="Content Placeholder 2"/>
          <p:cNvSpPr>
            <a:spLocks noGrp="1"/>
          </p:cNvSpPr>
          <p:nvPr>
            <p:ph idx="1"/>
          </p:nvPr>
        </p:nvSpPr>
        <p:spPr/>
        <p:txBody>
          <a:bodyPr/>
          <a:lstStyle/>
          <a:p>
            <a:pPr lvl="2"/>
            <a:r>
              <a:rPr lang="en-US" altLang="zh-TW" dirty="0"/>
              <a:t>Mapping to cache</a:t>
            </a:r>
          </a:p>
          <a:p>
            <a:pPr lvl="3"/>
            <a:r>
              <a:rPr lang="en-US" dirty="0"/>
              <a:t>(block address) modulo (# of blocks in the cache)</a:t>
            </a:r>
          </a:p>
          <a:p>
            <a:pPr lvl="2"/>
            <a:endParaRPr lang="en-US" dirty="0"/>
          </a:p>
          <a:p>
            <a:pPr lvl="2"/>
            <a:r>
              <a:rPr lang="en-US" dirty="0"/>
              <a:t>Cache structure</a:t>
            </a:r>
          </a:p>
          <a:p>
            <a:pPr lvl="3"/>
            <a:r>
              <a:rPr lang="en-US" dirty="0"/>
              <a:t>Data: actual data</a:t>
            </a:r>
          </a:p>
          <a:p>
            <a:pPr lvl="3"/>
            <a:r>
              <a:rPr lang="en-US" dirty="0"/>
              <a:t>Tag: which block is mapped to the cache?</a:t>
            </a:r>
          </a:p>
          <a:p>
            <a:pPr lvl="3"/>
            <a:r>
              <a:rPr lang="en-US" dirty="0"/>
              <a:t>Valid: Is the block in the cache valid?</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2532" name="Slide Number Placeholder 3"/>
          <p:cNvSpPr>
            <a:spLocks noGrp="1"/>
          </p:cNvSpPr>
          <p:nvPr>
            <p:ph type="sldNum" sz="quarter" idx="12"/>
          </p:nvPr>
        </p:nvSpPr>
        <p:spPr/>
        <p:txBody>
          <a:bodyPr/>
          <a:lstStyle/>
          <a:p>
            <a:fld id="{246F4C53-1DB5-4E43-A4BE-0E0E39769E61}" type="slidenum">
              <a:rPr lang="en-US" smtClean="0"/>
              <a:pPr/>
              <a:t>18</a:t>
            </a:fld>
            <a:endParaRPr lang="en-US"/>
          </a:p>
        </p:txBody>
      </p:sp>
      <p:sp>
        <p:nvSpPr>
          <p:cNvPr id="22535" name="AutoShape 6"/>
          <p:cNvSpPr>
            <a:spLocks noChangeAspect="1" noChangeArrowheads="1"/>
          </p:cNvSpPr>
          <p:nvPr/>
        </p:nvSpPr>
        <p:spPr bwMode="auto">
          <a:xfrm>
            <a:off x="457200" y="2438400"/>
            <a:ext cx="5486400" cy="3886200"/>
          </a:xfrm>
          <a:prstGeom prst="rect">
            <a:avLst/>
          </a:prstGeom>
          <a:noFill/>
          <a:ln w="9525">
            <a:noFill/>
            <a:miter lim="800000"/>
            <a:headEnd/>
            <a:tailEnd/>
          </a:ln>
        </p:spPr>
        <p:txBody>
          <a:bodyPr/>
          <a:lstStyle/>
          <a:p>
            <a:endParaRPr lang="en-US"/>
          </a:p>
        </p:txBody>
      </p:sp>
      <p:sp>
        <p:nvSpPr>
          <p:cNvPr id="22536" name="AutoShape 149"/>
          <p:cNvSpPr>
            <a:spLocks noChangeAspect="1" noChangeArrowheads="1"/>
          </p:cNvSpPr>
          <p:nvPr/>
        </p:nvSpPr>
        <p:spPr bwMode="auto">
          <a:xfrm>
            <a:off x="457200" y="2514600"/>
            <a:ext cx="5486400" cy="3886200"/>
          </a:xfrm>
          <a:prstGeom prst="rect">
            <a:avLst/>
          </a:prstGeom>
          <a:noFill/>
          <a:ln w="9525">
            <a:noFill/>
            <a:miter lim="800000"/>
            <a:headEnd/>
            <a:tailEnd/>
          </a:ln>
        </p:spPr>
        <p:txBody>
          <a:bodyPr/>
          <a:lstStyle/>
          <a:p>
            <a:endParaRPr lang="en-US"/>
          </a:p>
        </p:txBody>
      </p:sp>
      <p:pic>
        <p:nvPicPr>
          <p:cNvPr id="25" name="Picture 5"/>
          <p:cNvPicPr>
            <a:picLocks noChangeArrowheads="1"/>
          </p:cNvPicPr>
          <p:nvPr/>
        </p:nvPicPr>
        <p:blipFill>
          <a:blip r:embed="rId3" cstate="print"/>
          <a:srcRect/>
          <a:stretch>
            <a:fillRect/>
          </a:stretch>
        </p:blipFill>
        <p:spPr bwMode="auto">
          <a:xfrm>
            <a:off x="241664" y="3505200"/>
            <a:ext cx="4572000" cy="2971800"/>
          </a:xfrm>
          <a:prstGeom prst="rect">
            <a:avLst/>
          </a:prstGeom>
          <a:noFill/>
          <a:ln w="9525">
            <a:noFill/>
            <a:miter lim="800000"/>
            <a:headEnd/>
            <a:tailEnd/>
          </a:ln>
        </p:spPr>
      </p:pic>
      <p:sp>
        <p:nvSpPr>
          <p:cNvPr id="26" name="Rounded Rectangle 25"/>
          <p:cNvSpPr/>
          <p:nvPr/>
        </p:nvSpPr>
        <p:spPr bwMode="auto">
          <a:xfrm>
            <a:off x="228600" y="5129348"/>
            <a:ext cx="1156063" cy="990600"/>
          </a:xfrm>
          <a:prstGeom prst="round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7" name="Rounded Rectangle 26"/>
          <p:cNvSpPr/>
          <p:nvPr/>
        </p:nvSpPr>
        <p:spPr bwMode="auto">
          <a:xfrm>
            <a:off x="1410790" y="5105400"/>
            <a:ext cx="1066800" cy="990600"/>
          </a:xfrm>
          <a:prstGeom prst="round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8" name="Rounded Rectangle 27"/>
          <p:cNvSpPr/>
          <p:nvPr/>
        </p:nvSpPr>
        <p:spPr bwMode="auto">
          <a:xfrm>
            <a:off x="2514601" y="5105400"/>
            <a:ext cx="1066800" cy="990600"/>
          </a:xfrm>
          <a:prstGeom prst="round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9" name="Rounded Rectangle 28"/>
          <p:cNvSpPr/>
          <p:nvPr/>
        </p:nvSpPr>
        <p:spPr bwMode="auto">
          <a:xfrm>
            <a:off x="3594464" y="5105400"/>
            <a:ext cx="1169126" cy="990600"/>
          </a:xfrm>
          <a:prstGeom prst="round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pSp>
        <p:nvGrpSpPr>
          <p:cNvPr id="30" name="Group 29"/>
          <p:cNvGrpSpPr/>
          <p:nvPr/>
        </p:nvGrpSpPr>
        <p:grpSpPr>
          <a:xfrm>
            <a:off x="249284" y="6111240"/>
            <a:ext cx="4076700" cy="160020"/>
            <a:chOff x="4579620" y="3672840"/>
            <a:chExt cx="4076700" cy="160020"/>
          </a:xfrm>
        </p:grpSpPr>
        <p:sp>
          <p:nvSpPr>
            <p:cNvPr id="31" name="Rectangle 30"/>
            <p:cNvSpPr/>
            <p:nvPr/>
          </p:nvSpPr>
          <p:spPr bwMode="auto">
            <a:xfrm>
              <a:off x="4579620" y="3680460"/>
              <a:ext cx="152400" cy="152400"/>
            </a:xfrm>
            <a:prstGeom prst="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2" name="Rectangle 31"/>
            <p:cNvSpPr/>
            <p:nvPr/>
          </p:nvSpPr>
          <p:spPr bwMode="auto">
            <a:xfrm>
              <a:off x="5143500" y="3672840"/>
              <a:ext cx="152400" cy="152400"/>
            </a:xfrm>
            <a:prstGeom prst="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3" name="Rectangle 32"/>
            <p:cNvSpPr/>
            <p:nvPr/>
          </p:nvSpPr>
          <p:spPr bwMode="auto">
            <a:xfrm>
              <a:off x="5722620" y="3672840"/>
              <a:ext cx="152400" cy="152400"/>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4" name="Rectangle 33"/>
            <p:cNvSpPr/>
            <p:nvPr/>
          </p:nvSpPr>
          <p:spPr bwMode="auto">
            <a:xfrm>
              <a:off x="6278880" y="3672840"/>
              <a:ext cx="152400" cy="152400"/>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5" name="Rectangle 34"/>
            <p:cNvSpPr/>
            <p:nvPr/>
          </p:nvSpPr>
          <p:spPr bwMode="auto">
            <a:xfrm>
              <a:off x="6835140" y="3672840"/>
              <a:ext cx="152400" cy="152400"/>
            </a:xfrm>
            <a:prstGeom prst="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6" name="Rectangle 35"/>
            <p:cNvSpPr/>
            <p:nvPr/>
          </p:nvSpPr>
          <p:spPr bwMode="auto">
            <a:xfrm>
              <a:off x="7391400" y="3672840"/>
              <a:ext cx="152400" cy="152400"/>
            </a:xfrm>
            <a:prstGeom prst="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7" name="Rectangle 36"/>
            <p:cNvSpPr/>
            <p:nvPr/>
          </p:nvSpPr>
          <p:spPr bwMode="auto">
            <a:xfrm>
              <a:off x="7947660" y="3672840"/>
              <a:ext cx="152400" cy="152400"/>
            </a:xfrm>
            <a:prstGeom prst="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8" name="Rectangle 37"/>
            <p:cNvSpPr/>
            <p:nvPr/>
          </p:nvSpPr>
          <p:spPr bwMode="auto">
            <a:xfrm>
              <a:off x="8503920" y="3672840"/>
              <a:ext cx="152400" cy="152400"/>
            </a:xfrm>
            <a:prstGeom prst="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pSp>
      <p:grpSp>
        <p:nvGrpSpPr>
          <p:cNvPr id="39" name="Group 163"/>
          <p:cNvGrpSpPr>
            <a:grpSpLocks/>
          </p:cNvGrpSpPr>
          <p:nvPr/>
        </p:nvGrpSpPr>
        <p:grpSpPr bwMode="auto">
          <a:xfrm>
            <a:off x="4800600" y="3657600"/>
            <a:ext cx="4114800" cy="1871212"/>
            <a:chOff x="5059362" y="2467224"/>
            <a:chExt cx="3579813" cy="1658688"/>
          </a:xfrm>
        </p:grpSpPr>
        <p:sp>
          <p:nvSpPr>
            <p:cNvPr id="40" name="Freeform 26"/>
            <p:cNvSpPr>
              <a:spLocks/>
            </p:cNvSpPr>
            <p:nvPr/>
          </p:nvSpPr>
          <p:spPr bwMode="auto">
            <a:xfrm>
              <a:off x="5257800" y="2737522"/>
              <a:ext cx="3381375" cy="1383627"/>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41" name="Freeform 27"/>
            <p:cNvSpPr>
              <a:spLocks/>
            </p:cNvSpPr>
            <p:nvPr/>
          </p:nvSpPr>
          <p:spPr bwMode="auto">
            <a:xfrm>
              <a:off x="5257800" y="306705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9525">
              <a:solidFill>
                <a:schemeClr val="hlink"/>
              </a:solidFill>
              <a:round/>
              <a:headEnd/>
              <a:tailEnd/>
            </a:ln>
          </p:spPr>
          <p:txBody>
            <a:bodyPr/>
            <a:lstStyle/>
            <a:p>
              <a:endParaRPr lang="en-US"/>
            </a:p>
          </p:txBody>
        </p:sp>
        <p:sp>
          <p:nvSpPr>
            <p:cNvPr id="42" name="Freeform 28"/>
            <p:cNvSpPr>
              <a:spLocks/>
            </p:cNvSpPr>
            <p:nvPr/>
          </p:nvSpPr>
          <p:spPr bwMode="auto">
            <a:xfrm>
              <a:off x="5257800" y="306705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prstDash val="solid"/>
              <a:round/>
              <a:headEnd/>
              <a:tailEnd/>
            </a:ln>
          </p:spPr>
          <p:txBody>
            <a:bodyPr/>
            <a:lstStyle/>
            <a:p>
              <a:endParaRPr lang="en-US"/>
            </a:p>
          </p:txBody>
        </p:sp>
        <p:sp>
          <p:nvSpPr>
            <p:cNvPr id="43" name="Line 31"/>
            <p:cNvSpPr>
              <a:spLocks noChangeShapeType="1"/>
            </p:cNvSpPr>
            <p:nvPr/>
          </p:nvSpPr>
          <p:spPr bwMode="auto">
            <a:xfrm flipH="1">
              <a:off x="5257800" y="2894013"/>
              <a:ext cx="3381375" cy="1587"/>
            </a:xfrm>
            <a:prstGeom prst="line">
              <a:avLst/>
            </a:prstGeom>
            <a:noFill/>
            <a:ln w="20638">
              <a:solidFill>
                <a:srgbClr val="000000"/>
              </a:solidFill>
              <a:round/>
              <a:headEnd/>
              <a:tailEnd/>
            </a:ln>
          </p:spPr>
          <p:txBody>
            <a:bodyPr/>
            <a:lstStyle/>
            <a:p>
              <a:endParaRPr lang="en-US"/>
            </a:p>
          </p:txBody>
        </p:sp>
        <p:sp>
          <p:nvSpPr>
            <p:cNvPr id="44" name="Line 32"/>
            <p:cNvSpPr>
              <a:spLocks noChangeShapeType="1"/>
            </p:cNvSpPr>
            <p:nvPr/>
          </p:nvSpPr>
          <p:spPr bwMode="auto">
            <a:xfrm flipH="1">
              <a:off x="5257800" y="3241675"/>
              <a:ext cx="3381375" cy="1588"/>
            </a:xfrm>
            <a:prstGeom prst="line">
              <a:avLst/>
            </a:prstGeom>
            <a:noFill/>
            <a:ln w="20638">
              <a:solidFill>
                <a:srgbClr val="000000"/>
              </a:solidFill>
              <a:round/>
              <a:headEnd/>
              <a:tailEnd/>
            </a:ln>
          </p:spPr>
          <p:txBody>
            <a:bodyPr/>
            <a:lstStyle/>
            <a:p>
              <a:endParaRPr lang="en-US"/>
            </a:p>
          </p:txBody>
        </p:sp>
        <p:sp>
          <p:nvSpPr>
            <p:cNvPr id="45" name="Line 33"/>
            <p:cNvSpPr>
              <a:spLocks noChangeShapeType="1"/>
            </p:cNvSpPr>
            <p:nvPr/>
          </p:nvSpPr>
          <p:spPr bwMode="auto">
            <a:xfrm flipH="1">
              <a:off x="5257800" y="3416300"/>
              <a:ext cx="3381375" cy="1588"/>
            </a:xfrm>
            <a:prstGeom prst="line">
              <a:avLst/>
            </a:prstGeom>
            <a:noFill/>
            <a:ln w="20638">
              <a:solidFill>
                <a:srgbClr val="000000"/>
              </a:solidFill>
              <a:round/>
              <a:headEnd/>
              <a:tailEnd/>
            </a:ln>
          </p:spPr>
          <p:txBody>
            <a:bodyPr/>
            <a:lstStyle/>
            <a:p>
              <a:endParaRPr lang="en-US"/>
            </a:p>
          </p:txBody>
        </p:sp>
        <p:sp>
          <p:nvSpPr>
            <p:cNvPr id="46" name="Line 34"/>
            <p:cNvSpPr>
              <a:spLocks noChangeShapeType="1"/>
            </p:cNvSpPr>
            <p:nvPr/>
          </p:nvSpPr>
          <p:spPr bwMode="auto">
            <a:xfrm flipH="1">
              <a:off x="5257800" y="3590925"/>
              <a:ext cx="3381375" cy="1588"/>
            </a:xfrm>
            <a:prstGeom prst="line">
              <a:avLst/>
            </a:prstGeom>
            <a:noFill/>
            <a:ln w="20638">
              <a:solidFill>
                <a:srgbClr val="000000"/>
              </a:solidFill>
              <a:round/>
              <a:headEnd/>
              <a:tailEnd/>
            </a:ln>
          </p:spPr>
          <p:txBody>
            <a:bodyPr/>
            <a:lstStyle/>
            <a:p>
              <a:endParaRPr lang="en-US"/>
            </a:p>
          </p:txBody>
        </p:sp>
        <p:sp>
          <p:nvSpPr>
            <p:cNvPr id="47" name="Line 35"/>
            <p:cNvSpPr>
              <a:spLocks noChangeShapeType="1"/>
            </p:cNvSpPr>
            <p:nvPr/>
          </p:nvSpPr>
          <p:spPr bwMode="auto">
            <a:xfrm flipH="1">
              <a:off x="5257800" y="3765550"/>
              <a:ext cx="3381375" cy="1588"/>
            </a:xfrm>
            <a:prstGeom prst="line">
              <a:avLst/>
            </a:prstGeom>
            <a:noFill/>
            <a:ln w="20638">
              <a:solidFill>
                <a:srgbClr val="000000"/>
              </a:solidFill>
              <a:round/>
              <a:headEnd/>
              <a:tailEnd/>
            </a:ln>
          </p:spPr>
          <p:txBody>
            <a:bodyPr/>
            <a:lstStyle/>
            <a:p>
              <a:endParaRPr lang="en-US"/>
            </a:p>
          </p:txBody>
        </p:sp>
        <p:sp>
          <p:nvSpPr>
            <p:cNvPr id="48" name="Line 36"/>
            <p:cNvSpPr>
              <a:spLocks noChangeShapeType="1"/>
            </p:cNvSpPr>
            <p:nvPr/>
          </p:nvSpPr>
          <p:spPr bwMode="auto">
            <a:xfrm flipH="1">
              <a:off x="5257800" y="3940175"/>
              <a:ext cx="3381375" cy="1588"/>
            </a:xfrm>
            <a:prstGeom prst="line">
              <a:avLst/>
            </a:prstGeom>
            <a:noFill/>
            <a:ln w="20638">
              <a:solidFill>
                <a:srgbClr val="000000"/>
              </a:solidFill>
              <a:round/>
              <a:headEnd/>
              <a:tailEnd/>
            </a:ln>
          </p:spPr>
          <p:txBody>
            <a:bodyPr/>
            <a:lstStyle/>
            <a:p>
              <a:endParaRPr lang="en-US"/>
            </a:p>
          </p:txBody>
        </p:sp>
        <p:sp>
          <p:nvSpPr>
            <p:cNvPr id="49" name="Line 37"/>
            <p:cNvSpPr>
              <a:spLocks noChangeShapeType="1"/>
            </p:cNvSpPr>
            <p:nvPr/>
          </p:nvSpPr>
          <p:spPr bwMode="auto">
            <a:xfrm>
              <a:off x="5410200" y="2732756"/>
              <a:ext cx="0" cy="1393156"/>
            </a:xfrm>
            <a:prstGeom prst="line">
              <a:avLst/>
            </a:prstGeom>
            <a:noFill/>
            <a:ln w="20638">
              <a:solidFill>
                <a:srgbClr val="000000"/>
              </a:solidFill>
              <a:round/>
              <a:headEnd/>
              <a:tailEnd/>
            </a:ln>
          </p:spPr>
          <p:txBody>
            <a:bodyPr/>
            <a:lstStyle/>
            <a:p>
              <a:endParaRPr lang="en-US"/>
            </a:p>
          </p:txBody>
        </p:sp>
        <p:sp>
          <p:nvSpPr>
            <p:cNvPr id="50" name="Line 38"/>
            <p:cNvSpPr>
              <a:spLocks noChangeShapeType="1"/>
            </p:cNvSpPr>
            <p:nvPr/>
          </p:nvSpPr>
          <p:spPr bwMode="auto">
            <a:xfrm>
              <a:off x="6811963" y="2732757"/>
              <a:ext cx="0" cy="1385218"/>
            </a:xfrm>
            <a:prstGeom prst="line">
              <a:avLst/>
            </a:prstGeom>
            <a:noFill/>
            <a:ln w="20638">
              <a:solidFill>
                <a:srgbClr val="000000"/>
              </a:solidFill>
              <a:round/>
              <a:headEnd/>
              <a:tailEnd/>
            </a:ln>
          </p:spPr>
          <p:txBody>
            <a:bodyPr/>
            <a:lstStyle/>
            <a:p>
              <a:endParaRPr lang="en-US"/>
            </a:p>
          </p:txBody>
        </p:sp>
        <p:sp>
          <p:nvSpPr>
            <p:cNvPr id="51" name="Text Box 39"/>
            <p:cNvSpPr txBox="1">
              <a:spLocks noChangeArrowheads="1"/>
            </p:cNvSpPr>
            <p:nvPr/>
          </p:nvSpPr>
          <p:spPr bwMode="auto">
            <a:xfrm>
              <a:off x="7497767" y="2467225"/>
              <a:ext cx="611065"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Data</a:t>
              </a:r>
            </a:p>
          </p:txBody>
        </p:sp>
        <p:sp>
          <p:nvSpPr>
            <p:cNvPr id="52" name="Text Box 41"/>
            <p:cNvSpPr txBox="1">
              <a:spLocks noChangeArrowheads="1"/>
            </p:cNvSpPr>
            <p:nvPr/>
          </p:nvSpPr>
          <p:spPr bwMode="auto">
            <a:xfrm>
              <a:off x="5861050" y="2467224"/>
              <a:ext cx="514885"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Tag</a:t>
              </a:r>
            </a:p>
          </p:txBody>
        </p:sp>
        <p:sp>
          <p:nvSpPr>
            <p:cNvPr id="53" name="Text Box 42"/>
            <p:cNvSpPr txBox="1">
              <a:spLocks noChangeArrowheads="1"/>
            </p:cNvSpPr>
            <p:nvPr/>
          </p:nvSpPr>
          <p:spPr bwMode="auto">
            <a:xfrm>
              <a:off x="5059362" y="2467224"/>
              <a:ext cx="635110"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Valid</a:t>
              </a:r>
            </a:p>
          </p:txBody>
        </p:sp>
      </p:grpSp>
    </p:spTree>
    <p:extLst>
      <p:ext uri="{BB962C8B-B14F-4D97-AF65-F5344CB8AC3E}">
        <p14:creationId xmlns:p14="http://schemas.microsoft.com/office/powerpoint/2010/main" val="4115124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a:t>Example</a:t>
            </a:r>
          </a:p>
        </p:txBody>
      </p:sp>
      <p:sp>
        <p:nvSpPr>
          <p:cNvPr id="61" name="Content Placeholder 2"/>
          <p:cNvSpPr>
            <a:spLocks noGrp="1"/>
          </p:cNvSpPr>
          <p:nvPr>
            <p:ph idx="1"/>
          </p:nvPr>
        </p:nvSpPr>
        <p:spPr/>
        <p:txBody>
          <a:bodyPr/>
          <a:lstStyle/>
          <a:p>
            <a:r>
              <a:rPr lang="en-US" dirty="0"/>
              <a:t>4KB direct-mapped cache with 1 word (32-bit) blocks </a:t>
            </a:r>
          </a:p>
        </p:txBody>
      </p:sp>
      <p:sp>
        <p:nvSpPr>
          <p:cNvPr id="10" name="Footer Placeholder 9"/>
          <p:cNvSpPr>
            <a:spLocks noGrp="1"/>
          </p:cNvSpPr>
          <p:nvPr>
            <p:ph type="ftr" sz="quarter" idx="11"/>
          </p:nvPr>
        </p:nvSpPr>
        <p:spPr/>
        <p:txBody>
          <a:bodyPr/>
          <a:lstStyle/>
          <a:p>
            <a:r>
              <a:rPr lang="en-US" altLang="ko-KR"/>
              <a:t>Dept. of Game &amp; Multimedia Engineering</a:t>
            </a:r>
            <a:endParaRPr lang="en-US" dirty="0"/>
          </a:p>
        </p:txBody>
      </p:sp>
      <p:sp>
        <p:nvSpPr>
          <p:cNvPr id="23555" name="Slide Number Placeholder 3"/>
          <p:cNvSpPr>
            <a:spLocks noGrp="1"/>
          </p:cNvSpPr>
          <p:nvPr>
            <p:ph type="sldNum" sz="quarter" idx="12"/>
          </p:nvPr>
        </p:nvSpPr>
        <p:spPr/>
        <p:txBody>
          <a:bodyPr/>
          <a:lstStyle/>
          <a:p>
            <a:fld id="{E9912045-2CDE-4385-A354-3DBE2C87393B}" type="slidenum">
              <a:rPr lang="en-US" smtClean="0"/>
              <a:pPr/>
              <a:t>19</a:t>
            </a:fld>
            <a:endParaRPr lang="en-US"/>
          </a:p>
        </p:txBody>
      </p:sp>
      <p:sp>
        <p:nvSpPr>
          <p:cNvPr id="23556" name="Freeform 26"/>
          <p:cNvSpPr>
            <a:spLocks/>
          </p:cNvSpPr>
          <p:nvPr/>
        </p:nvSpPr>
        <p:spPr bwMode="auto">
          <a:xfrm>
            <a:off x="2409825" y="3151188"/>
            <a:ext cx="3381375" cy="1751012"/>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21" name="Freeform 27"/>
          <p:cNvSpPr>
            <a:spLocks/>
          </p:cNvSpPr>
          <p:nvPr/>
        </p:nvSpPr>
        <p:spPr bwMode="auto">
          <a:xfrm>
            <a:off x="2409825" y="384810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23558" name="Freeform 28"/>
          <p:cNvSpPr>
            <a:spLocks/>
          </p:cNvSpPr>
          <p:nvPr/>
        </p:nvSpPr>
        <p:spPr bwMode="auto">
          <a:xfrm>
            <a:off x="2409825" y="384810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prstDash val="solid"/>
            <a:round/>
            <a:headEnd/>
            <a:tailEnd/>
          </a:ln>
        </p:spPr>
        <p:txBody>
          <a:bodyPr/>
          <a:lstStyle/>
          <a:p>
            <a:endParaRPr lang="en-US"/>
          </a:p>
        </p:txBody>
      </p:sp>
      <p:sp>
        <p:nvSpPr>
          <p:cNvPr id="23559" name="Line 29"/>
          <p:cNvSpPr>
            <a:spLocks noChangeShapeType="1"/>
          </p:cNvSpPr>
          <p:nvPr/>
        </p:nvSpPr>
        <p:spPr bwMode="auto">
          <a:xfrm flipH="1">
            <a:off x="2409825" y="3303588"/>
            <a:ext cx="3381375" cy="3175"/>
          </a:xfrm>
          <a:prstGeom prst="line">
            <a:avLst/>
          </a:prstGeom>
          <a:noFill/>
          <a:ln w="20638">
            <a:solidFill>
              <a:srgbClr val="000000"/>
            </a:solidFill>
            <a:round/>
            <a:headEnd/>
            <a:tailEnd/>
          </a:ln>
        </p:spPr>
        <p:txBody>
          <a:bodyPr/>
          <a:lstStyle/>
          <a:p>
            <a:endParaRPr lang="en-US"/>
          </a:p>
        </p:txBody>
      </p:sp>
      <p:sp>
        <p:nvSpPr>
          <p:cNvPr id="23560" name="Line 30"/>
          <p:cNvSpPr>
            <a:spLocks noChangeShapeType="1"/>
          </p:cNvSpPr>
          <p:nvPr/>
        </p:nvSpPr>
        <p:spPr bwMode="auto">
          <a:xfrm flipH="1">
            <a:off x="2409825" y="3500438"/>
            <a:ext cx="3381375" cy="3175"/>
          </a:xfrm>
          <a:prstGeom prst="line">
            <a:avLst/>
          </a:prstGeom>
          <a:noFill/>
          <a:ln w="20638">
            <a:solidFill>
              <a:srgbClr val="000000"/>
            </a:solidFill>
            <a:round/>
            <a:headEnd/>
            <a:tailEnd/>
          </a:ln>
        </p:spPr>
        <p:txBody>
          <a:bodyPr/>
          <a:lstStyle/>
          <a:p>
            <a:endParaRPr lang="en-US"/>
          </a:p>
        </p:txBody>
      </p:sp>
      <p:sp>
        <p:nvSpPr>
          <p:cNvPr id="23561" name="Line 31"/>
          <p:cNvSpPr>
            <a:spLocks noChangeShapeType="1"/>
          </p:cNvSpPr>
          <p:nvPr/>
        </p:nvSpPr>
        <p:spPr bwMode="auto">
          <a:xfrm flipH="1">
            <a:off x="2409825" y="3675063"/>
            <a:ext cx="3381375" cy="1587"/>
          </a:xfrm>
          <a:prstGeom prst="line">
            <a:avLst/>
          </a:prstGeom>
          <a:noFill/>
          <a:ln w="20638">
            <a:solidFill>
              <a:srgbClr val="000000"/>
            </a:solidFill>
            <a:round/>
            <a:headEnd/>
            <a:tailEnd/>
          </a:ln>
        </p:spPr>
        <p:txBody>
          <a:bodyPr/>
          <a:lstStyle/>
          <a:p>
            <a:endParaRPr lang="en-US"/>
          </a:p>
        </p:txBody>
      </p:sp>
      <p:sp>
        <p:nvSpPr>
          <p:cNvPr id="23562" name="Line 32"/>
          <p:cNvSpPr>
            <a:spLocks noChangeShapeType="1"/>
          </p:cNvSpPr>
          <p:nvPr/>
        </p:nvSpPr>
        <p:spPr bwMode="auto">
          <a:xfrm flipH="1">
            <a:off x="2409825" y="4022725"/>
            <a:ext cx="3381375" cy="1588"/>
          </a:xfrm>
          <a:prstGeom prst="line">
            <a:avLst/>
          </a:prstGeom>
          <a:noFill/>
          <a:ln w="20638">
            <a:solidFill>
              <a:srgbClr val="000000"/>
            </a:solidFill>
            <a:round/>
            <a:headEnd/>
            <a:tailEnd/>
          </a:ln>
        </p:spPr>
        <p:txBody>
          <a:bodyPr/>
          <a:lstStyle/>
          <a:p>
            <a:endParaRPr lang="en-US"/>
          </a:p>
        </p:txBody>
      </p:sp>
      <p:sp>
        <p:nvSpPr>
          <p:cNvPr id="23563" name="Line 33"/>
          <p:cNvSpPr>
            <a:spLocks noChangeShapeType="1"/>
          </p:cNvSpPr>
          <p:nvPr/>
        </p:nvSpPr>
        <p:spPr bwMode="auto">
          <a:xfrm flipH="1">
            <a:off x="2409825" y="4197350"/>
            <a:ext cx="3381375" cy="1588"/>
          </a:xfrm>
          <a:prstGeom prst="line">
            <a:avLst/>
          </a:prstGeom>
          <a:noFill/>
          <a:ln w="20638">
            <a:solidFill>
              <a:srgbClr val="000000"/>
            </a:solidFill>
            <a:round/>
            <a:headEnd/>
            <a:tailEnd/>
          </a:ln>
        </p:spPr>
        <p:txBody>
          <a:bodyPr/>
          <a:lstStyle/>
          <a:p>
            <a:endParaRPr lang="en-US"/>
          </a:p>
        </p:txBody>
      </p:sp>
      <p:sp>
        <p:nvSpPr>
          <p:cNvPr id="23564" name="Line 34"/>
          <p:cNvSpPr>
            <a:spLocks noChangeShapeType="1"/>
          </p:cNvSpPr>
          <p:nvPr/>
        </p:nvSpPr>
        <p:spPr bwMode="auto">
          <a:xfrm flipH="1">
            <a:off x="2409825" y="4371975"/>
            <a:ext cx="3381375" cy="1588"/>
          </a:xfrm>
          <a:prstGeom prst="line">
            <a:avLst/>
          </a:prstGeom>
          <a:noFill/>
          <a:ln w="20638">
            <a:solidFill>
              <a:srgbClr val="000000"/>
            </a:solidFill>
            <a:round/>
            <a:headEnd/>
            <a:tailEnd/>
          </a:ln>
        </p:spPr>
        <p:txBody>
          <a:bodyPr/>
          <a:lstStyle/>
          <a:p>
            <a:endParaRPr lang="en-US"/>
          </a:p>
        </p:txBody>
      </p:sp>
      <p:sp>
        <p:nvSpPr>
          <p:cNvPr id="23565" name="Line 35"/>
          <p:cNvSpPr>
            <a:spLocks noChangeShapeType="1"/>
          </p:cNvSpPr>
          <p:nvPr/>
        </p:nvSpPr>
        <p:spPr bwMode="auto">
          <a:xfrm flipH="1">
            <a:off x="2409825" y="4546600"/>
            <a:ext cx="3381375" cy="1588"/>
          </a:xfrm>
          <a:prstGeom prst="line">
            <a:avLst/>
          </a:prstGeom>
          <a:noFill/>
          <a:ln w="20638">
            <a:solidFill>
              <a:srgbClr val="000000"/>
            </a:solidFill>
            <a:round/>
            <a:headEnd/>
            <a:tailEnd/>
          </a:ln>
        </p:spPr>
        <p:txBody>
          <a:bodyPr/>
          <a:lstStyle/>
          <a:p>
            <a:endParaRPr lang="en-US"/>
          </a:p>
        </p:txBody>
      </p:sp>
      <p:sp>
        <p:nvSpPr>
          <p:cNvPr id="23566" name="Line 36"/>
          <p:cNvSpPr>
            <a:spLocks noChangeShapeType="1"/>
          </p:cNvSpPr>
          <p:nvPr/>
        </p:nvSpPr>
        <p:spPr bwMode="auto">
          <a:xfrm flipH="1">
            <a:off x="2409825" y="4721225"/>
            <a:ext cx="3381375" cy="1588"/>
          </a:xfrm>
          <a:prstGeom prst="line">
            <a:avLst/>
          </a:prstGeom>
          <a:noFill/>
          <a:ln w="20638">
            <a:solidFill>
              <a:srgbClr val="000000"/>
            </a:solidFill>
            <a:round/>
            <a:headEnd/>
            <a:tailEnd/>
          </a:ln>
        </p:spPr>
        <p:txBody>
          <a:bodyPr/>
          <a:lstStyle/>
          <a:p>
            <a:endParaRPr lang="en-US"/>
          </a:p>
        </p:txBody>
      </p:sp>
      <p:sp>
        <p:nvSpPr>
          <p:cNvPr id="23567" name="Line 37"/>
          <p:cNvSpPr>
            <a:spLocks noChangeShapeType="1"/>
          </p:cNvSpPr>
          <p:nvPr/>
        </p:nvSpPr>
        <p:spPr bwMode="auto">
          <a:xfrm>
            <a:off x="2554288" y="3160713"/>
            <a:ext cx="7937" cy="1746250"/>
          </a:xfrm>
          <a:prstGeom prst="line">
            <a:avLst/>
          </a:prstGeom>
          <a:noFill/>
          <a:ln w="20638">
            <a:solidFill>
              <a:srgbClr val="000000"/>
            </a:solidFill>
            <a:round/>
            <a:headEnd/>
            <a:tailEnd/>
          </a:ln>
        </p:spPr>
        <p:txBody>
          <a:bodyPr/>
          <a:lstStyle/>
          <a:p>
            <a:endParaRPr lang="en-US"/>
          </a:p>
        </p:txBody>
      </p:sp>
      <p:sp>
        <p:nvSpPr>
          <p:cNvPr id="23568" name="Line 38"/>
          <p:cNvSpPr>
            <a:spLocks noChangeShapeType="1"/>
          </p:cNvSpPr>
          <p:nvPr/>
        </p:nvSpPr>
        <p:spPr bwMode="auto">
          <a:xfrm>
            <a:off x="3962400" y="3143250"/>
            <a:ext cx="1588" cy="1755775"/>
          </a:xfrm>
          <a:prstGeom prst="line">
            <a:avLst/>
          </a:prstGeom>
          <a:noFill/>
          <a:ln w="20638">
            <a:solidFill>
              <a:srgbClr val="000000"/>
            </a:solidFill>
            <a:round/>
            <a:headEnd/>
            <a:tailEnd/>
          </a:ln>
        </p:spPr>
        <p:txBody>
          <a:bodyPr/>
          <a:lstStyle/>
          <a:p>
            <a:endParaRPr lang="en-US"/>
          </a:p>
        </p:txBody>
      </p:sp>
      <p:sp>
        <p:nvSpPr>
          <p:cNvPr id="23569" name="Text Box 39"/>
          <p:cNvSpPr txBox="1">
            <a:spLocks noChangeArrowheads="1"/>
          </p:cNvSpPr>
          <p:nvPr/>
        </p:nvSpPr>
        <p:spPr bwMode="auto">
          <a:xfrm>
            <a:off x="4622100" y="2848554"/>
            <a:ext cx="593432" cy="307777"/>
          </a:xfrm>
          <a:prstGeom prst="rect">
            <a:avLst/>
          </a:prstGeom>
          <a:noFill/>
          <a:ln w="12700">
            <a:noFill/>
            <a:miter lim="800000"/>
            <a:headEnd/>
            <a:tailEnd/>
          </a:ln>
        </p:spPr>
        <p:txBody>
          <a:bodyPr wrap="none">
            <a:spAutoFit/>
          </a:bodyPr>
          <a:lstStyle/>
          <a:p>
            <a:pPr>
              <a:buFont typeface="Wingdings" pitchFamily="2" charset="2"/>
              <a:buNone/>
            </a:pPr>
            <a:r>
              <a:rPr lang="en-US" sz="1400"/>
              <a:t>Data</a:t>
            </a:r>
          </a:p>
        </p:txBody>
      </p:sp>
      <p:sp>
        <p:nvSpPr>
          <p:cNvPr id="23570" name="Text Box 41"/>
          <p:cNvSpPr txBox="1">
            <a:spLocks noChangeArrowheads="1"/>
          </p:cNvSpPr>
          <p:nvPr/>
        </p:nvSpPr>
        <p:spPr bwMode="auto">
          <a:xfrm>
            <a:off x="2945700" y="2848554"/>
            <a:ext cx="489301"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Tag</a:t>
            </a:r>
          </a:p>
        </p:txBody>
      </p:sp>
      <p:sp>
        <p:nvSpPr>
          <p:cNvPr id="23571" name="Text Box 42"/>
          <p:cNvSpPr txBox="1">
            <a:spLocks noChangeArrowheads="1"/>
          </p:cNvSpPr>
          <p:nvPr/>
        </p:nvSpPr>
        <p:spPr bwMode="auto">
          <a:xfrm>
            <a:off x="2179068" y="2868762"/>
            <a:ext cx="61221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Valid</a:t>
            </a:r>
          </a:p>
        </p:txBody>
      </p:sp>
      <p:grpSp>
        <p:nvGrpSpPr>
          <p:cNvPr id="2" name="Group 71"/>
          <p:cNvGrpSpPr>
            <a:grpSpLocks/>
          </p:cNvGrpSpPr>
          <p:nvPr/>
        </p:nvGrpSpPr>
        <p:grpSpPr bwMode="auto">
          <a:xfrm>
            <a:off x="1524000" y="2838450"/>
            <a:ext cx="844868" cy="2139224"/>
            <a:chOff x="1524000" y="2838450"/>
            <a:chExt cx="844868" cy="2139224"/>
          </a:xfrm>
        </p:grpSpPr>
        <p:sp>
          <p:nvSpPr>
            <p:cNvPr id="23623" name="Text Box 40"/>
            <p:cNvSpPr txBox="1">
              <a:spLocks noChangeArrowheads="1"/>
            </p:cNvSpPr>
            <p:nvPr/>
          </p:nvSpPr>
          <p:spPr bwMode="auto">
            <a:xfrm>
              <a:off x="1524000" y="2838450"/>
              <a:ext cx="771365"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  </a:t>
              </a:r>
              <a:r>
                <a:rPr lang="en-US" sz="1400" dirty="0"/>
                <a:t>Index</a:t>
              </a:r>
              <a:endParaRPr lang="en-US" sz="1600" dirty="0"/>
            </a:p>
          </p:txBody>
        </p:sp>
        <p:sp>
          <p:nvSpPr>
            <p:cNvPr id="23624" name="Text Box 43"/>
            <p:cNvSpPr txBox="1">
              <a:spLocks noChangeArrowheads="1"/>
            </p:cNvSpPr>
            <p:nvPr/>
          </p:nvSpPr>
          <p:spPr bwMode="auto">
            <a:xfrm>
              <a:off x="1812305" y="3077154"/>
              <a:ext cx="556563" cy="1900520"/>
            </a:xfrm>
            <a:prstGeom prst="rect">
              <a:avLst/>
            </a:prstGeom>
            <a:noFill/>
            <a:ln w="12700">
              <a:noFill/>
              <a:miter lim="800000"/>
              <a:headEnd/>
              <a:tailEnd/>
            </a:ln>
          </p:spPr>
          <p:txBody>
            <a:bodyPr wrap="none">
              <a:spAutoFit/>
            </a:bodyPr>
            <a:lstStyle/>
            <a:p>
              <a:pPr algn="r">
                <a:lnSpc>
                  <a:spcPts val="1540"/>
                </a:lnSpc>
                <a:buFont typeface="Wingdings" pitchFamily="2" charset="2"/>
                <a:buNone/>
              </a:pPr>
              <a:r>
                <a:rPr lang="en-US" sz="1300" dirty="0"/>
                <a:t>0</a:t>
              </a:r>
            </a:p>
            <a:p>
              <a:pPr algn="r">
                <a:lnSpc>
                  <a:spcPts val="1540"/>
                </a:lnSpc>
                <a:buFont typeface="Wingdings" pitchFamily="2" charset="2"/>
                <a:buNone/>
              </a:pPr>
              <a:r>
                <a:rPr lang="en-US" sz="1300" dirty="0"/>
                <a:t>1</a:t>
              </a:r>
            </a:p>
            <a:p>
              <a:pPr algn="r">
                <a:lnSpc>
                  <a:spcPts val="1540"/>
                </a:lnSpc>
                <a:buFont typeface="Wingdings" pitchFamily="2" charset="2"/>
                <a:buNone/>
              </a:pPr>
              <a:r>
                <a:rPr lang="en-US" sz="1300" dirty="0"/>
                <a:t>2</a:t>
              </a:r>
            </a:p>
            <a:p>
              <a:pPr algn="r">
                <a:lnSpc>
                  <a:spcPts val="1700"/>
                </a:lnSpc>
                <a:buFont typeface="Wingdings" pitchFamily="2" charset="2"/>
                <a:buNone/>
              </a:pPr>
              <a:r>
                <a:rPr lang="en-US" sz="1300" dirty="0"/>
                <a:t>.</a:t>
              </a:r>
            </a:p>
            <a:p>
              <a:pPr algn="r">
                <a:lnSpc>
                  <a:spcPts val="1700"/>
                </a:lnSpc>
                <a:buFont typeface="Wingdings" pitchFamily="2" charset="2"/>
                <a:buNone/>
              </a:pPr>
              <a:r>
                <a:rPr lang="en-US" sz="1300" dirty="0"/>
                <a:t>.</a:t>
              </a:r>
            </a:p>
            <a:p>
              <a:pPr algn="r">
                <a:lnSpc>
                  <a:spcPts val="1700"/>
                </a:lnSpc>
                <a:buFont typeface="Wingdings" pitchFamily="2" charset="2"/>
                <a:buNone/>
              </a:pPr>
              <a:r>
                <a:rPr lang="en-US" sz="1300" dirty="0"/>
                <a:t>.</a:t>
              </a:r>
            </a:p>
            <a:p>
              <a:pPr algn="r">
                <a:lnSpc>
                  <a:spcPts val="1540"/>
                </a:lnSpc>
                <a:buFont typeface="Wingdings" pitchFamily="2" charset="2"/>
                <a:buNone/>
              </a:pPr>
              <a:r>
                <a:rPr lang="en-US" sz="1300" dirty="0"/>
                <a:t>1021</a:t>
              </a:r>
            </a:p>
            <a:p>
              <a:pPr algn="r">
                <a:lnSpc>
                  <a:spcPts val="1540"/>
                </a:lnSpc>
                <a:buFont typeface="Wingdings" pitchFamily="2" charset="2"/>
                <a:buNone/>
              </a:pPr>
              <a:r>
                <a:rPr lang="en-US" sz="1300" dirty="0"/>
                <a:t>1022</a:t>
              </a:r>
            </a:p>
            <a:p>
              <a:pPr algn="r">
                <a:lnSpc>
                  <a:spcPts val="1540"/>
                </a:lnSpc>
                <a:buFont typeface="Wingdings" pitchFamily="2" charset="2"/>
                <a:buNone/>
              </a:pPr>
              <a:r>
                <a:rPr lang="en-US" sz="1300" dirty="0"/>
                <a:t>1023</a:t>
              </a:r>
            </a:p>
          </p:txBody>
        </p:sp>
      </p:grpSp>
      <p:sp>
        <p:nvSpPr>
          <p:cNvPr id="23573" name="Freeform 47"/>
          <p:cNvSpPr>
            <a:spLocks/>
          </p:cNvSpPr>
          <p:nvPr/>
        </p:nvSpPr>
        <p:spPr bwMode="auto">
          <a:xfrm>
            <a:off x="2330450" y="1917700"/>
            <a:ext cx="2492375" cy="239713"/>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23574" name="Text Box 48"/>
          <p:cNvSpPr txBox="1">
            <a:spLocks noChangeArrowheads="1"/>
          </p:cNvSpPr>
          <p:nvPr/>
        </p:nvSpPr>
        <p:spPr bwMode="auto">
          <a:xfrm>
            <a:off x="2241550" y="1658938"/>
            <a:ext cx="2924175" cy="230187"/>
          </a:xfrm>
          <a:prstGeom prst="rect">
            <a:avLst/>
          </a:prstGeom>
          <a:noFill/>
          <a:ln w="12700">
            <a:noFill/>
            <a:miter lim="800000"/>
            <a:headEnd/>
            <a:tailEnd/>
          </a:ln>
        </p:spPr>
        <p:txBody>
          <a:bodyPr>
            <a:spAutoFit/>
          </a:bodyPr>
          <a:lstStyle/>
          <a:p>
            <a:pPr>
              <a:buFont typeface="Wingdings" pitchFamily="2" charset="2"/>
              <a:buNone/>
            </a:pPr>
            <a:r>
              <a:rPr lang="en-US" sz="900" dirty="0">
                <a:latin typeface="Tahoma" panose="020B0604030504040204" pitchFamily="34" charset="0"/>
                <a:ea typeface="Tahoma" panose="020B0604030504040204" pitchFamily="34" charset="0"/>
                <a:cs typeface="Tahoma" panose="020B0604030504040204" pitchFamily="34" charset="0"/>
              </a:rPr>
              <a:t>31 30     . . .          13 12  11     . . .        2  1  0</a:t>
            </a:r>
          </a:p>
        </p:txBody>
      </p:sp>
      <p:grpSp>
        <p:nvGrpSpPr>
          <p:cNvPr id="3" name="Group 72"/>
          <p:cNvGrpSpPr>
            <a:grpSpLocks/>
          </p:cNvGrpSpPr>
          <p:nvPr/>
        </p:nvGrpSpPr>
        <p:grpSpPr bwMode="auto">
          <a:xfrm>
            <a:off x="4572000" y="1676400"/>
            <a:ext cx="1600200" cy="476250"/>
            <a:chOff x="4572000" y="1676400"/>
            <a:chExt cx="1600200" cy="475722"/>
          </a:xfrm>
        </p:grpSpPr>
        <p:sp>
          <p:nvSpPr>
            <p:cNvPr id="23620" name="Line 46"/>
            <p:cNvSpPr>
              <a:spLocks noChangeShapeType="1"/>
            </p:cNvSpPr>
            <p:nvPr/>
          </p:nvSpPr>
          <p:spPr bwMode="auto">
            <a:xfrm flipV="1">
              <a:off x="4572000" y="1921934"/>
              <a:ext cx="1588" cy="230188"/>
            </a:xfrm>
            <a:prstGeom prst="line">
              <a:avLst/>
            </a:prstGeom>
            <a:noFill/>
            <a:ln w="20638">
              <a:solidFill>
                <a:srgbClr val="000000"/>
              </a:solidFill>
              <a:round/>
              <a:headEnd/>
              <a:tailEnd/>
            </a:ln>
          </p:spPr>
          <p:txBody>
            <a:bodyPr/>
            <a:lstStyle/>
            <a:p>
              <a:endParaRPr lang="en-US"/>
            </a:p>
          </p:txBody>
        </p:sp>
        <p:sp>
          <p:nvSpPr>
            <p:cNvPr id="23621" name="Text Box 49"/>
            <p:cNvSpPr txBox="1">
              <a:spLocks noChangeArrowheads="1"/>
            </p:cNvSpPr>
            <p:nvPr/>
          </p:nvSpPr>
          <p:spPr bwMode="auto">
            <a:xfrm>
              <a:off x="5029200" y="1676400"/>
              <a:ext cx="1143000" cy="276999"/>
            </a:xfrm>
            <a:prstGeom prst="rect">
              <a:avLst/>
            </a:prstGeom>
            <a:noFill/>
            <a:ln w="12700">
              <a:noFill/>
              <a:miter lim="800000"/>
              <a:headEnd/>
              <a:tailEnd/>
            </a:ln>
          </p:spPr>
          <p:txBody>
            <a:bodyPr>
              <a:spAutoFit/>
            </a:bodyPr>
            <a:lstStyle/>
            <a:p>
              <a:pPr>
                <a:buFont typeface="Wingdings" pitchFamily="2" charset="2"/>
                <a:buNone/>
              </a:pPr>
              <a:r>
                <a:rPr lang="en-US" sz="1200" b="1"/>
                <a:t>Byte offset</a:t>
              </a:r>
            </a:p>
          </p:txBody>
        </p:sp>
        <p:sp>
          <p:nvSpPr>
            <p:cNvPr id="23622" name="Line 50"/>
            <p:cNvSpPr>
              <a:spLocks noChangeShapeType="1"/>
            </p:cNvSpPr>
            <p:nvPr/>
          </p:nvSpPr>
          <p:spPr bwMode="auto">
            <a:xfrm flipH="1">
              <a:off x="4724400" y="1905000"/>
              <a:ext cx="381000" cy="152400"/>
            </a:xfrm>
            <a:prstGeom prst="line">
              <a:avLst/>
            </a:prstGeom>
            <a:noFill/>
            <a:ln w="12700">
              <a:solidFill>
                <a:schemeClr val="tx1"/>
              </a:solidFill>
              <a:round/>
              <a:headEnd/>
              <a:tailEnd type="triangle" w="med" len="med"/>
            </a:ln>
          </p:spPr>
          <p:txBody>
            <a:bodyPr/>
            <a:lstStyle/>
            <a:p>
              <a:endParaRPr lang="en-US"/>
            </a:p>
          </p:txBody>
        </p:sp>
      </p:grpSp>
      <p:grpSp>
        <p:nvGrpSpPr>
          <p:cNvPr id="4" name="Group 52"/>
          <p:cNvGrpSpPr>
            <a:grpSpLocks/>
          </p:cNvGrpSpPr>
          <p:nvPr/>
        </p:nvGrpSpPr>
        <p:grpSpPr bwMode="auto">
          <a:xfrm>
            <a:off x="2790825" y="3913188"/>
            <a:ext cx="623888" cy="1371600"/>
            <a:chOff x="2477" y="2299"/>
            <a:chExt cx="393" cy="864"/>
          </a:xfrm>
        </p:grpSpPr>
        <p:sp>
          <p:nvSpPr>
            <p:cNvPr id="23617" name="Line 53"/>
            <p:cNvSpPr>
              <a:spLocks noChangeShapeType="1"/>
            </p:cNvSpPr>
            <p:nvPr/>
          </p:nvSpPr>
          <p:spPr bwMode="auto">
            <a:xfrm>
              <a:off x="2477" y="2976"/>
              <a:ext cx="196" cy="54"/>
            </a:xfrm>
            <a:prstGeom prst="line">
              <a:avLst/>
            </a:prstGeom>
            <a:noFill/>
            <a:ln w="20638">
              <a:solidFill>
                <a:srgbClr val="000000"/>
              </a:solidFill>
              <a:round/>
              <a:headEnd/>
              <a:tailEnd/>
            </a:ln>
          </p:spPr>
          <p:txBody>
            <a:bodyPr/>
            <a:lstStyle/>
            <a:p>
              <a:endParaRPr lang="en-US"/>
            </a:p>
          </p:txBody>
        </p:sp>
        <p:sp>
          <p:nvSpPr>
            <p:cNvPr id="23618" name="Line 54"/>
            <p:cNvSpPr>
              <a:spLocks noChangeShapeType="1"/>
            </p:cNvSpPr>
            <p:nvPr/>
          </p:nvSpPr>
          <p:spPr bwMode="auto">
            <a:xfrm>
              <a:off x="2562" y="2299"/>
              <a:ext cx="0" cy="864"/>
            </a:xfrm>
            <a:prstGeom prst="line">
              <a:avLst/>
            </a:prstGeom>
            <a:noFill/>
            <a:ln w="38100">
              <a:solidFill>
                <a:srgbClr val="000000"/>
              </a:solidFill>
              <a:round/>
              <a:headEnd type="oval" w="sm" len="sm"/>
              <a:tailEnd type="triangle" w="med" len="med"/>
            </a:ln>
          </p:spPr>
          <p:txBody>
            <a:bodyPr/>
            <a:lstStyle/>
            <a:p>
              <a:endParaRPr lang="en-US"/>
            </a:p>
          </p:txBody>
        </p:sp>
        <p:sp>
          <p:nvSpPr>
            <p:cNvPr id="23619" name="Text Box 55"/>
            <p:cNvSpPr txBox="1">
              <a:spLocks noChangeArrowheads="1"/>
            </p:cNvSpPr>
            <p:nvPr/>
          </p:nvSpPr>
          <p:spPr bwMode="auto">
            <a:xfrm>
              <a:off x="2610" y="2923"/>
              <a:ext cx="260" cy="213"/>
            </a:xfrm>
            <a:prstGeom prst="rect">
              <a:avLst/>
            </a:prstGeom>
            <a:noFill/>
            <a:ln w="12700">
              <a:noFill/>
              <a:miter lim="800000"/>
              <a:headEnd/>
              <a:tailEnd/>
            </a:ln>
          </p:spPr>
          <p:txBody>
            <a:bodyPr wrap="none">
              <a:spAutoFit/>
            </a:bodyPr>
            <a:lstStyle/>
            <a:p>
              <a:pPr>
                <a:buFont typeface="Wingdings" pitchFamily="2" charset="2"/>
                <a:buNone/>
              </a:pPr>
              <a:r>
                <a:rPr lang="en-US" sz="1600"/>
                <a:t>20</a:t>
              </a:r>
            </a:p>
          </p:txBody>
        </p:sp>
      </p:grpSp>
      <p:grpSp>
        <p:nvGrpSpPr>
          <p:cNvPr id="5" name="Group 58"/>
          <p:cNvGrpSpPr>
            <a:grpSpLocks/>
          </p:cNvGrpSpPr>
          <p:nvPr/>
        </p:nvGrpSpPr>
        <p:grpSpPr bwMode="auto">
          <a:xfrm>
            <a:off x="923925" y="2154238"/>
            <a:ext cx="3657600" cy="1816100"/>
            <a:chOff x="977900" y="2591594"/>
            <a:chExt cx="3657600" cy="1816100"/>
          </a:xfrm>
        </p:grpSpPr>
        <p:sp>
          <p:nvSpPr>
            <p:cNvPr id="23611" name="Line 21"/>
            <p:cNvSpPr>
              <a:spLocks noChangeShapeType="1"/>
            </p:cNvSpPr>
            <p:nvPr/>
          </p:nvSpPr>
          <p:spPr bwMode="auto">
            <a:xfrm>
              <a:off x="4095750" y="2725738"/>
              <a:ext cx="234950" cy="90488"/>
            </a:xfrm>
            <a:prstGeom prst="line">
              <a:avLst/>
            </a:prstGeom>
            <a:noFill/>
            <a:ln w="20638">
              <a:solidFill>
                <a:srgbClr val="000000"/>
              </a:solidFill>
              <a:round/>
              <a:headEnd/>
              <a:tailEnd/>
            </a:ln>
          </p:spPr>
          <p:txBody>
            <a:bodyPr/>
            <a:lstStyle/>
            <a:p>
              <a:endParaRPr lang="en-US"/>
            </a:p>
          </p:txBody>
        </p:sp>
        <p:sp>
          <p:nvSpPr>
            <p:cNvPr id="23612" name="Text Box 23"/>
            <p:cNvSpPr txBox="1">
              <a:spLocks noChangeArrowheads="1"/>
            </p:cNvSpPr>
            <p:nvPr/>
          </p:nvSpPr>
          <p:spPr bwMode="auto">
            <a:xfrm>
              <a:off x="4222750" y="2649538"/>
              <a:ext cx="412750" cy="338138"/>
            </a:xfrm>
            <a:prstGeom prst="rect">
              <a:avLst/>
            </a:prstGeom>
            <a:noFill/>
            <a:ln w="12700">
              <a:noFill/>
              <a:miter lim="800000"/>
              <a:headEnd/>
              <a:tailEnd/>
            </a:ln>
          </p:spPr>
          <p:txBody>
            <a:bodyPr wrap="none">
              <a:spAutoFit/>
            </a:bodyPr>
            <a:lstStyle/>
            <a:p>
              <a:pPr>
                <a:buFont typeface="Wingdings" pitchFamily="2" charset="2"/>
                <a:buNone/>
              </a:pPr>
              <a:r>
                <a:rPr lang="en-US" sz="1600"/>
                <a:t>10</a:t>
              </a:r>
            </a:p>
          </p:txBody>
        </p:sp>
        <p:sp>
          <p:nvSpPr>
            <p:cNvPr id="23613" name="Text Box 24"/>
            <p:cNvSpPr txBox="1">
              <a:spLocks noChangeArrowheads="1"/>
            </p:cNvSpPr>
            <p:nvPr/>
          </p:nvSpPr>
          <p:spPr bwMode="auto">
            <a:xfrm>
              <a:off x="3265488" y="2819400"/>
              <a:ext cx="696912" cy="338138"/>
            </a:xfrm>
            <a:prstGeom prst="rect">
              <a:avLst/>
            </a:prstGeom>
            <a:noFill/>
            <a:ln w="12700">
              <a:noFill/>
              <a:miter lim="800000"/>
              <a:headEnd/>
              <a:tailEnd/>
            </a:ln>
          </p:spPr>
          <p:txBody>
            <a:bodyPr wrap="none">
              <a:spAutoFit/>
            </a:bodyPr>
            <a:lstStyle/>
            <a:p>
              <a:pPr>
                <a:buFont typeface="Wingdings" pitchFamily="2" charset="2"/>
                <a:buNone/>
              </a:pPr>
              <a:r>
                <a:rPr lang="en-US" sz="1600"/>
                <a:t>Index</a:t>
              </a:r>
            </a:p>
          </p:txBody>
        </p:sp>
        <p:cxnSp>
          <p:nvCxnSpPr>
            <p:cNvPr id="23614" name="Elbow Connector 63"/>
            <p:cNvCxnSpPr>
              <a:cxnSpLocks noChangeShapeType="1"/>
            </p:cNvCxnSpPr>
            <p:nvPr/>
          </p:nvCxnSpPr>
          <p:spPr bwMode="auto">
            <a:xfrm rot="5400000">
              <a:off x="3942555" y="2895600"/>
              <a:ext cx="609600" cy="1588"/>
            </a:xfrm>
            <a:prstGeom prst="bentConnector3">
              <a:avLst>
                <a:gd name="adj1" fmla="val 50000"/>
              </a:avLst>
            </a:prstGeom>
            <a:noFill/>
            <a:ln w="34925" algn="ctr">
              <a:solidFill>
                <a:schemeClr val="tx1"/>
              </a:solidFill>
              <a:round/>
              <a:headEnd/>
              <a:tailEnd/>
            </a:ln>
          </p:spPr>
        </p:cxnSp>
        <p:cxnSp>
          <p:nvCxnSpPr>
            <p:cNvPr id="23615" name="Straight Connector 64"/>
            <p:cNvCxnSpPr>
              <a:cxnSpLocks noChangeShapeType="1"/>
            </p:cNvCxnSpPr>
            <p:nvPr/>
          </p:nvCxnSpPr>
          <p:spPr bwMode="auto">
            <a:xfrm rot="10800000">
              <a:off x="977900" y="3175000"/>
              <a:ext cx="3276600" cy="0"/>
            </a:xfrm>
            <a:prstGeom prst="line">
              <a:avLst/>
            </a:prstGeom>
            <a:noFill/>
            <a:ln w="34925" algn="ctr">
              <a:solidFill>
                <a:schemeClr val="tx1"/>
              </a:solidFill>
              <a:round/>
              <a:headEnd/>
              <a:tailEnd/>
            </a:ln>
          </p:spPr>
        </p:cxnSp>
        <p:cxnSp>
          <p:nvCxnSpPr>
            <p:cNvPr id="23616" name="Elbow Connector 65"/>
            <p:cNvCxnSpPr>
              <a:cxnSpLocks noChangeShapeType="1"/>
            </p:cNvCxnSpPr>
            <p:nvPr/>
          </p:nvCxnSpPr>
          <p:spPr bwMode="auto">
            <a:xfrm rot="5400000">
              <a:off x="381000" y="3797300"/>
              <a:ext cx="1219200" cy="1588"/>
            </a:xfrm>
            <a:prstGeom prst="bentConnector3">
              <a:avLst>
                <a:gd name="adj1" fmla="val 50000"/>
              </a:avLst>
            </a:prstGeom>
            <a:noFill/>
            <a:ln w="34925" algn="ctr">
              <a:solidFill>
                <a:schemeClr val="tx1"/>
              </a:solidFill>
              <a:round/>
              <a:headEnd/>
              <a:tailEnd/>
            </a:ln>
          </p:spPr>
        </p:cxnSp>
      </p:grpSp>
      <p:cxnSp>
        <p:nvCxnSpPr>
          <p:cNvPr id="67" name="Straight Connector 66"/>
          <p:cNvCxnSpPr>
            <a:cxnSpLocks noChangeShapeType="1"/>
          </p:cNvCxnSpPr>
          <p:nvPr/>
        </p:nvCxnSpPr>
        <p:spPr bwMode="auto">
          <a:xfrm rot="10800000">
            <a:off x="936625" y="3956050"/>
            <a:ext cx="1358900" cy="0"/>
          </a:xfrm>
          <a:prstGeom prst="line">
            <a:avLst/>
          </a:prstGeom>
          <a:noFill/>
          <a:ln w="34925" algn="ctr">
            <a:solidFill>
              <a:schemeClr val="tx1"/>
            </a:solidFill>
            <a:round/>
            <a:headEnd type="stealth" w="med" len="lg"/>
            <a:tailEnd/>
          </a:ln>
        </p:spPr>
      </p:cxnSp>
      <p:grpSp>
        <p:nvGrpSpPr>
          <p:cNvPr id="6" name="Group 67"/>
          <p:cNvGrpSpPr>
            <a:grpSpLocks/>
          </p:cNvGrpSpPr>
          <p:nvPr/>
        </p:nvGrpSpPr>
        <p:grpSpPr bwMode="auto">
          <a:xfrm>
            <a:off x="506413" y="2106613"/>
            <a:ext cx="3033712" cy="3311525"/>
            <a:chOff x="153194" y="2862262"/>
            <a:chExt cx="3034506" cy="3310732"/>
          </a:xfrm>
        </p:grpSpPr>
        <p:sp>
          <p:nvSpPr>
            <p:cNvPr id="23605" name="Text Box 15"/>
            <p:cNvSpPr txBox="1">
              <a:spLocks noChangeArrowheads="1"/>
            </p:cNvSpPr>
            <p:nvPr/>
          </p:nvSpPr>
          <p:spPr bwMode="auto">
            <a:xfrm>
              <a:off x="2774950" y="2862262"/>
              <a:ext cx="412750" cy="338138"/>
            </a:xfrm>
            <a:prstGeom prst="rect">
              <a:avLst/>
            </a:prstGeom>
            <a:noFill/>
            <a:ln w="12700">
              <a:noFill/>
              <a:miter lim="800000"/>
              <a:headEnd/>
              <a:tailEnd/>
            </a:ln>
          </p:spPr>
          <p:txBody>
            <a:bodyPr wrap="none">
              <a:spAutoFit/>
            </a:bodyPr>
            <a:lstStyle/>
            <a:p>
              <a:pPr>
                <a:buFont typeface="Wingdings" pitchFamily="2" charset="2"/>
                <a:buNone/>
              </a:pPr>
              <a:r>
                <a:rPr lang="en-US" sz="1600"/>
                <a:t>20</a:t>
              </a:r>
            </a:p>
          </p:txBody>
        </p:sp>
        <p:sp>
          <p:nvSpPr>
            <p:cNvPr id="23606" name="Line 17"/>
            <p:cNvSpPr>
              <a:spLocks noChangeShapeType="1"/>
            </p:cNvSpPr>
            <p:nvPr/>
          </p:nvSpPr>
          <p:spPr bwMode="auto">
            <a:xfrm>
              <a:off x="2578100" y="3014662"/>
              <a:ext cx="230188" cy="87313"/>
            </a:xfrm>
            <a:prstGeom prst="line">
              <a:avLst/>
            </a:prstGeom>
            <a:noFill/>
            <a:ln w="20638">
              <a:solidFill>
                <a:srgbClr val="000000"/>
              </a:solidFill>
              <a:round/>
              <a:headEnd/>
              <a:tailEnd/>
            </a:ln>
          </p:spPr>
          <p:txBody>
            <a:bodyPr/>
            <a:lstStyle/>
            <a:p>
              <a:endParaRPr lang="en-US"/>
            </a:p>
          </p:txBody>
        </p:sp>
        <p:sp>
          <p:nvSpPr>
            <p:cNvPr id="23607" name="Text Box 19"/>
            <p:cNvSpPr txBox="1">
              <a:spLocks noChangeArrowheads="1"/>
            </p:cNvSpPr>
            <p:nvPr/>
          </p:nvSpPr>
          <p:spPr bwMode="auto">
            <a:xfrm>
              <a:off x="2057400" y="2895600"/>
              <a:ext cx="503238" cy="338138"/>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cxnSp>
          <p:nvCxnSpPr>
            <p:cNvPr id="23608" name="Elbow Connector 71"/>
            <p:cNvCxnSpPr>
              <a:cxnSpLocks noChangeShapeType="1"/>
            </p:cNvCxnSpPr>
            <p:nvPr/>
          </p:nvCxnSpPr>
          <p:spPr bwMode="auto">
            <a:xfrm rot="5400000">
              <a:off x="2543967" y="3112294"/>
              <a:ext cx="355600" cy="1588"/>
            </a:xfrm>
            <a:prstGeom prst="bentConnector3">
              <a:avLst>
                <a:gd name="adj1" fmla="val 50000"/>
              </a:avLst>
            </a:prstGeom>
            <a:noFill/>
            <a:ln w="34925" algn="ctr">
              <a:solidFill>
                <a:schemeClr val="tx1"/>
              </a:solidFill>
              <a:round/>
              <a:headEnd/>
              <a:tailEnd/>
            </a:ln>
          </p:spPr>
        </p:cxnSp>
        <p:cxnSp>
          <p:nvCxnSpPr>
            <p:cNvPr id="23609" name="Straight Connector 72"/>
            <p:cNvCxnSpPr>
              <a:cxnSpLocks noChangeShapeType="1"/>
            </p:cNvCxnSpPr>
            <p:nvPr/>
          </p:nvCxnSpPr>
          <p:spPr bwMode="auto">
            <a:xfrm rot="10800000">
              <a:off x="153988" y="3263106"/>
              <a:ext cx="2589212" cy="0"/>
            </a:xfrm>
            <a:prstGeom prst="line">
              <a:avLst/>
            </a:prstGeom>
            <a:noFill/>
            <a:ln w="34925" algn="ctr">
              <a:solidFill>
                <a:schemeClr val="tx1"/>
              </a:solidFill>
              <a:round/>
              <a:headEnd/>
              <a:tailEnd/>
            </a:ln>
          </p:spPr>
        </p:cxnSp>
        <p:cxnSp>
          <p:nvCxnSpPr>
            <p:cNvPr id="23610" name="Elbow Connector 73"/>
            <p:cNvCxnSpPr>
              <a:cxnSpLocks noChangeShapeType="1"/>
            </p:cNvCxnSpPr>
            <p:nvPr/>
          </p:nvCxnSpPr>
          <p:spPr bwMode="auto">
            <a:xfrm rot="5400000">
              <a:off x="-1293812" y="4724400"/>
              <a:ext cx="2895600" cy="1588"/>
            </a:xfrm>
            <a:prstGeom prst="bentConnector3">
              <a:avLst>
                <a:gd name="adj1" fmla="val 50000"/>
              </a:avLst>
            </a:prstGeom>
            <a:noFill/>
            <a:ln w="34925" algn="ctr">
              <a:solidFill>
                <a:schemeClr val="tx1"/>
              </a:solidFill>
              <a:round/>
              <a:headEnd/>
              <a:tailEnd/>
            </a:ln>
          </p:spPr>
        </p:cxnSp>
      </p:grpSp>
      <p:grpSp>
        <p:nvGrpSpPr>
          <p:cNvPr id="7" name="Group 74"/>
          <p:cNvGrpSpPr>
            <a:grpSpLocks/>
          </p:cNvGrpSpPr>
          <p:nvPr/>
        </p:nvGrpSpPr>
        <p:grpSpPr bwMode="auto">
          <a:xfrm>
            <a:off x="504825" y="5281613"/>
            <a:ext cx="2590800" cy="261937"/>
            <a:chOff x="152400" y="6037263"/>
            <a:chExt cx="2590800" cy="261937"/>
          </a:xfrm>
        </p:grpSpPr>
        <p:sp>
          <p:nvSpPr>
            <p:cNvPr id="23602" name="Freeform 12"/>
            <p:cNvSpPr>
              <a:spLocks/>
            </p:cNvSpPr>
            <p:nvPr/>
          </p:nvSpPr>
          <p:spPr bwMode="auto">
            <a:xfrm>
              <a:off x="2347912" y="6037263"/>
              <a:ext cx="395288" cy="261937"/>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23603" name="Freeform 13"/>
            <p:cNvSpPr>
              <a:spLocks noEditPoints="1"/>
            </p:cNvSpPr>
            <p:nvPr/>
          </p:nvSpPr>
          <p:spPr bwMode="auto">
            <a:xfrm>
              <a:off x="2487612" y="6161088"/>
              <a:ext cx="117475" cy="39687"/>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cxnSp>
          <p:nvCxnSpPr>
            <p:cNvPr id="23604" name="Straight Connector 77"/>
            <p:cNvCxnSpPr>
              <a:cxnSpLocks noChangeShapeType="1"/>
            </p:cNvCxnSpPr>
            <p:nvPr/>
          </p:nvCxnSpPr>
          <p:spPr bwMode="auto">
            <a:xfrm rot="10800000">
              <a:off x="152400" y="6172200"/>
              <a:ext cx="2209800" cy="0"/>
            </a:xfrm>
            <a:prstGeom prst="line">
              <a:avLst/>
            </a:prstGeom>
            <a:noFill/>
            <a:ln w="34925" algn="ctr">
              <a:solidFill>
                <a:schemeClr val="tx1"/>
              </a:solidFill>
              <a:round/>
              <a:headEnd type="stealth" w="med" len="lg"/>
              <a:tailEnd/>
            </a:ln>
          </p:spPr>
        </p:cxnSp>
      </p:grpSp>
      <p:grpSp>
        <p:nvGrpSpPr>
          <p:cNvPr id="8" name="Group 80"/>
          <p:cNvGrpSpPr>
            <a:grpSpLocks/>
          </p:cNvGrpSpPr>
          <p:nvPr/>
        </p:nvGrpSpPr>
        <p:grpSpPr bwMode="auto">
          <a:xfrm>
            <a:off x="2076450" y="3932238"/>
            <a:ext cx="879475" cy="2392362"/>
            <a:chOff x="6359525" y="3886200"/>
            <a:chExt cx="879475" cy="2392363"/>
          </a:xfrm>
        </p:grpSpPr>
        <p:sp>
          <p:nvSpPr>
            <p:cNvPr id="23597" name="Freeform 6"/>
            <p:cNvSpPr>
              <a:spLocks/>
            </p:cNvSpPr>
            <p:nvPr/>
          </p:nvSpPr>
          <p:spPr bwMode="auto">
            <a:xfrm>
              <a:off x="6710362" y="5715000"/>
              <a:ext cx="352425" cy="273050"/>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23598" name="Line 7"/>
            <p:cNvSpPr>
              <a:spLocks noChangeShapeType="1"/>
            </p:cNvSpPr>
            <p:nvPr/>
          </p:nvSpPr>
          <p:spPr bwMode="auto">
            <a:xfrm>
              <a:off x="6757987" y="3886200"/>
              <a:ext cx="11113" cy="1825625"/>
            </a:xfrm>
            <a:prstGeom prst="line">
              <a:avLst/>
            </a:prstGeom>
            <a:noFill/>
            <a:ln w="20701">
              <a:solidFill>
                <a:srgbClr val="000000"/>
              </a:solidFill>
              <a:round/>
              <a:headEnd type="oval" w="sm" len="sm"/>
              <a:tailEnd/>
            </a:ln>
          </p:spPr>
          <p:txBody>
            <a:bodyPr/>
            <a:lstStyle/>
            <a:p>
              <a:endParaRPr lang="en-US"/>
            </a:p>
          </p:txBody>
        </p:sp>
        <p:sp>
          <p:nvSpPr>
            <p:cNvPr id="23599" name="Freeform 8"/>
            <p:cNvSpPr>
              <a:spLocks/>
            </p:cNvSpPr>
            <p:nvPr/>
          </p:nvSpPr>
          <p:spPr bwMode="auto">
            <a:xfrm>
              <a:off x="6838950" y="5495925"/>
              <a:ext cx="400050" cy="215900"/>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23600" name="Text Box 10"/>
            <p:cNvSpPr txBox="1">
              <a:spLocks noChangeArrowheads="1"/>
            </p:cNvSpPr>
            <p:nvPr/>
          </p:nvSpPr>
          <p:spPr bwMode="auto">
            <a:xfrm>
              <a:off x="6359525" y="5940425"/>
              <a:ext cx="438150" cy="338138"/>
            </a:xfrm>
            <a:prstGeom prst="rect">
              <a:avLst/>
            </a:prstGeom>
            <a:noFill/>
            <a:ln w="12700">
              <a:noFill/>
              <a:miter lim="800000"/>
              <a:headEnd/>
              <a:tailEnd/>
            </a:ln>
          </p:spPr>
          <p:txBody>
            <a:bodyPr wrap="none">
              <a:spAutoFit/>
            </a:bodyPr>
            <a:lstStyle/>
            <a:p>
              <a:pPr>
                <a:buFont typeface="Wingdings" pitchFamily="2" charset="2"/>
                <a:buNone/>
              </a:pPr>
              <a:r>
                <a:rPr lang="en-US" sz="1600"/>
                <a:t>Hit</a:t>
              </a:r>
            </a:p>
          </p:txBody>
        </p:sp>
        <p:cxnSp>
          <p:nvCxnSpPr>
            <p:cNvPr id="23601" name="Elbow Connector 85"/>
            <p:cNvCxnSpPr>
              <a:cxnSpLocks noChangeShapeType="1"/>
            </p:cNvCxnSpPr>
            <p:nvPr/>
          </p:nvCxnSpPr>
          <p:spPr bwMode="auto">
            <a:xfrm rot="5400000">
              <a:off x="6732588" y="6121400"/>
              <a:ext cx="254000" cy="1588"/>
            </a:xfrm>
            <a:prstGeom prst="bentConnector3">
              <a:avLst>
                <a:gd name="adj1" fmla="val 50000"/>
              </a:avLst>
            </a:prstGeom>
            <a:noFill/>
            <a:ln w="25400" algn="ctr">
              <a:solidFill>
                <a:schemeClr val="tx1"/>
              </a:solidFill>
              <a:round/>
              <a:headEnd/>
              <a:tailEnd type="stealth" w="med" len="med"/>
            </a:ln>
          </p:spPr>
        </p:cxnSp>
      </p:grpSp>
      <p:grpSp>
        <p:nvGrpSpPr>
          <p:cNvPr id="9" name="Group 93"/>
          <p:cNvGrpSpPr>
            <a:grpSpLocks/>
          </p:cNvGrpSpPr>
          <p:nvPr/>
        </p:nvGrpSpPr>
        <p:grpSpPr bwMode="auto">
          <a:xfrm>
            <a:off x="4664075" y="3932238"/>
            <a:ext cx="641350" cy="2392362"/>
            <a:chOff x="4495800" y="3965575"/>
            <a:chExt cx="641350" cy="2206625"/>
          </a:xfrm>
        </p:grpSpPr>
        <p:sp>
          <p:nvSpPr>
            <p:cNvPr id="23594" name="Line 7"/>
            <p:cNvSpPr>
              <a:spLocks noChangeShapeType="1"/>
            </p:cNvSpPr>
            <p:nvPr/>
          </p:nvSpPr>
          <p:spPr bwMode="auto">
            <a:xfrm>
              <a:off x="4648201" y="3965575"/>
              <a:ext cx="0" cy="2206625"/>
            </a:xfrm>
            <a:prstGeom prst="line">
              <a:avLst/>
            </a:prstGeom>
            <a:noFill/>
            <a:ln w="34925">
              <a:solidFill>
                <a:srgbClr val="000000"/>
              </a:solidFill>
              <a:round/>
              <a:headEnd type="oval" w="sm" len="sm"/>
              <a:tailEnd type="stealth" w="med" len="med"/>
            </a:ln>
          </p:spPr>
          <p:txBody>
            <a:bodyPr/>
            <a:lstStyle/>
            <a:p>
              <a:endParaRPr lang="en-US"/>
            </a:p>
          </p:txBody>
        </p:sp>
        <p:sp>
          <p:nvSpPr>
            <p:cNvPr id="23595" name="Line 58"/>
            <p:cNvSpPr>
              <a:spLocks noChangeShapeType="1"/>
            </p:cNvSpPr>
            <p:nvPr/>
          </p:nvSpPr>
          <p:spPr bwMode="auto">
            <a:xfrm>
              <a:off x="4495800" y="5105400"/>
              <a:ext cx="304800" cy="90488"/>
            </a:xfrm>
            <a:prstGeom prst="line">
              <a:avLst/>
            </a:prstGeom>
            <a:noFill/>
            <a:ln w="20638">
              <a:solidFill>
                <a:srgbClr val="000000"/>
              </a:solidFill>
              <a:round/>
              <a:headEnd/>
              <a:tailEnd/>
            </a:ln>
          </p:spPr>
          <p:txBody>
            <a:bodyPr/>
            <a:lstStyle/>
            <a:p>
              <a:endParaRPr lang="en-US"/>
            </a:p>
          </p:txBody>
        </p:sp>
        <p:sp>
          <p:nvSpPr>
            <p:cNvPr id="23596" name="Text Box 60"/>
            <p:cNvSpPr txBox="1">
              <a:spLocks noChangeArrowheads="1"/>
            </p:cNvSpPr>
            <p:nvPr/>
          </p:nvSpPr>
          <p:spPr bwMode="auto">
            <a:xfrm>
              <a:off x="4724400" y="4953000"/>
              <a:ext cx="412750" cy="338138"/>
            </a:xfrm>
            <a:prstGeom prst="rect">
              <a:avLst/>
            </a:prstGeom>
            <a:noFill/>
            <a:ln w="12700">
              <a:noFill/>
              <a:miter lim="800000"/>
              <a:headEnd/>
              <a:tailEnd/>
            </a:ln>
          </p:spPr>
          <p:txBody>
            <a:bodyPr wrap="none">
              <a:spAutoFit/>
            </a:bodyPr>
            <a:lstStyle/>
            <a:p>
              <a:pPr>
                <a:buFont typeface="Wingdings" pitchFamily="2" charset="2"/>
                <a:buNone/>
              </a:pPr>
              <a:r>
                <a:rPr lang="en-US" sz="1600"/>
                <a:t>32</a:t>
              </a:r>
            </a:p>
          </p:txBody>
        </p:sp>
      </p:grpSp>
      <p:sp>
        <p:nvSpPr>
          <p:cNvPr id="95" name="Text Box 59"/>
          <p:cNvSpPr txBox="1">
            <a:spLocks noChangeArrowheads="1"/>
          </p:cNvSpPr>
          <p:nvPr/>
        </p:nvSpPr>
        <p:spPr bwMode="auto">
          <a:xfrm>
            <a:off x="4876800" y="6019800"/>
            <a:ext cx="612775" cy="336550"/>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23585" name="Text Box 59"/>
          <p:cNvSpPr txBox="1">
            <a:spLocks noChangeArrowheads="1"/>
          </p:cNvSpPr>
          <p:nvPr/>
        </p:nvSpPr>
        <p:spPr bwMode="auto">
          <a:xfrm>
            <a:off x="596900" y="1879320"/>
            <a:ext cx="1741182"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Address from CPU</a:t>
            </a:r>
          </a:p>
        </p:txBody>
      </p:sp>
      <p:sp>
        <p:nvSpPr>
          <p:cNvPr id="118" name="Rectangle 3" descr="10%"/>
          <p:cNvSpPr>
            <a:spLocks noChangeArrowheads="1"/>
          </p:cNvSpPr>
          <p:nvPr/>
        </p:nvSpPr>
        <p:spPr bwMode="auto">
          <a:xfrm>
            <a:off x="7783696" y="1905000"/>
            <a:ext cx="825137" cy="914400"/>
          </a:xfrm>
          <a:prstGeom prst="rect">
            <a:avLst/>
          </a:prstGeom>
          <a:solidFill>
            <a:srgbClr val="FFFF00"/>
          </a:solidFill>
          <a:ln w="254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dirty="0">
                <a:solidFill>
                  <a:srgbClr val="C00000"/>
                </a:solidFill>
              </a:rPr>
              <a:t>Cache</a:t>
            </a:r>
          </a:p>
        </p:txBody>
      </p:sp>
      <p:sp>
        <p:nvSpPr>
          <p:cNvPr id="23587" name="Rectangle 8"/>
          <p:cNvSpPr>
            <a:spLocks noChangeArrowheads="1"/>
          </p:cNvSpPr>
          <p:nvPr/>
        </p:nvSpPr>
        <p:spPr bwMode="auto">
          <a:xfrm>
            <a:off x="6324600" y="1905000"/>
            <a:ext cx="838200" cy="914400"/>
          </a:xfrm>
          <a:prstGeom prst="rect">
            <a:avLst/>
          </a:prstGeom>
          <a:noFill/>
          <a:ln w="25400">
            <a:solidFill>
              <a:schemeClr val="tx1"/>
            </a:solidFill>
            <a:miter lim="800000"/>
            <a:headEnd/>
            <a:tailEnd/>
          </a:ln>
        </p:spPr>
        <p:txBody>
          <a:bodyPr wrap="none" anchor="ctr" anchorCtr="1"/>
          <a:lstStyle/>
          <a:p>
            <a:pPr>
              <a:buFont typeface="Wingdings" pitchFamily="2" charset="2"/>
              <a:buNone/>
            </a:pPr>
            <a:r>
              <a:rPr lang="en-US" sz="1200" b="1"/>
              <a:t>CPU Core</a:t>
            </a:r>
          </a:p>
        </p:txBody>
      </p:sp>
      <p:cxnSp>
        <p:nvCxnSpPr>
          <p:cNvPr id="23588" name="Straight Arrow Connector 119"/>
          <p:cNvCxnSpPr>
            <a:cxnSpLocks noChangeShapeType="1"/>
          </p:cNvCxnSpPr>
          <p:nvPr/>
        </p:nvCxnSpPr>
        <p:spPr bwMode="auto">
          <a:xfrm>
            <a:off x="7162800" y="2120900"/>
            <a:ext cx="609600" cy="1588"/>
          </a:xfrm>
          <a:prstGeom prst="straightConnector1">
            <a:avLst/>
          </a:prstGeom>
          <a:noFill/>
          <a:ln w="9525" algn="ctr">
            <a:solidFill>
              <a:schemeClr val="tx1"/>
            </a:solidFill>
            <a:round/>
            <a:headEnd/>
            <a:tailEnd type="stealth" w="med" len="lg"/>
          </a:ln>
        </p:spPr>
      </p:cxnSp>
      <p:cxnSp>
        <p:nvCxnSpPr>
          <p:cNvPr id="23589" name="Straight Arrow Connector 120"/>
          <p:cNvCxnSpPr>
            <a:cxnSpLocks noChangeShapeType="1"/>
          </p:cNvCxnSpPr>
          <p:nvPr/>
        </p:nvCxnSpPr>
        <p:spPr bwMode="auto">
          <a:xfrm>
            <a:off x="7162800" y="2576513"/>
            <a:ext cx="609600" cy="1587"/>
          </a:xfrm>
          <a:prstGeom prst="straightConnector1">
            <a:avLst/>
          </a:prstGeom>
          <a:noFill/>
          <a:ln w="9525" algn="ctr">
            <a:solidFill>
              <a:schemeClr val="tx1"/>
            </a:solidFill>
            <a:round/>
            <a:headEnd type="stealth" w="med" len="med"/>
            <a:tailEnd type="none" w="med" len="lg"/>
          </a:ln>
        </p:spPr>
      </p:cxnSp>
      <p:sp>
        <p:nvSpPr>
          <p:cNvPr id="23590" name="Text Box 59"/>
          <p:cNvSpPr txBox="1">
            <a:spLocks noChangeArrowheads="1"/>
          </p:cNvSpPr>
          <p:nvPr/>
        </p:nvSpPr>
        <p:spPr bwMode="auto">
          <a:xfrm>
            <a:off x="7099300" y="1816100"/>
            <a:ext cx="709613" cy="276225"/>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23591" name="Text Box 59"/>
          <p:cNvSpPr txBox="1">
            <a:spLocks noChangeArrowheads="1"/>
          </p:cNvSpPr>
          <p:nvPr/>
        </p:nvSpPr>
        <p:spPr bwMode="auto">
          <a:xfrm>
            <a:off x="7215188" y="23145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74" name="Line 46"/>
          <p:cNvSpPr>
            <a:spLocks noChangeShapeType="1"/>
          </p:cNvSpPr>
          <p:nvPr/>
        </p:nvSpPr>
        <p:spPr bwMode="auto">
          <a:xfrm flipV="1">
            <a:off x="3665538" y="1922463"/>
            <a:ext cx="1587" cy="230187"/>
          </a:xfrm>
          <a:prstGeom prst="line">
            <a:avLst/>
          </a:prstGeom>
          <a:noFill/>
          <a:ln w="20638">
            <a:solidFill>
              <a:srgbClr val="000000"/>
            </a:solidFill>
            <a:round/>
            <a:headEnd/>
            <a:tailEnd/>
          </a:ln>
        </p:spPr>
        <p:txBody>
          <a:bodyPr/>
          <a:lstStyle/>
          <a:p>
            <a:endParaRPr lang="en-US"/>
          </a:p>
        </p:txBody>
      </p:sp>
      <p:grpSp>
        <p:nvGrpSpPr>
          <p:cNvPr id="13" name="Group 12"/>
          <p:cNvGrpSpPr/>
          <p:nvPr/>
        </p:nvGrpSpPr>
        <p:grpSpPr>
          <a:xfrm>
            <a:off x="3962400" y="4953000"/>
            <a:ext cx="1828800" cy="307777"/>
            <a:chOff x="3962400" y="4953000"/>
            <a:chExt cx="1828800" cy="307777"/>
          </a:xfrm>
        </p:grpSpPr>
        <p:cxnSp>
          <p:nvCxnSpPr>
            <p:cNvPr id="11" name="Straight Arrow Connector 10"/>
            <p:cNvCxnSpPr/>
            <p:nvPr/>
          </p:nvCxnSpPr>
          <p:spPr bwMode="auto">
            <a:xfrm>
              <a:off x="3962400" y="5002777"/>
              <a:ext cx="1828800" cy="0"/>
            </a:xfrm>
            <a:prstGeom prst="straightConnector1">
              <a:avLst/>
            </a:prstGeom>
            <a:noFill/>
            <a:ln w="9525" cap="flat" cmpd="sng" algn="ctr">
              <a:solidFill>
                <a:srgbClr val="FF6600"/>
              </a:solidFill>
              <a:prstDash val="solid"/>
              <a:round/>
              <a:headEnd type="stealth"/>
              <a:tailEnd type="stealth"/>
            </a:ln>
            <a:effectLst/>
          </p:spPr>
        </p:cxnSp>
        <p:sp>
          <p:nvSpPr>
            <p:cNvPr id="12" name="TextBox 11"/>
            <p:cNvSpPr txBox="1"/>
            <p:nvPr/>
          </p:nvSpPr>
          <p:spPr>
            <a:xfrm>
              <a:off x="5334000" y="4953000"/>
              <a:ext cx="388248" cy="307777"/>
            </a:xfrm>
            <a:prstGeom prst="rect">
              <a:avLst/>
            </a:prstGeom>
            <a:noFill/>
          </p:spPr>
          <p:txBody>
            <a:bodyPr wrap="none" rtlCol="0">
              <a:spAutoFit/>
            </a:bodyPr>
            <a:lstStyle/>
            <a:p>
              <a:pPr>
                <a:buNone/>
              </a:pPr>
              <a:r>
                <a:rPr lang="en-US" altLang="ko-KR" dirty="0">
                  <a:solidFill>
                    <a:srgbClr val="FF6600"/>
                  </a:solidFill>
                </a:rPr>
                <a:t>4B</a:t>
              </a:r>
              <a:endParaRPr lang="ko-KR" altLang="en-US" dirty="0">
                <a:solidFill>
                  <a:srgbClr val="FF6600"/>
                </a:solidFill>
              </a:endParaRPr>
            </a:p>
          </p:txBody>
        </p:sp>
      </p:grpSp>
    </p:spTree>
    <p:extLst>
      <p:ext uri="{BB962C8B-B14F-4D97-AF65-F5344CB8AC3E}">
        <p14:creationId xmlns:p14="http://schemas.microsoft.com/office/powerpoint/2010/main" val="4204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blinds(horizontal)">
                                      <p:cBhvr>
                                        <p:cTn id="25" dur="500"/>
                                        <p:tgtEl>
                                          <p:spTgt spid="74"/>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trips(downLeft)">
                                      <p:cBhvr>
                                        <p:cTn id="30" dur="1000"/>
                                        <p:tgtEl>
                                          <p:spTgt spid="5"/>
                                        </p:tgtEl>
                                      </p:cBhvr>
                                    </p:animEffect>
                                  </p:childTnLst>
                                </p:cTn>
                              </p:par>
                            </p:childTnLst>
                          </p:cTn>
                        </p:par>
                        <p:par>
                          <p:cTn id="31" fill="hold">
                            <p:stCondLst>
                              <p:cond delay="1000"/>
                            </p:stCondLst>
                            <p:childTnLst>
                              <p:par>
                                <p:cTn id="32" presetID="18" presetClass="entr" presetSubtype="6" fill="hold"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strips(downRight)">
                                      <p:cBhvr>
                                        <p:cTn id="34" dur="1000"/>
                                        <p:tgtEl>
                                          <p:spTgt spid="67"/>
                                        </p:tgtEl>
                                      </p:cBhvr>
                                    </p:animEffec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strips(down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strips(downLeft)">
                                      <p:cBhvr>
                                        <p:cTn id="47" dur="1000"/>
                                        <p:tgtEl>
                                          <p:spTgt spid="6"/>
                                        </p:tgtEl>
                                      </p:cBhvr>
                                    </p:animEffect>
                                  </p:childTnLst>
                                </p:cTn>
                              </p:par>
                            </p:childTnLst>
                          </p:cTn>
                        </p:par>
                        <p:par>
                          <p:cTn id="48" fill="hold">
                            <p:stCondLst>
                              <p:cond delay="1000"/>
                            </p:stCondLst>
                            <p:childTnLst>
                              <p:par>
                                <p:cTn id="49" presetID="18" presetClass="entr" presetSubtype="6"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strips(downRight)">
                                      <p:cBhvr>
                                        <p:cTn id="51" dur="10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12"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strips(downLeft)">
                                      <p:cBhvr>
                                        <p:cTn id="56" dur="10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12"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strips(downLeft)">
                                      <p:cBhvr>
                                        <p:cTn id="61" dur="500"/>
                                        <p:tgtEl>
                                          <p:spTgt spid="9"/>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5" grpId="0"/>
      <p:bldP spid="7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Layering and Interfaces</a:t>
            </a:r>
          </a:p>
        </p:txBody>
      </p:sp>
      <p:sp>
        <p:nvSpPr>
          <p:cNvPr id="5" name="Content Placeholder 4"/>
          <p:cNvSpPr>
            <a:spLocks noGrp="1"/>
          </p:cNvSpPr>
          <p:nvPr>
            <p:ph idx="1"/>
          </p:nvPr>
        </p:nvSpPr>
        <p:spPr/>
        <p:txBody>
          <a:bodyPr/>
          <a:lstStyle/>
          <a:p>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869088773"/>
              </p:ext>
            </p:extLst>
          </p:nvPr>
        </p:nvGraphicFramePr>
        <p:xfrm>
          <a:off x="841974" y="1163808"/>
          <a:ext cx="7332662" cy="4325938"/>
        </p:xfrm>
        <a:graphic>
          <a:graphicData uri="http://schemas.openxmlformats.org/presentationml/2006/ole">
            <mc:AlternateContent xmlns:mc="http://schemas.openxmlformats.org/markup-compatibility/2006">
              <mc:Choice xmlns:v="urn:schemas-microsoft-com:vml" Requires="v">
                <p:oleObj spid="_x0000_s2097" name="Visio" r:id="rId3" imgW="7340600" imgH="4330700" progId="Visio.Drawing.11">
                  <p:embed/>
                </p:oleObj>
              </mc:Choice>
              <mc:Fallback>
                <p:oleObj name="Visio" r:id="rId3" imgW="7340600" imgH="43307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974" y="1163808"/>
                        <a:ext cx="7332662" cy="432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 name="Footer Placeholder 5"/>
          <p:cNvSpPr>
            <a:spLocks noGrp="1"/>
          </p:cNvSpPr>
          <p:nvPr>
            <p:ph type="ftr" sz="quarter" idx="11"/>
          </p:nvPr>
        </p:nvSpPr>
        <p:spPr/>
        <p:txBody>
          <a:bodyPr/>
          <a:lstStyle/>
          <a:p>
            <a:r>
              <a:rPr lang="en-US" altLang="ko-KR"/>
              <a:t>Dept. of Game &amp; Multimedia Engineering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a:t>
            </a:fld>
            <a:endParaRPr lang="en-US" dirty="0"/>
          </a:p>
        </p:txBody>
      </p:sp>
      <p:sp>
        <p:nvSpPr>
          <p:cNvPr id="8" name="Rectangle 7"/>
          <p:cNvSpPr/>
          <p:nvPr/>
        </p:nvSpPr>
        <p:spPr>
          <a:xfrm>
            <a:off x="0" y="5508141"/>
            <a:ext cx="9144000" cy="553998"/>
          </a:xfrm>
          <a:prstGeom prst="rect">
            <a:avLst/>
          </a:prstGeom>
          <a:ln>
            <a:solidFill>
              <a:schemeClr val="accent1"/>
            </a:solidFill>
          </a:ln>
        </p:spPr>
        <p:txBody>
          <a:bodyPr wrap="square">
            <a:spAutoFit/>
          </a:bodyPr>
          <a:lstStyle/>
          <a:p>
            <a:r>
              <a:rPr lang="en-US" sz="1500" spc="-100" dirty="0">
                <a:cs typeface="Tahoma"/>
              </a:rPr>
              <a:t>Application Programming Interface (API), Application Binary Interface (ABI), and Instruction Set Architecture (ISA). </a:t>
            </a:r>
          </a:p>
          <a:p>
            <a:r>
              <a:rPr lang="en-US" sz="1500" spc="-100" dirty="0">
                <a:cs typeface="Tahoma"/>
              </a:rPr>
              <a:t>An application uses library functions (A1), makes system calls (A2), and executes machine instructions (A3) </a:t>
            </a:r>
            <a:endParaRPr lang="en-US" sz="1500" spc="-100" dirty="0"/>
          </a:p>
        </p:txBody>
      </p:sp>
    </p:spTree>
    <p:extLst>
      <p:ext uri="{BB962C8B-B14F-4D97-AF65-F5344CB8AC3E}">
        <p14:creationId xmlns:p14="http://schemas.microsoft.com/office/powerpoint/2010/main" val="2722481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zh-TW"/>
              <a:t>Example: DM$, 8-Entry, 4B blocks</a:t>
            </a:r>
            <a:endParaRPr lang="en-US"/>
          </a:p>
        </p:txBody>
      </p:sp>
      <p:sp>
        <p:nvSpPr>
          <p:cNvPr id="33" name="Content Placeholder 2"/>
          <p:cNvSpPr>
            <a:spLocks noGrp="1"/>
          </p:cNvSpPr>
          <p:nvPr>
            <p:ph idx="1"/>
          </p:nvPr>
        </p:nvSpPr>
        <p:spPr/>
        <p:txBody>
          <a:bodyPr/>
          <a:lstStyle/>
          <a:p>
            <a:r>
              <a:rPr lang="en-US" dirty="0"/>
              <a:t>Assume that address bus from CPU is 8-bit wide</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4579" name="Slide Number Placeholder 3"/>
          <p:cNvSpPr>
            <a:spLocks noGrp="1"/>
          </p:cNvSpPr>
          <p:nvPr>
            <p:ph type="sldNum" sz="quarter" idx="12"/>
          </p:nvPr>
        </p:nvSpPr>
        <p:spPr/>
        <p:txBody>
          <a:bodyPr/>
          <a:lstStyle/>
          <a:p>
            <a:fld id="{20CA28FF-3FF3-4A50-983A-6E9B4F6A1D2C}" type="slidenum">
              <a:rPr lang="en-US" smtClean="0"/>
              <a:pPr/>
              <a:t>20</a:t>
            </a:fld>
            <a:endParaRPr lang="en-US"/>
          </a:p>
        </p:txBody>
      </p:sp>
      <p:sp>
        <p:nvSpPr>
          <p:cNvPr id="24580"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4581"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C00000"/>
                </a:solidFill>
              </a:rPr>
              <a:t>Main Memory </a:t>
            </a:r>
          </a:p>
        </p:txBody>
      </p:sp>
      <p:sp>
        <p:nvSpPr>
          <p:cNvPr id="24582" name="Text Box 230"/>
          <p:cNvSpPr txBox="1">
            <a:spLocks noChangeArrowheads="1"/>
          </p:cNvSpPr>
          <p:nvPr/>
        </p:nvSpPr>
        <p:spPr bwMode="auto">
          <a:xfrm>
            <a:off x="152400" y="1600200"/>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4583"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4584"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4585"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4586"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4587"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4588" name="Group 104"/>
          <p:cNvGrpSpPr>
            <a:grpSpLocks/>
          </p:cNvGrpSpPr>
          <p:nvPr/>
        </p:nvGrpSpPr>
        <p:grpSpPr bwMode="auto">
          <a:xfrm>
            <a:off x="2133600" y="3854450"/>
            <a:ext cx="2743200" cy="2393950"/>
            <a:chOff x="2133600" y="3853934"/>
            <a:chExt cx="2743200" cy="2394466"/>
          </a:xfrm>
        </p:grpSpPr>
        <p:sp>
          <p:nvSpPr>
            <p:cNvPr id="24594"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C00000"/>
                  </a:solidFill>
                  <a:latin typeface="Arial" pitchFamily="34" charset="0"/>
                </a:rPr>
                <a:t>Cache (32B)</a:t>
              </a:r>
            </a:p>
          </p:txBody>
        </p:sp>
        <p:sp>
          <p:nvSpPr>
            <p:cNvPr id="24595"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4596"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4597"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4598"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4599"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4600"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4601"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4602"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4603" name="Straight Connector 83"/>
            <p:cNvCxnSpPr>
              <a:cxnSpLocks noChangeShapeType="1"/>
            </p:cNvCxnSpPr>
            <p:nvPr/>
          </p:nvCxnSpPr>
          <p:spPr bwMode="auto">
            <a:xfrm rot="5400000">
              <a:off x="2120900" y="5041900"/>
              <a:ext cx="1828800" cy="0"/>
            </a:xfrm>
            <a:prstGeom prst="line">
              <a:avLst/>
            </a:prstGeom>
            <a:noFill/>
            <a:ln w="9525" algn="ctr">
              <a:solidFill>
                <a:schemeClr val="tx1"/>
              </a:solidFill>
              <a:round/>
              <a:headEnd/>
              <a:tailEnd/>
            </a:ln>
          </p:spPr>
        </p:cxnSp>
        <p:cxnSp>
          <p:nvCxnSpPr>
            <p:cNvPr id="24604"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4605"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4606"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Tag</a:t>
              </a:r>
              <a:endParaRPr lang="en-US" altLang="zh-TW" sz="1200" b="1" dirty="0"/>
            </a:p>
          </p:txBody>
        </p:sp>
        <p:sp>
          <p:nvSpPr>
            <p:cNvPr id="24607"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Data</a:t>
              </a:r>
              <a:endParaRPr lang="en-US" altLang="zh-TW" sz="1200" b="1" dirty="0"/>
            </a:p>
          </p:txBody>
        </p:sp>
        <p:sp>
          <p:nvSpPr>
            <p:cNvPr id="24608"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24609" name="Text Box 43"/>
            <p:cNvSpPr txBox="1">
              <a:spLocks noChangeArrowheads="1"/>
            </p:cNvSpPr>
            <p:nvPr/>
          </p:nvSpPr>
          <p:spPr bwMode="auto">
            <a:xfrm>
              <a:off x="2284397" y="4082534"/>
              <a:ext cx="269625" cy="1939410"/>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4589"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4590"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4591"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4592"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Tree>
    <p:extLst>
      <p:ext uri="{BB962C8B-B14F-4D97-AF65-F5344CB8AC3E}">
        <p14:creationId xmlns:p14="http://schemas.microsoft.com/office/powerpoint/2010/main" val="3486654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1"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58" name="Rounded Rectangle 37"/>
          <p:cNvSpPr>
            <a:spLocks noChangeArrowheads="1"/>
          </p:cNvSpPr>
          <p:nvPr/>
        </p:nvSpPr>
        <p:spPr bwMode="auto">
          <a:xfrm>
            <a:off x="4572000" y="2451100"/>
            <a:ext cx="228600" cy="341313"/>
          </a:xfrm>
          <a:prstGeom prst="roundRect">
            <a:avLst>
              <a:gd name="adj" fmla="val 16667"/>
            </a:avLst>
          </a:prstGeom>
          <a:solidFill>
            <a:srgbClr val="00CC00">
              <a:alpha val="63136"/>
            </a:srgbClr>
          </a:solidFill>
          <a:ln w="9525" algn="ctr">
            <a:noFill/>
            <a:round/>
            <a:headEnd/>
            <a:tailEnd/>
          </a:ln>
        </p:spPr>
        <p:txBody>
          <a:bodyPr>
            <a:spAutoFit/>
          </a:bodyPr>
          <a:lstStyle/>
          <a:p>
            <a:endParaRPr lang="en-US"/>
          </a:p>
        </p:txBody>
      </p:sp>
      <p:sp>
        <p:nvSpPr>
          <p:cNvPr id="23555" name="Oval 71"/>
          <p:cNvSpPr>
            <a:spLocks noChangeArrowheads="1"/>
          </p:cNvSpPr>
          <p:nvPr/>
        </p:nvSpPr>
        <p:spPr bwMode="auto">
          <a:xfrm>
            <a:off x="5762151" y="316306"/>
            <a:ext cx="685800" cy="685800"/>
          </a:xfrm>
          <a:prstGeom prst="ellipse">
            <a:avLst/>
          </a:prstGeom>
          <a:solidFill>
            <a:srgbClr val="00CC00">
              <a:alpha val="50195"/>
            </a:srgbClr>
          </a:solidFill>
          <a:ln w="9525">
            <a:noFill/>
            <a:prstDash val="sysDot"/>
            <a:round/>
            <a:headEnd/>
            <a:tailEnd/>
          </a:ln>
        </p:spPr>
        <p:txBody>
          <a:bodyPr wrap="none" anchor="ctr"/>
          <a:lstStyle/>
          <a:p>
            <a:endParaRPr lang="en-US"/>
          </a:p>
        </p:txBody>
      </p:sp>
      <p:sp>
        <p:nvSpPr>
          <p:cNvPr id="25605" name="Rectangle 2"/>
          <p:cNvSpPr>
            <a:spLocks noChangeArrowheads="1"/>
          </p:cNvSpPr>
          <p:nvPr/>
        </p:nvSpPr>
        <p:spPr bwMode="auto">
          <a:xfrm>
            <a:off x="533400" y="1600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25606" name="Title 1"/>
          <p:cNvSpPr>
            <a:spLocks noGrp="1"/>
          </p:cNvSpPr>
          <p:nvPr>
            <p:ph type="title"/>
          </p:nvPr>
        </p:nvSpPr>
        <p:spPr/>
        <p:txBody>
          <a:bodyPr/>
          <a:lstStyle/>
          <a:p>
            <a:r>
              <a:rPr lang="en-US" altLang="zh-TW" dirty="0"/>
              <a:t>Example: DM$, 8-Entry,        blocks:4B</a:t>
            </a:r>
            <a:endParaRPr lang="en-US" dirty="0"/>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5607" name="Slide Number Placeholder 3"/>
          <p:cNvSpPr>
            <a:spLocks noGrp="1"/>
          </p:cNvSpPr>
          <p:nvPr>
            <p:ph type="sldNum" sz="quarter" idx="12"/>
          </p:nvPr>
        </p:nvSpPr>
        <p:spPr/>
        <p:txBody>
          <a:bodyPr/>
          <a:lstStyle/>
          <a:p>
            <a:fld id="{3FF6C438-EFC1-45C1-9570-76C00344F93D}" type="slidenum">
              <a:rPr lang="en-US" smtClean="0"/>
              <a:pPr/>
              <a:t>21</a:t>
            </a:fld>
            <a:endParaRPr lang="en-US"/>
          </a:p>
        </p:txBody>
      </p:sp>
      <p:sp>
        <p:nvSpPr>
          <p:cNvPr id="25608"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5609"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25610" name="Text Box 230"/>
          <p:cNvSpPr txBox="1">
            <a:spLocks noChangeArrowheads="1"/>
          </p:cNvSpPr>
          <p:nvPr/>
        </p:nvSpPr>
        <p:spPr bwMode="auto">
          <a:xfrm>
            <a:off x="152400" y="1600200"/>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5611"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5612"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5613"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5614"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5615"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5616" name="Group 56"/>
          <p:cNvGrpSpPr>
            <a:grpSpLocks/>
          </p:cNvGrpSpPr>
          <p:nvPr/>
        </p:nvGrpSpPr>
        <p:grpSpPr bwMode="auto">
          <a:xfrm>
            <a:off x="2133600" y="3854450"/>
            <a:ext cx="2743200" cy="2393950"/>
            <a:chOff x="2133600" y="3853934"/>
            <a:chExt cx="2743200" cy="2394466"/>
          </a:xfrm>
        </p:grpSpPr>
        <p:sp>
          <p:nvSpPr>
            <p:cNvPr id="25643"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25644"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5645"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5646"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5647"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5648"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5649"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5650"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5651"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5652"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25653"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5654"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5655"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25656"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25657"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Index</a:t>
              </a:r>
              <a:endParaRPr lang="en-US" altLang="zh-TW" sz="1200" b="1"/>
            </a:p>
          </p:txBody>
        </p:sp>
        <p:sp>
          <p:nvSpPr>
            <p:cNvPr id="25658"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5617"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5618"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5619"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5620"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5"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#24 is 0001 1000</a:t>
            </a:r>
          </a:p>
        </p:txBody>
      </p:sp>
      <p:sp>
        <p:nvSpPr>
          <p:cNvPr id="23573" name="Line 69"/>
          <p:cNvSpPr>
            <a:spLocks noChangeShapeType="1"/>
          </p:cNvSpPr>
          <p:nvPr/>
        </p:nvSpPr>
        <p:spPr bwMode="auto">
          <a:xfrm>
            <a:off x="2438400" y="1828800"/>
            <a:ext cx="685800" cy="685800"/>
          </a:xfrm>
          <a:prstGeom prst="line">
            <a:avLst/>
          </a:prstGeom>
          <a:noFill/>
          <a:ln w="19050">
            <a:solidFill>
              <a:schemeClr val="tx1"/>
            </a:solidFill>
            <a:round/>
            <a:headEnd/>
            <a:tailEnd type="triangle" w="med" len="med"/>
          </a:ln>
        </p:spPr>
        <p:txBody>
          <a:bodyPr wrap="none" anchor="ctr"/>
          <a:lstStyle/>
          <a:p>
            <a:endParaRPr lang="en-US"/>
          </a:p>
        </p:txBody>
      </p:sp>
      <p:sp>
        <p:nvSpPr>
          <p:cNvPr id="23574" name="Line 72"/>
          <p:cNvSpPr>
            <a:spLocks noChangeShapeType="1"/>
          </p:cNvSpPr>
          <p:nvPr/>
        </p:nvSpPr>
        <p:spPr bwMode="auto">
          <a:xfrm flipH="1">
            <a:off x="4724400" y="838200"/>
            <a:ext cx="1447800" cy="1524000"/>
          </a:xfrm>
          <a:prstGeom prst="line">
            <a:avLst/>
          </a:prstGeom>
          <a:noFill/>
          <a:ln w="19050">
            <a:solidFill>
              <a:schemeClr val="tx1"/>
            </a:solidFill>
            <a:round/>
            <a:headEnd/>
            <a:tailEnd type="triangle" w="med" len="med"/>
          </a:ln>
        </p:spPr>
        <p:txBody>
          <a:bodyPr wrap="none" anchor="ctr"/>
          <a:lstStyle/>
          <a:p>
            <a:endParaRPr lang="en-US"/>
          </a:p>
        </p:txBody>
      </p:sp>
      <p:sp>
        <p:nvSpPr>
          <p:cNvPr id="37" name="Text Box 74"/>
          <p:cNvSpPr txBox="1">
            <a:spLocks noChangeArrowheads="1"/>
          </p:cNvSpPr>
          <p:nvPr/>
        </p:nvSpPr>
        <p:spPr bwMode="auto">
          <a:xfrm>
            <a:off x="3886200" y="1066800"/>
            <a:ext cx="2340846" cy="1077218"/>
          </a:xfrm>
          <a:prstGeom prst="rect">
            <a:avLst/>
          </a:prstGeom>
          <a:noFill/>
          <a:ln w="9525">
            <a:noFill/>
            <a:miter lim="800000"/>
            <a:headEnd/>
            <a:tailEnd/>
          </a:ln>
        </p:spPr>
        <p:txBody>
          <a:bodyPr wrap="square">
            <a:spAutoFit/>
          </a:bodyPr>
          <a:lstStyle/>
          <a:p>
            <a:pPr>
              <a:spcBef>
                <a:spcPct val="50000"/>
              </a:spcBef>
              <a:buFont typeface="Wingdings" pitchFamily="2" charset="2"/>
              <a:buNone/>
              <a:defRPr/>
            </a:pPr>
            <a:r>
              <a:rPr lang="en-US" sz="1600" dirty="0">
                <a:latin typeface="+mn-lt"/>
                <a:cs typeface="Arial" pitchFamily="34" charset="0"/>
              </a:rPr>
              <a:t>4-byte block, drop low 2 bits for byte offset! Only matters for byte-addressable systems</a:t>
            </a:r>
          </a:p>
        </p:txBody>
      </p:sp>
      <p:sp>
        <p:nvSpPr>
          <p:cNvPr id="39" name="Text Box 78"/>
          <p:cNvSpPr txBox="1">
            <a:spLocks noChangeArrowheads="1"/>
          </p:cNvSpPr>
          <p:nvPr/>
        </p:nvSpPr>
        <p:spPr bwMode="auto">
          <a:xfrm>
            <a:off x="2994248" y="2760104"/>
            <a:ext cx="2393505" cy="3079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dirty="0">
                <a:cs typeface="Arial" pitchFamily="34" charset="0"/>
              </a:rPr>
              <a:t>Index = </a:t>
            </a:r>
            <a:r>
              <a:rPr lang="en-US" dirty="0">
                <a:latin typeface="+mn-lt"/>
                <a:cs typeface="Arial" pitchFamily="34" charset="0"/>
              </a:rPr>
              <a:t>log</a:t>
            </a:r>
            <a:r>
              <a:rPr lang="en-US" baseline="-25000" dirty="0">
                <a:latin typeface="+mn-lt"/>
                <a:cs typeface="Arial" pitchFamily="34" charset="0"/>
              </a:rPr>
              <a:t>2</a:t>
            </a:r>
            <a:r>
              <a:rPr lang="en-US" dirty="0">
                <a:latin typeface="+mn-lt"/>
                <a:cs typeface="Arial" pitchFamily="34" charset="0"/>
              </a:rPr>
              <a:t>(8) bits</a:t>
            </a:r>
          </a:p>
        </p:txBody>
      </p:sp>
      <p:grpSp>
        <p:nvGrpSpPr>
          <p:cNvPr id="3" name="Group 62"/>
          <p:cNvGrpSpPr>
            <a:grpSpLocks/>
          </p:cNvGrpSpPr>
          <p:nvPr/>
        </p:nvGrpSpPr>
        <p:grpSpPr bwMode="auto">
          <a:xfrm>
            <a:off x="1676400" y="3138488"/>
            <a:ext cx="2933700" cy="2501900"/>
            <a:chOff x="1676400" y="3138488"/>
            <a:chExt cx="2933700" cy="2501106"/>
          </a:xfrm>
        </p:grpSpPr>
        <p:sp>
          <p:nvSpPr>
            <p:cNvPr id="25637" name="Line 21"/>
            <p:cNvSpPr>
              <a:spLocks noChangeShapeType="1"/>
            </p:cNvSpPr>
            <p:nvPr/>
          </p:nvSpPr>
          <p:spPr bwMode="auto">
            <a:xfrm>
              <a:off x="4209984" y="3271838"/>
              <a:ext cx="190922" cy="90488"/>
            </a:xfrm>
            <a:prstGeom prst="line">
              <a:avLst/>
            </a:prstGeom>
            <a:noFill/>
            <a:ln w="20638">
              <a:solidFill>
                <a:srgbClr val="000000"/>
              </a:solidFill>
              <a:round/>
              <a:headEnd/>
              <a:tailEnd/>
            </a:ln>
          </p:spPr>
          <p:txBody>
            <a:bodyPr/>
            <a:lstStyle/>
            <a:p>
              <a:endParaRPr lang="en-US"/>
            </a:p>
          </p:txBody>
        </p:sp>
        <p:sp>
          <p:nvSpPr>
            <p:cNvPr id="25638" name="Text Box 23"/>
            <p:cNvSpPr txBox="1">
              <a:spLocks noChangeArrowheads="1"/>
            </p:cNvSpPr>
            <p:nvPr/>
          </p:nvSpPr>
          <p:spPr bwMode="auto">
            <a:xfrm>
              <a:off x="4313185" y="3195638"/>
              <a:ext cx="296915" cy="338554"/>
            </a:xfrm>
            <a:prstGeom prst="rect">
              <a:avLst/>
            </a:prstGeom>
            <a:noFill/>
            <a:ln w="12700">
              <a:noFill/>
              <a:miter lim="800000"/>
              <a:headEnd/>
              <a:tailEnd/>
            </a:ln>
          </p:spPr>
          <p:txBody>
            <a:bodyPr wrap="none">
              <a:spAutoFit/>
            </a:bodyPr>
            <a:lstStyle/>
            <a:p>
              <a:pPr>
                <a:buFont typeface="Wingdings" pitchFamily="2" charset="2"/>
                <a:buNone/>
              </a:pPr>
              <a:r>
                <a:rPr lang="en-US" sz="1600"/>
                <a:t>3</a:t>
              </a:r>
            </a:p>
          </p:txBody>
        </p:sp>
        <p:sp>
          <p:nvSpPr>
            <p:cNvPr id="25639" name="Text Box 24"/>
            <p:cNvSpPr txBox="1">
              <a:spLocks noChangeArrowheads="1"/>
            </p:cNvSpPr>
            <p:nvPr/>
          </p:nvSpPr>
          <p:spPr bwMode="auto">
            <a:xfrm>
              <a:off x="2667129" y="3277394"/>
              <a:ext cx="632692" cy="307777"/>
            </a:xfrm>
            <a:prstGeom prst="rect">
              <a:avLst/>
            </a:prstGeom>
            <a:noFill/>
            <a:ln w="12700">
              <a:noFill/>
              <a:miter lim="800000"/>
              <a:headEnd/>
              <a:tailEnd/>
            </a:ln>
          </p:spPr>
          <p:txBody>
            <a:bodyPr wrap="none">
              <a:spAutoFit/>
            </a:bodyPr>
            <a:lstStyle/>
            <a:p>
              <a:pPr>
                <a:buFont typeface="Wingdings" pitchFamily="2" charset="2"/>
                <a:buNone/>
              </a:pPr>
              <a:r>
                <a:rPr lang="en-US"/>
                <a:t>Index</a:t>
              </a:r>
            </a:p>
          </p:txBody>
        </p:sp>
        <p:cxnSp>
          <p:nvCxnSpPr>
            <p:cNvPr id="25640" name="Elbow Connector 63"/>
            <p:cNvCxnSpPr>
              <a:cxnSpLocks noChangeShapeType="1"/>
            </p:cNvCxnSpPr>
            <p:nvPr/>
          </p:nvCxnSpPr>
          <p:spPr bwMode="auto">
            <a:xfrm rot="5400000">
              <a:off x="4111574" y="3359944"/>
              <a:ext cx="444500" cy="1588"/>
            </a:xfrm>
            <a:prstGeom prst="bentConnector3">
              <a:avLst>
                <a:gd name="adj1" fmla="val 50000"/>
              </a:avLst>
            </a:prstGeom>
            <a:noFill/>
            <a:ln w="34925" algn="ctr">
              <a:solidFill>
                <a:schemeClr val="tx1"/>
              </a:solidFill>
              <a:round/>
              <a:headEnd/>
              <a:tailEnd/>
            </a:ln>
          </p:spPr>
        </p:cxnSp>
        <p:cxnSp>
          <p:nvCxnSpPr>
            <p:cNvPr id="25641" name="Straight Connector 64"/>
            <p:cNvCxnSpPr>
              <a:cxnSpLocks noChangeShapeType="1"/>
            </p:cNvCxnSpPr>
            <p:nvPr/>
          </p:nvCxnSpPr>
          <p:spPr bwMode="auto">
            <a:xfrm rot="10800000">
              <a:off x="1676400" y="3582194"/>
              <a:ext cx="2662586" cy="0"/>
            </a:xfrm>
            <a:prstGeom prst="line">
              <a:avLst/>
            </a:prstGeom>
            <a:noFill/>
            <a:ln w="34925" algn="ctr">
              <a:solidFill>
                <a:schemeClr val="tx1"/>
              </a:solidFill>
              <a:round/>
              <a:headEnd/>
              <a:tailEnd/>
            </a:ln>
          </p:spPr>
        </p:cxnSp>
        <p:cxnSp>
          <p:nvCxnSpPr>
            <p:cNvPr id="25642" name="Elbow Connector 65"/>
            <p:cNvCxnSpPr>
              <a:cxnSpLocks noChangeShapeType="1"/>
            </p:cNvCxnSpPr>
            <p:nvPr/>
          </p:nvCxnSpPr>
          <p:spPr bwMode="auto">
            <a:xfrm rot="5400000">
              <a:off x="660253" y="4610894"/>
              <a:ext cx="2055812" cy="1588"/>
            </a:xfrm>
            <a:prstGeom prst="bentConnector3">
              <a:avLst>
                <a:gd name="adj1" fmla="val 50000"/>
              </a:avLst>
            </a:prstGeom>
            <a:noFill/>
            <a:ln w="34925" algn="ctr">
              <a:solidFill>
                <a:schemeClr val="tx1"/>
              </a:solidFill>
              <a:round/>
              <a:headEnd/>
              <a:tailEnd/>
            </a:ln>
          </p:spPr>
        </p:cxnSp>
      </p:grpSp>
      <p:cxnSp>
        <p:nvCxnSpPr>
          <p:cNvPr id="54" name="Straight Connector 53"/>
          <p:cNvCxnSpPr>
            <a:cxnSpLocks noChangeShapeType="1"/>
          </p:cNvCxnSpPr>
          <p:nvPr/>
        </p:nvCxnSpPr>
        <p:spPr bwMode="auto">
          <a:xfrm rot="10800000">
            <a:off x="1689100" y="5638800"/>
            <a:ext cx="673100" cy="0"/>
          </a:xfrm>
          <a:prstGeom prst="line">
            <a:avLst/>
          </a:prstGeom>
          <a:noFill/>
          <a:ln w="34925" algn="ctr">
            <a:solidFill>
              <a:schemeClr val="tx1"/>
            </a:solidFill>
            <a:round/>
            <a:headEnd type="stealth" w="med" len="lg"/>
            <a:tailEnd/>
          </a:ln>
        </p:spPr>
      </p:cxnSp>
      <p:sp>
        <p:nvSpPr>
          <p:cNvPr id="25628"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29"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0"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1"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2"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3"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4" name="Text Box 43"/>
          <p:cNvSpPr txBox="1">
            <a:spLocks noChangeArrowheads="1"/>
          </p:cNvSpPr>
          <p:nvPr/>
        </p:nvSpPr>
        <p:spPr bwMode="auto">
          <a:xfrm>
            <a:off x="2747963" y="54768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5" name="Text Box 43"/>
          <p:cNvSpPr txBox="1">
            <a:spLocks noChangeArrowheads="1"/>
          </p:cNvSpPr>
          <p:nvPr/>
        </p:nvSpPr>
        <p:spPr bwMode="auto">
          <a:xfrm>
            <a:off x="2749550" y="5705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61" name="Text Box 74"/>
          <p:cNvSpPr txBox="1">
            <a:spLocks noChangeArrowheads="1"/>
          </p:cNvSpPr>
          <p:nvPr/>
        </p:nvSpPr>
        <p:spPr bwMode="auto">
          <a:xfrm>
            <a:off x="4953000" y="5257800"/>
            <a:ext cx="1295400" cy="304800"/>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Cache miss!</a:t>
            </a:r>
          </a:p>
        </p:txBody>
      </p:sp>
    </p:spTree>
    <p:extLst>
      <p:ext uri="{BB962C8B-B14F-4D97-AF65-F5344CB8AC3E}">
        <p14:creationId xmlns:p14="http://schemas.microsoft.com/office/powerpoint/2010/main" val="369254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3573"/>
                                        </p:tgtEl>
                                        <p:attrNameLst>
                                          <p:attrName>style.visibility</p:attrName>
                                        </p:attrNameLst>
                                      </p:cBhvr>
                                      <p:to>
                                        <p:strVal val="visible"/>
                                      </p:to>
                                    </p:set>
                                    <p:animEffect transition="in" filter="strips(downRight)">
                                      <p:cBhvr>
                                        <p:cTn id="7" dur="500"/>
                                        <p:tgtEl>
                                          <p:spTgt spid="2357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3555"/>
                                        </p:tgtEl>
                                        <p:attrNameLst>
                                          <p:attrName>style.visibility</p:attrName>
                                        </p:attrNameLst>
                                      </p:cBhvr>
                                      <p:to>
                                        <p:strVal val="visible"/>
                                      </p:to>
                                    </p:set>
                                    <p:animEffect transition="in" filter="blinds(horizontal)">
                                      <p:cBhvr>
                                        <p:cTn id="16" dur="500"/>
                                        <p:tgtEl>
                                          <p:spTgt spid="23555"/>
                                        </p:tgtEl>
                                      </p:cBhvr>
                                    </p:animEffect>
                                  </p:childTnLst>
                                </p:cTn>
                              </p:par>
                            </p:childTnLst>
                          </p:cTn>
                        </p:par>
                        <p:par>
                          <p:cTn id="17" fill="hold">
                            <p:stCondLst>
                              <p:cond delay="500"/>
                            </p:stCondLst>
                            <p:childTnLst>
                              <p:par>
                                <p:cTn id="18" presetID="18" presetClass="entr" presetSubtype="12" fill="hold" grpId="0" nodeType="afterEffect">
                                  <p:stCondLst>
                                    <p:cond delay="0"/>
                                  </p:stCondLst>
                                  <p:childTnLst>
                                    <p:set>
                                      <p:cBhvr>
                                        <p:cTn id="19" dur="1" fill="hold">
                                          <p:stCondLst>
                                            <p:cond delay="0"/>
                                          </p:stCondLst>
                                        </p:cTn>
                                        <p:tgtEl>
                                          <p:spTgt spid="23574"/>
                                        </p:tgtEl>
                                        <p:attrNameLst>
                                          <p:attrName>style.visibility</p:attrName>
                                        </p:attrNameLst>
                                      </p:cBhvr>
                                      <p:to>
                                        <p:strVal val="visible"/>
                                      </p:to>
                                    </p:set>
                                    <p:animEffect transition="in" filter="strips(downLeft)">
                                      <p:cBhvr>
                                        <p:cTn id="20" dur="500"/>
                                        <p:tgtEl>
                                          <p:spTgt spid="23574"/>
                                        </p:tgtEl>
                                      </p:cBhvr>
                                    </p:animEffect>
                                  </p:childTnLst>
                                </p:cTn>
                              </p:par>
                            </p:childTnLst>
                          </p:cTn>
                        </p:par>
                        <p:par>
                          <p:cTn id="21" fill="hold">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blinds(horizontal)">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blinds(horizontal)">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linds(horizontal)">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3611"/>
                                        </p:tgtEl>
                                        <p:attrNameLst>
                                          <p:attrName>style.visibility</p:attrName>
                                        </p:attrNameLst>
                                      </p:cBhvr>
                                      <p:to>
                                        <p:strVal val="visible"/>
                                      </p:to>
                                    </p:set>
                                    <p:animEffect transition="in" filter="blinds(horizontal)">
                                      <p:cBhvr>
                                        <p:cTn id="39" dur="500"/>
                                        <p:tgtEl>
                                          <p:spTgt spid="23611"/>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strips(downLeft)">
                                      <p:cBhvr>
                                        <p:cTn id="44" dur="1000"/>
                                        <p:tgtEl>
                                          <p:spTgt spid="3"/>
                                        </p:tgtEl>
                                      </p:cBhvr>
                                    </p:animEffect>
                                  </p:childTnLst>
                                </p:cTn>
                              </p:par>
                            </p:childTnLst>
                          </p:cTn>
                        </p:par>
                        <p:par>
                          <p:cTn id="45" fill="hold">
                            <p:stCondLst>
                              <p:cond delay="1000"/>
                            </p:stCondLst>
                            <p:childTnLst>
                              <p:par>
                                <p:cTn id="46" presetID="18" presetClass="entr" presetSubtype="6" fill="hold"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strips(downRight)">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blinds(horizontal)">
                                      <p:cBhvr>
                                        <p:cTn id="5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1" grpId="0" animBg="1"/>
      <p:bldP spid="58" grpId="0" animBg="1"/>
      <p:bldP spid="23555" grpId="0" animBg="1"/>
      <p:bldP spid="5" grpId="0"/>
      <p:bldP spid="23573" grpId="0" animBg="1"/>
      <p:bldP spid="23574" grpId="0" animBg="1"/>
      <p:bldP spid="37" grpId="0"/>
      <p:bldP spid="39"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24579"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26628" name="Rectangle 2"/>
          <p:cNvSpPr>
            <a:spLocks noChangeArrowheads="1"/>
          </p:cNvSpPr>
          <p:nvPr/>
        </p:nvSpPr>
        <p:spPr bwMode="auto">
          <a:xfrm>
            <a:off x="533400" y="1600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26629"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6630" name="Slide Number Placeholder 3"/>
          <p:cNvSpPr>
            <a:spLocks noGrp="1"/>
          </p:cNvSpPr>
          <p:nvPr>
            <p:ph type="sldNum" sz="quarter" idx="12"/>
          </p:nvPr>
        </p:nvSpPr>
        <p:spPr/>
        <p:txBody>
          <a:bodyPr/>
          <a:lstStyle/>
          <a:p>
            <a:fld id="{B8E178D9-9935-44D7-A74F-CA4EC36C4A94}" type="slidenum">
              <a:rPr lang="en-US" smtClean="0"/>
              <a:pPr/>
              <a:t>22</a:t>
            </a:fld>
            <a:endParaRPr lang="en-US"/>
          </a:p>
        </p:txBody>
      </p:sp>
      <p:sp>
        <p:nvSpPr>
          <p:cNvPr id="26631"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6632"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26633" name="Text Box 230"/>
          <p:cNvSpPr txBox="1">
            <a:spLocks noChangeArrowheads="1"/>
          </p:cNvSpPr>
          <p:nvPr/>
        </p:nvSpPr>
        <p:spPr bwMode="auto">
          <a:xfrm>
            <a:off x="152400" y="1600200"/>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6634"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6635"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6636"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6637"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6638"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6639" name="Group 56"/>
          <p:cNvGrpSpPr>
            <a:grpSpLocks/>
          </p:cNvGrpSpPr>
          <p:nvPr/>
        </p:nvGrpSpPr>
        <p:grpSpPr bwMode="auto">
          <a:xfrm>
            <a:off x="2133600" y="3854450"/>
            <a:ext cx="2743200" cy="2393950"/>
            <a:chOff x="2133600" y="3853934"/>
            <a:chExt cx="2743200" cy="2394466"/>
          </a:xfrm>
        </p:grpSpPr>
        <p:sp>
          <p:nvSpPr>
            <p:cNvPr id="26665"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26666"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6667"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6668"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6669"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6670"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6671"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6672"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6673"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6674"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26675"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6676"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6677"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26678"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26679"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26680"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6640"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6641"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6642"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6643"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26644"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#24 is 0001 1000</a:t>
            </a:r>
          </a:p>
        </p:txBody>
      </p:sp>
      <p:sp>
        <p:nvSpPr>
          <p:cNvPr id="26645" name="Text Box 24"/>
          <p:cNvSpPr txBox="1">
            <a:spLocks noChangeArrowheads="1"/>
          </p:cNvSpPr>
          <p:nvPr/>
        </p:nvSpPr>
        <p:spPr bwMode="auto">
          <a:xfrm>
            <a:off x="1654175" y="52578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26646" name="Straight Connector 53"/>
          <p:cNvCxnSpPr>
            <a:cxnSpLocks noChangeShapeType="1"/>
          </p:cNvCxnSpPr>
          <p:nvPr/>
        </p:nvCxnSpPr>
        <p:spPr bwMode="auto">
          <a:xfrm rot="10800000">
            <a:off x="1689100" y="5638800"/>
            <a:ext cx="673100" cy="0"/>
          </a:xfrm>
          <a:prstGeom prst="line">
            <a:avLst/>
          </a:prstGeom>
          <a:noFill/>
          <a:ln w="34925" algn="ctr">
            <a:solidFill>
              <a:schemeClr val="tx1"/>
            </a:solidFill>
            <a:round/>
            <a:headEnd type="stealth" w="med" len="lg"/>
            <a:tailEnd/>
          </a:ln>
        </p:spPr>
      </p:cxnSp>
      <p:sp>
        <p:nvSpPr>
          <p:cNvPr id="26647"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48"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49"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50"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51"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52"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4605" name="Text Box 43"/>
          <p:cNvSpPr txBox="1">
            <a:spLocks noChangeArrowheads="1"/>
          </p:cNvSpPr>
          <p:nvPr/>
        </p:nvSpPr>
        <p:spPr bwMode="auto">
          <a:xfrm>
            <a:off x="2747963" y="54768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54" name="Text Box 43"/>
          <p:cNvSpPr txBox="1">
            <a:spLocks noChangeArrowheads="1"/>
          </p:cNvSpPr>
          <p:nvPr/>
        </p:nvSpPr>
        <p:spPr bwMode="auto">
          <a:xfrm>
            <a:off x="2749550" y="5705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4607" name="Line 76"/>
          <p:cNvSpPr>
            <a:spLocks noChangeShapeType="1"/>
          </p:cNvSpPr>
          <p:nvPr/>
        </p:nvSpPr>
        <p:spPr bwMode="auto">
          <a:xfrm flipH="1">
            <a:off x="4495800" y="2286000"/>
            <a:ext cx="2286000" cy="3352800"/>
          </a:xfrm>
          <a:prstGeom prst="line">
            <a:avLst/>
          </a:prstGeom>
          <a:noFill/>
          <a:ln w="19050">
            <a:solidFill>
              <a:schemeClr val="tx1"/>
            </a:solidFill>
            <a:round/>
            <a:headEnd/>
            <a:tailEnd type="triangle" w="med" len="med"/>
          </a:ln>
        </p:spPr>
        <p:txBody>
          <a:bodyPr wrap="none" anchor="ctr"/>
          <a:lstStyle/>
          <a:p>
            <a:endParaRPr lang="en-US"/>
          </a:p>
        </p:txBody>
      </p:sp>
      <p:sp>
        <p:nvSpPr>
          <p:cNvPr id="24608"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24609" name="Line 74"/>
          <p:cNvSpPr>
            <a:spLocks noChangeShapeType="1"/>
          </p:cNvSpPr>
          <p:nvPr/>
        </p:nvSpPr>
        <p:spPr bwMode="auto">
          <a:xfrm flipH="1">
            <a:off x="3429000" y="2743200"/>
            <a:ext cx="457200" cy="2743200"/>
          </a:xfrm>
          <a:prstGeom prst="line">
            <a:avLst/>
          </a:prstGeom>
          <a:noFill/>
          <a:ln w="19050">
            <a:solidFill>
              <a:schemeClr val="tx1"/>
            </a:solidFill>
            <a:round/>
            <a:headEnd/>
            <a:tailEnd type="triangle" w="med" len="med"/>
          </a:ln>
        </p:spPr>
        <p:txBody>
          <a:bodyPr wrap="none" anchor="ctr"/>
          <a:lstStyle/>
          <a:p>
            <a:endParaRPr lang="en-US"/>
          </a:p>
        </p:txBody>
      </p:sp>
      <p:sp>
        <p:nvSpPr>
          <p:cNvPr id="24610" name="Rectangle 79"/>
          <p:cNvSpPr>
            <a:spLocks noChangeArrowheads="1"/>
          </p:cNvSpPr>
          <p:nvPr/>
        </p:nvSpPr>
        <p:spPr bwMode="auto">
          <a:xfrm>
            <a:off x="3175000" y="54943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000</a:t>
            </a:r>
          </a:p>
        </p:txBody>
      </p:sp>
      <p:sp>
        <p:nvSpPr>
          <p:cNvPr id="24611" name="Text Box 43"/>
          <p:cNvSpPr txBox="1">
            <a:spLocks noChangeArrowheads="1"/>
          </p:cNvSpPr>
          <p:nvPr/>
        </p:nvSpPr>
        <p:spPr bwMode="auto">
          <a:xfrm>
            <a:off x="2743200" y="5421948"/>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26660"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grpSp>
        <p:nvGrpSpPr>
          <p:cNvPr id="3" name="Group 120"/>
          <p:cNvGrpSpPr>
            <a:grpSpLocks/>
          </p:cNvGrpSpPr>
          <p:nvPr/>
        </p:nvGrpSpPr>
        <p:grpSpPr bwMode="auto">
          <a:xfrm>
            <a:off x="4876800" y="3200400"/>
            <a:ext cx="685800" cy="2438400"/>
            <a:chOff x="914400" y="3302000"/>
            <a:chExt cx="685800" cy="1600200"/>
          </a:xfrm>
        </p:grpSpPr>
        <p:cxnSp>
          <p:nvCxnSpPr>
            <p:cNvPr id="26663" name="Straight Connector 114"/>
            <p:cNvCxnSpPr>
              <a:cxnSpLocks noChangeShapeType="1"/>
            </p:cNvCxnSpPr>
            <p:nvPr/>
          </p:nvCxnSpPr>
          <p:spPr bwMode="auto">
            <a:xfrm>
              <a:off x="914400" y="4876800"/>
              <a:ext cx="685800" cy="0"/>
            </a:xfrm>
            <a:prstGeom prst="line">
              <a:avLst/>
            </a:prstGeom>
            <a:noFill/>
            <a:ln w="31750" algn="ctr">
              <a:solidFill>
                <a:schemeClr val="tx1"/>
              </a:solidFill>
              <a:round/>
              <a:headEnd/>
              <a:tailEnd/>
            </a:ln>
          </p:spPr>
        </p:cxnSp>
        <p:cxnSp>
          <p:nvCxnSpPr>
            <p:cNvPr id="26664" name="Straight Connector 117"/>
            <p:cNvCxnSpPr>
              <a:cxnSpLocks noChangeShapeType="1"/>
            </p:cNvCxnSpPr>
            <p:nvPr/>
          </p:nvCxnSpPr>
          <p:spPr bwMode="auto">
            <a:xfrm rot="5400000">
              <a:off x="800100" y="4102100"/>
              <a:ext cx="1600200" cy="0"/>
            </a:xfrm>
            <a:prstGeom prst="line">
              <a:avLst/>
            </a:prstGeom>
            <a:noFill/>
            <a:ln w="31750" algn="ctr">
              <a:solidFill>
                <a:schemeClr val="tx1"/>
              </a:solidFill>
              <a:round/>
              <a:headEnd type="stealth" w="med" len="med"/>
              <a:tailEnd/>
            </a:ln>
          </p:spPr>
        </p:cxnSp>
      </p:grpSp>
      <p:sp>
        <p:nvSpPr>
          <p:cNvPr id="24614" name="Rectangle 212"/>
          <p:cNvSpPr>
            <a:spLocks noChangeArrowheads="1"/>
          </p:cNvSpPr>
          <p:nvPr/>
        </p:nvSpPr>
        <p:spPr bwMode="auto">
          <a:xfrm>
            <a:off x="5029200" y="2895600"/>
            <a:ext cx="1066800" cy="246063"/>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600" b="1" dirty="0">
                <a:solidFill>
                  <a:srgbClr val="000000"/>
                </a:solidFill>
              </a:rPr>
              <a:t>To CPU (</a:t>
            </a:r>
            <a:r>
              <a:rPr lang="en-US" altLang="zh-TW" sz="1600" b="1" dirty="0">
                <a:solidFill>
                  <a:srgbClr val="C00000"/>
                </a:solidFill>
              </a:rPr>
              <a:t>a</a:t>
            </a:r>
            <a:r>
              <a:rPr lang="en-US" altLang="zh-TW" sz="1600" b="1" dirty="0">
                <a:solidFill>
                  <a:srgbClr val="000000"/>
                </a:solidFill>
              </a:rPr>
              <a:t>)</a:t>
            </a:r>
            <a:endParaRPr lang="en-US" altLang="zh-TW" sz="1600" b="1" dirty="0"/>
          </a:p>
        </p:txBody>
      </p:sp>
    </p:spTree>
    <p:extLst>
      <p:ext uri="{BB962C8B-B14F-4D97-AF65-F5344CB8AC3E}">
        <p14:creationId xmlns:p14="http://schemas.microsoft.com/office/powerpoint/2010/main" val="24987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4607"/>
                                        </p:tgtEl>
                                        <p:attrNameLst>
                                          <p:attrName>style.visibility</p:attrName>
                                        </p:attrNameLst>
                                      </p:cBhvr>
                                      <p:to>
                                        <p:strVal val="visible"/>
                                      </p:to>
                                    </p:set>
                                    <p:animEffect transition="in" filter="strips(downLeft)">
                                      <p:cBhvr>
                                        <p:cTn id="7" dur="500"/>
                                        <p:tgtEl>
                                          <p:spTgt spid="2460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4608"/>
                                        </p:tgtEl>
                                        <p:attrNameLst>
                                          <p:attrName>style.visibility</p:attrName>
                                        </p:attrNameLst>
                                      </p:cBhvr>
                                      <p:to>
                                        <p:strVal val="visible"/>
                                      </p:to>
                                    </p:set>
                                    <p:animEffect transition="in" filter="blinds(horizontal)">
                                      <p:cBhvr>
                                        <p:cTn id="11" dur="500"/>
                                        <p:tgtEl>
                                          <p:spTgt spid="2460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4579"/>
                                        </p:tgtEl>
                                        <p:attrNameLst>
                                          <p:attrName>style.visibility</p:attrName>
                                        </p:attrNameLst>
                                      </p:cBhvr>
                                      <p:to>
                                        <p:strVal val="visible"/>
                                      </p:to>
                                    </p:set>
                                    <p:animEffect transition="in" filter="blinds(horizontal)">
                                      <p:cBhvr>
                                        <p:cTn id="16" dur="500"/>
                                        <p:tgtEl>
                                          <p:spTgt spid="24579"/>
                                        </p:tgtEl>
                                      </p:cBhvr>
                                    </p:animEffect>
                                  </p:childTnLst>
                                </p:cTn>
                              </p:par>
                            </p:childTnLst>
                          </p:cTn>
                        </p:par>
                        <p:par>
                          <p:cTn id="17" fill="hold">
                            <p:stCondLst>
                              <p:cond delay="500"/>
                            </p:stCondLst>
                            <p:childTnLst>
                              <p:par>
                                <p:cTn id="18" presetID="18" presetClass="entr" presetSubtype="12" fill="hold" grpId="0" nodeType="afterEffect">
                                  <p:stCondLst>
                                    <p:cond delay="0"/>
                                  </p:stCondLst>
                                  <p:childTnLst>
                                    <p:set>
                                      <p:cBhvr>
                                        <p:cTn id="19" dur="1" fill="hold">
                                          <p:stCondLst>
                                            <p:cond delay="0"/>
                                          </p:stCondLst>
                                        </p:cTn>
                                        <p:tgtEl>
                                          <p:spTgt spid="24609"/>
                                        </p:tgtEl>
                                        <p:attrNameLst>
                                          <p:attrName>style.visibility</p:attrName>
                                        </p:attrNameLst>
                                      </p:cBhvr>
                                      <p:to>
                                        <p:strVal val="visible"/>
                                      </p:to>
                                    </p:set>
                                    <p:animEffect transition="in" filter="strips(downLeft)">
                                      <p:cBhvr>
                                        <p:cTn id="20" dur="500"/>
                                        <p:tgtEl>
                                          <p:spTgt spid="24609"/>
                                        </p:tgtEl>
                                      </p:cBhvr>
                                    </p:animEffect>
                                  </p:childTnLst>
                                </p:cTn>
                              </p:par>
                            </p:childTnLst>
                          </p:cTn>
                        </p:par>
                        <p:par>
                          <p:cTn id="21" fill="hold">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24610"/>
                                        </p:tgtEl>
                                        <p:attrNameLst>
                                          <p:attrName>style.visibility</p:attrName>
                                        </p:attrNameLst>
                                      </p:cBhvr>
                                      <p:to>
                                        <p:strVal val="visible"/>
                                      </p:to>
                                    </p:set>
                                    <p:animEffect transition="in" filter="blinds(horizontal)">
                                      <p:cBhvr>
                                        <p:cTn id="24" dur="500"/>
                                        <p:tgtEl>
                                          <p:spTgt spid="246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24605"/>
                                        </p:tgtEl>
                                      </p:cBhvr>
                                    </p:animEffect>
                                    <p:set>
                                      <p:cBhvr>
                                        <p:cTn id="29" dur="1" fill="hold">
                                          <p:stCondLst>
                                            <p:cond delay="499"/>
                                          </p:stCondLst>
                                        </p:cTn>
                                        <p:tgtEl>
                                          <p:spTgt spid="24605"/>
                                        </p:tgtEl>
                                        <p:attrNameLst>
                                          <p:attrName>style.visibility</p:attrName>
                                        </p:attrNameLst>
                                      </p:cBhvr>
                                      <p:to>
                                        <p:strVal val="hidden"/>
                                      </p:to>
                                    </p:set>
                                  </p:childTnLst>
                                </p:cTn>
                              </p:par>
                              <p:par>
                                <p:cTn id="30" presetID="3" presetClass="entr" presetSubtype="10" fill="hold" grpId="0" nodeType="withEffect">
                                  <p:stCondLst>
                                    <p:cond delay="0"/>
                                  </p:stCondLst>
                                  <p:childTnLst>
                                    <p:set>
                                      <p:cBhvr>
                                        <p:cTn id="31" dur="1" fill="hold">
                                          <p:stCondLst>
                                            <p:cond delay="0"/>
                                          </p:stCondLst>
                                        </p:cTn>
                                        <p:tgtEl>
                                          <p:spTgt spid="24611"/>
                                        </p:tgtEl>
                                        <p:attrNameLst>
                                          <p:attrName>style.visibility</p:attrName>
                                        </p:attrNameLst>
                                      </p:cBhvr>
                                      <p:to>
                                        <p:strVal val="visible"/>
                                      </p:to>
                                    </p:set>
                                    <p:animEffect transition="in" filter="blinds(horizontal)">
                                      <p:cBhvr>
                                        <p:cTn id="32" dur="500"/>
                                        <p:tgtEl>
                                          <p:spTgt spid="2461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strips(upRight)">
                                      <p:cBhvr>
                                        <p:cTn id="37" dur="500"/>
                                        <p:tgtEl>
                                          <p:spTgt spid="3"/>
                                        </p:tgtEl>
                                      </p:cBhvr>
                                    </p:animEffec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24614"/>
                                        </p:tgtEl>
                                        <p:attrNameLst>
                                          <p:attrName>style.visibility</p:attrName>
                                        </p:attrNameLst>
                                      </p:cBhvr>
                                      <p:to>
                                        <p:strVal val="visible"/>
                                      </p:to>
                                    </p:set>
                                    <p:animEffect transition="in" filter="blinds(horizontal)">
                                      <p:cBhvr>
                                        <p:cTn id="41" dur="500"/>
                                        <p:tgtEl>
                                          <p:spTgt spid="24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nimBg="1"/>
      <p:bldP spid="24605" grpId="0"/>
      <p:bldP spid="24607" grpId="0" animBg="1"/>
      <p:bldP spid="24608" grpId="0"/>
      <p:bldP spid="24609" grpId="0" animBg="1"/>
      <p:bldP spid="24610" grpId="0"/>
      <p:bldP spid="24611" grpId="0"/>
      <p:bldP spid="246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25604"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27652" name="Rectangle 2"/>
          <p:cNvSpPr>
            <a:spLocks noChangeArrowheads="1"/>
          </p:cNvSpPr>
          <p:nvPr/>
        </p:nvSpPr>
        <p:spPr bwMode="auto">
          <a:xfrm>
            <a:off x="533400" y="19050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27653"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7654" name="Slide Number Placeholder 3"/>
          <p:cNvSpPr>
            <a:spLocks noGrp="1"/>
          </p:cNvSpPr>
          <p:nvPr>
            <p:ph type="sldNum" sz="quarter" idx="12"/>
          </p:nvPr>
        </p:nvSpPr>
        <p:spPr/>
        <p:txBody>
          <a:bodyPr/>
          <a:lstStyle/>
          <a:p>
            <a:fld id="{7C9DE06D-AAB6-4982-ACB2-E503F398AC2A}" type="slidenum">
              <a:rPr lang="en-US" smtClean="0"/>
              <a:pPr/>
              <a:t>23</a:t>
            </a:fld>
            <a:endParaRPr lang="en-US"/>
          </a:p>
        </p:txBody>
      </p:sp>
      <p:sp>
        <p:nvSpPr>
          <p:cNvPr id="27655"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7656"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Main Memory </a:t>
            </a:r>
            <a:endParaRPr lang="en-US" altLang="zh-TW" sz="1200" b="1"/>
          </a:p>
        </p:txBody>
      </p:sp>
      <p:sp>
        <p:nvSpPr>
          <p:cNvPr id="27657" name="Text Box 230"/>
          <p:cNvSpPr txBox="1">
            <a:spLocks noChangeArrowheads="1"/>
          </p:cNvSpPr>
          <p:nvPr/>
        </p:nvSpPr>
        <p:spPr bwMode="auto">
          <a:xfrm>
            <a:off x="152400" y="1630512"/>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7658"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7659"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7660"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7661"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7662"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7663" name="Group 56"/>
          <p:cNvGrpSpPr>
            <a:grpSpLocks/>
          </p:cNvGrpSpPr>
          <p:nvPr/>
        </p:nvGrpSpPr>
        <p:grpSpPr bwMode="auto">
          <a:xfrm>
            <a:off x="2133600" y="3854450"/>
            <a:ext cx="2743200" cy="2393950"/>
            <a:chOff x="2133600" y="3853934"/>
            <a:chExt cx="2743200" cy="2394466"/>
          </a:xfrm>
        </p:grpSpPr>
        <p:sp>
          <p:nvSpPr>
            <p:cNvPr id="27691"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latin typeface="Arial" pitchFamily="34" charset="0"/>
                </a:rPr>
                <a:t>Cache (32B)</a:t>
              </a:r>
              <a:endParaRPr lang="en-US" altLang="zh-TW" sz="1200" b="1">
                <a:latin typeface="Arial" pitchFamily="34" charset="0"/>
              </a:endParaRPr>
            </a:p>
          </p:txBody>
        </p:sp>
        <p:sp>
          <p:nvSpPr>
            <p:cNvPr id="27692"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7693"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7694"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7695"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7696"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7697"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7698"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7699"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7700"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27701"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7702"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7703"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27704"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27705"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27706"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7664"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7665"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7666"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7667"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25621"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#28 is 0001 1100</a:t>
            </a:r>
          </a:p>
        </p:txBody>
      </p:sp>
      <p:sp>
        <p:nvSpPr>
          <p:cNvPr id="25622"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54"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27671"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2"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3"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4"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5"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6"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0" name="Text Box 43"/>
          <p:cNvSpPr txBox="1">
            <a:spLocks noChangeArrowheads="1"/>
          </p:cNvSpPr>
          <p:nvPr/>
        </p:nvSpPr>
        <p:spPr bwMode="auto">
          <a:xfrm>
            <a:off x="2743200" y="5715000"/>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8"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27679" name="Rectangle 79"/>
          <p:cNvSpPr>
            <a:spLocks noChangeArrowheads="1"/>
          </p:cNvSpPr>
          <p:nvPr/>
        </p:nvSpPr>
        <p:spPr bwMode="auto">
          <a:xfrm>
            <a:off x="3162300" y="54816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000</a:t>
            </a:r>
          </a:p>
        </p:txBody>
      </p:sp>
      <p:sp>
        <p:nvSpPr>
          <p:cNvPr id="27680" name="Text Box 43"/>
          <p:cNvSpPr txBox="1">
            <a:spLocks noChangeArrowheads="1"/>
          </p:cNvSpPr>
          <p:nvPr/>
        </p:nvSpPr>
        <p:spPr bwMode="auto">
          <a:xfrm>
            <a:off x="2743200" y="5418138"/>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27681"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25635" name="Line 76"/>
          <p:cNvSpPr>
            <a:spLocks noChangeShapeType="1"/>
          </p:cNvSpPr>
          <p:nvPr/>
        </p:nvSpPr>
        <p:spPr bwMode="auto">
          <a:xfrm flipH="1">
            <a:off x="4648200" y="3048000"/>
            <a:ext cx="2133600" cy="2819400"/>
          </a:xfrm>
          <a:prstGeom prst="line">
            <a:avLst/>
          </a:prstGeom>
          <a:noFill/>
          <a:ln w="19050">
            <a:solidFill>
              <a:schemeClr val="tx1"/>
            </a:solidFill>
            <a:round/>
            <a:headEnd/>
            <a:tailEnd type="triangle" w="med" len="med"/>
          </a:ln>
        </p:spPr>
        <p:txBody>
          <a:bodyPr wrap="none" anchor="ctr"/>
          <a:lstStyle/>
          <a:p>
            <a:endParaRPr lang="en-US"/>
          </a:p>
        </p:txBody>
      </p:sp>
      <p:sp>
        <p:nvSpPr>
          <p:cNvPr id="25636" name="Rectangle 79"/>
          <p:cNvSpPr>
            <a:spLocks noChangeArrowheads="1"/>
          </p:cNvSpPr>
          <p:nvPr/>
        </p:nvSpPr>
        <p:spPr bwMode="auto">
          <a:xfrm>
            <a:off x="4114800" y="5715000"/>
            <a:ext cx="113814"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b</a:t>
            </a:r>
          </a:p>
        </p:txBody>
      </p:sp>
      <p:sp>
        <p:nvSpPr>
          <p:cNvPr id="25637"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25638" name="Text Box 43"/>
          <p:cNvSpPr txBox="1">
            <a:spLocks noChangeArrowheads="1"/>
          </p:cNvSpPr>
          <p:nvPr/>
        </p:nvSpPr>
        <p:spPr bwMode="auto">
          <a:xfrm>
            <a:off x="2743200" y="5649383"/>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grpSp>
        <p:nvGrpSpPr>
          <p:cNvPr id="3" name="Group 100"/>
          <p:cNvGrpSpPr>
            <a:grpSpLocks/>
          </p:cNvGrpSpPr>
          <p:nvPr/>
        </p:nvGrpSpPr>
        <p:grpSpPr bwMode="auto">
          <a:xfrm>
            <a:off x="4876800" y="3429000"/>
            <a:ext cx="685800" cy="2438400"/>
            <a:chOff x="914400" y="3302000"/>
            <a:chExt cx="685800" cy="1600200"/>
          </a:xfrm>
        </p:grpSpPr>
        <p:cxnSp>
          <p:nvCxnSpPr>
            <p:cNvPr id="27689" name="Straight Connector 101"/>
            <p:cNvCxnSpPr>
              <a:cxnSpLocks noChangeShapeType="1"/>
            </p:cNvCxnSpPr>
            <p:nvPr/>
          </p:nvCxnSpPr>
          <p:spPr bwMode="auto">
            <a:xfrm>
              <a:off x="914400" y="4876800"/>
              <a:ext cx="685800" cy="0"/>
            </a:xfrm>
            <a:prstGeom prst="line">
              <a:avLst/>
            </a:prstGeom>
            <a:noFill/>
            <a:ln w="31750" algn="ctr">
              <a:solidFill>
                <a:schemeClr val="tx1"/>
              </a:solidFill>
              <a:round/>
              <a:headEnd/>
              <a:tailEnd/>
            </a:ln>
          </p:spPr>
        </p:cxnSp>
        <p:cxnSp>
          <p:nvCxnSpPr>
            <p:cNvPr id="27690" name="Straight Connector 102"/>
            <p:cNvCxnSpPr>
              <a:cxnSpLocks noChangeShapeType="1"/>
            </p:cNvCxnSpPr>
            <p:nvPr/>
          </p:nvCxnSpPr>
          <p:spPr bwMode="auto">
            <a:xfrm rot="5400000">
              <a:off x="800100" y="4102100"/>
              <a:ext cx="1600200" cy="0"/>
            </a:xfrm>
            <a:prstGeom prst="line">
              <a:avLst/>
            </a:prstGeom>
            <a:noFill/>
            <a:ln w="31750" algn="ctr">
              <a:solidFill>
                <a:schemeClr val="tx1"/>
              </a:solidFill>
              <a:round/>
              <a:headEnd type="stealth" w="med" len="med"/>
              <a:tailEnd/>
            </a:ln>
          </p:spPr>
        </p:cxnSp>
      </p:grpSp>
      <p:sp>
        <p:nvSpPr>
          <p:cNvPr id="59" name="Text Box 74"/>
          <p:cNvSpPr txBox="1">
            <a:spLocks noChangeArrowheads="1"/>
          </p:cNvSpPr>
          <p:nvPr/>
        </p:nvSpPr>
        <p:spPr bwMode="auto">
          <a:xfrm>
            <a:off x="1600200" y="6019800"/>
            <a:ext cx="1295400" cy="304800"/>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Cache miss!</a:t>
            </a:r>
          </a:p>
        </p:txBody>
      </p:sp>
      <p:sp>
        <p:nvSpPr>
          <p:cNvPr id="60" name="Rectangle 212"/>
          <p:cNvSpPr>
            <a:spLocks noChangeArrowheads="1"/>
          </p:cNvSpPr>
          <p:nvPr/>
        </p:nvSpPr>
        <p:spPr bwMode="auto">
          <a:xfrm>
            <a:off x="5029200" y="3124200"/>
            <a:ext cx="1066800" cy="246063"/>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600" b="1" dirty="0">
                <a:solidFill>
                  <a:srgbClr val="000000"/>
                </a:solidFill>
              </a:rPr>
              <a:t>To CPU (</a:t>
            </a:r>
            <a:r>
              <a:rPr lang="en-US" altLang="zh-TW" sz="1600" b="1" dirty="0">
                <a:solidFill>
                  <a:srgbClr val="C00000"/>
                </a:solidFill>
              </a:rPr>
              <a:t>b</a:t>
            </a:r>
            <a:r>
              <a:rPr lang="en-US" altLang="zh-TW" sz="1600" b="1" dirty="0">
                <a:solidFill>
                  <a:srgbClr val="000000"/>
                </a:solidFill>
              </a:rPr>
              <a:t>)</a:t>
            </a:r>
            <a:endParaRPr lang="en-US" altLang="zh-TW" sz="1600" b="1" dirty="0"/>
          </a:p>
        </p:txBody>
      </p:sp>
    </p:spTree>
    <p:extLst>
      <p:ext uri="{BB962C8B-B14F-4D97-AF65-F5344CB8AC3E}">
        <p14:creationId xmlns:p14="http://schemas.microsoft.com/office/powerpoint/2010/main" val="82045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21"/>
                                        </p:tgtEl>
                                        <p:attrNameLst>
                                          <p:attrName>style.visibility</p:attrName>
                                        </p:attrNameLst>
                                      </p:cBhvr>
                                      <p:to>
                                        <p:strVal val="visible"/>
                                      </p:to>
                                    </p:set>
                                    <p:animEffect transition="in" filter="blinds(horizontal)">
                                      <p:cBhvr>
                                        <p:cTn id="7" dur="500"/>
                                        <p:tgtEl>
                                          <p:spTgt spid="2562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5604"/>
                                        </p:tgtEl>
                                        <p:attrNameLst>
                                          <p:attrName>style.visibility</p:attrName>
                                        </p:attrNameLst>
                                      </p:cBhvr>
                                      <p:to>
                                        <p:strVal val="visible"/>
                                      </p:to>
                                    </p:set>
                                    <p:animEffect transition="in" filter="blinds(horizontal)">
                                      <p:cBhvr>
                                        <p:cTn id="11" dur="500"/>
                                        <p:tgtEl>
                                          <p:spTgt spid="2560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blinds(horizontal)">
                                      <p:cBhvr>
                                        <p:cTn id="14" dur="500"/>
                                        <p:tgtEl>
                                          <p:spTgt spid="62"/>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5622"/>
                                        </p:tgtEl>
                                        <p:attrNameLst>
                                          <p:attrName>style.visibility</p:attrName>
                                        </p:attrNameLst>
                                      </p:cBhvr>
                                      <p:to>
                                        <p:strVal val="visible"/>
                                      </p:to>
                                    </p:set>
                                    <p:animEffect transition="in" filter="blinds(horizontal)">
                                      <p:cBhvr>
                                        <p:cTn id="19" dur="500"/>
                                        <p:tgtEl>
                                          <p:spTgt spid="25622"/>
                                        </p:tgtEl>
                                      </p:cBhvr>
                                    </p:animEffect>
                                  </p:childTnLst>
                                </p:cTn>
                              </p:par>
                              <p:par>
                                <p:cTn id="20" presetID="18" presetClass="entr" presetSubtype="6"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strips(downRight)">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blinds(horizontal)">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25635"/>
                                        </p:tgtEl>
                                        <p:attrNameLst>
                                          <p:attrName>style.visibility</p:attrName>
                                        </p:attrNameLst>
                                      </p:cBhvr>
                                      <p:to>
                                        <p:strVal val="visible"/>
                                      </p:to>
                                    </p:set>
                                    <p:animEffect transition="in" filter="strips(downLeft)">
                                      <p:cBhvr>
                                        <p:cTn id="32" dur="500"/>
                                        <p:tgtEl>
                                          <p:spTgt spid="25635"/>
                                        </p:tgtEl>
                                      </p:cBhvr>
                                    </p:animEffect>
                                  </p:childTnLst>
                                </p:cTn>
                              </p:par>
                            </p:childTnLst>
                          </p:cTn>
                        </p:par>
                        <p:par>
                          <p:cTn id="33" fill="hold">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25636"/>
                                        </p:tgtEl>
                                        <p:attrNameLst>
                                          <p:attrName>style.visibility</p:attrName>
                                        </p:attrNameLst>
                                      </p:cBhvr>
                                      <p:to>
                                        <p:strVal val="visible"/>
                                      </p:to>
                                    </p:set>
                                    <p:animEffect transition="in" filter="blinds(horizontal)">
                                      <p:cBhvr>
                                        <p:cTn id="36" dur="500"/>
                                        <p:tgtEl>
                                          <p:spTgt spid="2563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5637"/>
                                        </p:tgtEl>
                                        <p:attrNameLst>
                                          <p:attrName>style.visibility</p:attrName>
                                        </p:attrNameLst>
                                      </p:cBhvr>
                                      <p:to>
                                        <p:strVal val="visible"/>
                                      </p:to>
                                    </p:set>
                                    <p:animEffect transition="in" filter="blinds(horizontal)">
                                      <p:cBhvr>
                                        <p:cTn id="41" dur="500"/>
                                        <p:tgtEl>
                                          <p:spTgt spid="2563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0" nodeType="clickEffect">
                                  <p:stCondLst>
                                    <p:cond delay="0"/>
                                  </p:stCondLst>
                                  <p:childTnLst>
                                    <p:animEffect transition="out" filter="blinds(horizontal)">
                                      <p:cBhvr>
                                        <p:cTn id="45" dur="500"/>
                                        <p:tgtEl>
                                          <p:spTgt spid="25630"/>
                                        </p:tgtEl>
                                      </p:cBhvr>
                                    </p:animEffect>
                                    <p:set>
                                      <p:cBhvr>
                                        <p:cTn id="46" dur="1" fill="hold">
                                          <p:stCondLst>
                                            <p:cond delay="499"/>
                                          </p:stCondLst>
                                        </p:cTn>
                                        <p:tgtEl>
                                          <p:spTgt spid="25630"/>
                                        </p:tgtEl>
                                        <p:attrNameLst>
                                          <p:attrName>style.visibility</p:attrName>
                                        </p:attrNameLst>
                                      </p:cBhvr>
                                      <p:to>
                                        <p:strVal val="hidden"/>
                                      </p:to>
                                    </p:set>
                                  </p:childTnLst>
                                </p:cTn>
                              </p:par>
                              <p:par>
                                <p:cTn id="47" presetID="3" presetClass="entr" presetSubtype="10" fill="hold" grpId="0" nodeType="withEffect">
                                  <p:stCondLst>
                                    <p:cond delay="0"/>
                                  </p:stCondLst>
                                  <p:childTnLst>
                                    <p:set>
                                      <p:cBhvr>
                                        <p:cTn id="48" dur="1" fill="hold">
                                          <p:stCondLst>
                                            <p:cond delay="0"/>
                                          </p:stCondLst>
                                        </p:cTn>
                                        <p:tgtEl>
                                          <p:spTgt spid="25638"/>
                                        </p:tgtEl>
                                        <p:attrNameLst>
                                          <p:attrName>style.visibility</p:attrName>
                                        </p:attrNameLst>
                                      </p:cBhvr>
                                      <p:to>
                                        <p:strVal val="visible"/>
                                      </p:to>
                                    </p:set>
                                    <p:animEffect transition="in" filter="blinds(horizontal)">
                                      <p:cBhvr>
                                        <p:cTn id="49" dur="500"/>
                                        <p:tgtEl>
                                          <p:spTgt spid="25638"/>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3"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strips(upRight)">
                                      <p:cBhvr>
                                        <p:cTn id="54" dur="500"/>
                                        <p:tgtEl>
                                          <p:spTgt spid="3"/>
                                        </p:tgtEl>
                                      </p:cBhvr>
                                    </p:animEffect>
                                  </p:childTnLst>
                                </p:cTn>
                              </p:par>
                            </p:childTnLst>
                          </p:cTn>
                        </p:par>
                        <p:par>
                          <p:cTn id="55" fill="hold">
                            <p:stCondLst>
                              <p:cond delay="500"/>
                            </p:stCondLst>
                            <p:childTnLst>
                              <p:par>
                                <p:cTn id="56" presetID="3" presetClass="entr" presetSubtype="10" fill="hold" grpId="0"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blinds(horizontal)">
                                      <p:cBhvr>
                                        <p:cTn id="5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25604" grpId="0" animBg="1"/>
      <p:bldP spid="25621" grpId="0"/>
      <p:bldP spid="25622" grpId="0"/>
      <p:bldP spid="25630" grpId="0"/>
      <p:bldP spid="25635" grpId="0" animBg="1"/>
      <p:bldP spid="25636" grpId="0"/>
      <p:bldP spid="25637" grpId="0"/>
      <p:bldP spid="25638" grpId="0"/>
      <p:bldP spid="59" grpId="0"/>
      <p:bldP spid="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26626"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28676" name="Rectangle 2"/>
          <p:cNvSpPr>
            <a:spLocks noChangeArrowheads="1"/>
          </p:cNvSpPr>
          <p:nvPr/>
        </p:nvSpPr>
        <p:spPr bwMode="auto">
          <a:xfrm>
            <a:off x="533400" y="21971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28677" name="Title 1"/>
          <p:cNvSpPr>
            <a:spLocks noGrp="1"/>
          </p:cNvSpPr>
          <p:nvPr>
            <p:ph type="title"/>
          </p:nvPr>
        </p:nvSpPr>
        <p:spPr/>
        <p:txBody>
          <a:bodyPr/>
          <a:lstStyle/>
          <a:p>
            <a:r>
              <a:rPr lang="en-US" altLang="zh-TW"/>
              <a:t>Example: DM$, 8-Entry, 4B blocks</a:t>
            </a:r>
            <a:endParaRPr lang="en-US"/>
          </a:p>
        </p:txBody>
      </p:sp>
      <p:sp>
        <p:nvSpPr>
          <p:cNvPr id="3" name="내용 개체 틀 2"/>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8678" name="Slide Number Placeholder 3"/>
          <p:cNvSpPr>
            <a:spLocks noGrp="1"/>
          </p:cNvSpPr>
          <p:nvPr>
            <p:ph type="sldNum" sz="quarter" idx="12"/>
          </p:nvPr>
        </p:nvSpPr>
        <p:spPr/>
        <p:txBody>
          <a:bodyPr/>
          <a:lstStyle/>
          <a:p>
            <a:fld id="{19F5EE08-D231-4D0A-826D-D1233EBE40F8}" type="slidenum">
              <a:rPr lang="en-US" smtClean="0"/>
              <a:pPr/>
              <a:t>24</a:t>
            </a:fld>
            <a:endParaRPr lang="en-US"/>
          </a:p>
        </p:txBody>
      </p:sp>
      <p:sp>
        <p:nvSpPr>
          <p:cNvPr id="28679"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8680"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28681" name="Text Box 230"/>
          <p:cNvSpPr txBox="1">
            <a:spLocks noChangeArrowheads="1"/>
          </p:cNvSpPr>
          <p:nvPr/>
        </p:nvSpPr>
        <p:spPr bwMode="auto">
          <a:xfrm>
            <a:off x="152400" y="1676400"/>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8682"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8683"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8684"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8685"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8686"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8687" name="Group 56"/>
          <p:cNvGrpSpPr>
            <a:grpSpLocks/>
          </p:cNvGrpSpPr>
          <p:nvPr/>
        </p:nvGrpSpPr>
        <p:grpSpPr bwMode="auto">
          <a:xfrm>
            <a:off x="2133600" y="3854450"/>
            <a:ext cx="2743200" cy="2393950"/>
            <a:chOff x="2133600" y="3853934"/>
            <a:chExt cx="2743200" cy="2394466"/>
          </a:xfrm>
        </p:grpSpPr>
        <p:sp>
          <p:nvSpPr>
            <p:cNvPr id="28709"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28710"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8711"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8712"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8713"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8714"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8715"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8716"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8717"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8718"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28719"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8720"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8721"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28722"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Data</a:t>
              </a:r>
              <a:endParaRPr lang="en-US" altLang="zh-TW" sz="1200" b="1" dirty="0"/>
            </a:p>
          </p:txBody>
        </p:sp>
        <p:sp>
          <p:nvSpPr>
            <p:cNvPr id="28723"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28724"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8688"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8689"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8690"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8691"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26644"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#60 is 0011 1100</a:t>
            </a:r>
          </a:p>
        </p:txBody>
      </p:sp>
      <p:sp>
        <p:nvSpPr>
          <p:cNvPr id="26646"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54"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28695"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696"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697"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698"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699"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700"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701"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28702" name="Rectangle 79"/>
          <p:cNvSpPr>
            <a:spLocks noChangeArrowheads="1"/>
          </p:cNvSpPr>
          <p:nvPr/>
        </p:nvSpPr>
        <p:spPr bwMode="auto">
          <a:xfrm>
            <a:off x="3162300" y="54816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000</a:t>
            </a:r>
          </a:p>
        </p:txBody>
      </p:sp>
      <p:sp>
        <p:nvSpPr>
          <p:cNvPr id="28703" name="Text Box 43"/>
          <p:cNvSpPr txBox="1">
            <a:spLocks noChangeArrowheads="1"/>
          </p:cNvSpPr>
          <p:nvPr/>
        </p:nvSpPr>
        <p:spPr bwMode="auto">
          <a:xfrm>
            <a:off x="2743200" y="5422371"/>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28704"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28705" name="Rectangle 79"/>
          <p:cNvSpPr>
            <a:spLocks noChangeArrowheads="1"/>
          </p:cNvSpPr>
          <p:nvPr/>
        </p:nvSpPr>
        <p:spPr bwMode="auto">
          <a:xfrm>
            <a:off x="4114800" y="5715000"/>
            <a:ext cx="113814"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b</a:t>
            </a:r>
          </a:p>
        </p:txBody>
      </p:sp>
      <p:sp>
        <p:nvSpPr>
          <p:cNvPr id="28706"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28707" name="Text Box 43"/>
          <p:cNvSpPr txBox="1">
            <a:spLocks noChangeArrowheads="1"/>
          </p:cNvSpPr>
          <p:nvPr/>
        </p:nvSpPr>
        <p:spPr bwMode="auto">
          <a:xfrm>
            <a:off x="2743200" y="5650971"/>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sp>
        <p:nvSpPr>
          <p:cNvPr id="64" name="Text Box 81"/>
          <p:cNvSpPr txBox="1">
            <a:spLocks noChangeArrowheads="1"/>
          </p:cNvSpPr>
          <p:nvPr/>
        </p:nvSpPr>
        <p:spPr bwMode="auto">
          <a:xfrm>
            <a:off x="5029200" y="5638800"/>
            <a:ext cx="3733800" cy="3079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latin typeface="+mn-lt"/>
                <a:cs typeface="Arial" pitchFamily="34" charset="0"/>
              </a:rPr>
              <a:t>It’s valid! Is it a hit or a miss?</a:t>
            </a:r>
          </a:p>
        </p:txBody>
      </p:sp>
    </p:spTree>
    <p:extLst>
      <p:ext uri="{BB962C8B-B14F-4D97-AF65-F5344CB8AC3E}">
        <p14:creationId xmlns:p14="http://schemas.microsoft.com/office/powerpoint/2010/main" val="398455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44"/>
                                        </p:tgtEl>
                                        <p:attrNameLst>
                                          <p:attrName>style.visibility</p:attrName>
                                        </p:attrNameLst>
                                      </p:cBhvr>
                                      <p:to>
                                        <p:strVal val="visible"/>
                                      </p:to>
                                    </p:set>
                                    <p:animEffect transition="in" filter="blinds(horizontal)">
                                      <p:cBhvr>
                                        <p:cTn id="7" dur="500"/>
                                        <p:tgtEl>
                                          <p:spTgt spid="2664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6626"/>
                                        </p:tgtEl>
                                        <p:attrNameLst>
                                          <p:attrName>style.visibility</p:attrName>
                                        </p:attrNameLst>
                                      </p:cBhvr>
                                      <p:to>
                                        <p:strVal val="visible"/>
                                      </p:to>
                                    </p:set>
                                    <p:animEffect transition="in" filter="blinds(horizontal)">
                                      <p:cBhvr>
                                        <p:cTn id="11" dur="500"/>
                                        <p:tgtEl>
                                          <p:spTgt spid="2662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blinds(horizontal)">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6646"/>
                                        </p:tgtEl>
                                        <p:attrNameLst>
                                          <p:attrName>style.visibility</p:attrName>
                                        </p:attrNameLst>
                                      </p:cBhvr>
                                      <p:to>
                                        <p:strVal val="visible"/>
                                      </p:to>
                                    </p:set>
                                    <p:animEffect transition="in" filter="blinds(horizontal)">
                                      <p:cBhvr>
                                        <p:cTn id="19" dur="500"/>
                                        <p:tgtEl>
                                          <p:spTgt spid="26646"/>
                                        </p:tgtEl>
                                      </p:cBhvr>
                                    </p:animEffect>
                                  </p:childTnLst>
                                </p:cTn>
                              </p:par>
                              <p:par>
                                <p:cTn id="20" presetID="18" presetClass="entr" presetSubtype="6"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strips(downRight)">
                                      <p:cBhvr>
                                        <p:cTn id="22" dur="1000"/>
                                        <p:tgtEl>
                                          <p:spTgt spid="54"/>
                                        </p:tgtEl>
                                      </p:cBhvr>
                                    </p:animEffect>
                                  </p:childTnLst>
                                </p:cTn>
                              </p:par>
                            </p:childTnLst>
                          </p:cTn>
                        </p:par>
                        <p:par>
                          <p:cTn id="23" fill="hold">
                            <p:stCondLst>
                              <p:cond delay="1000"/>
                            </p:stCondLst>
                            <p:childTnLst>
                              <p:par>
                                <p:cTn id="24" presetID="3" presetClass="entr" presetSubtype="1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blinds(horizontal)">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6626" grpId="0" animBg="1"/>
      <p:bldP spid="26644" grpId="0"/>
      <p:bldP spid="26646" grpId="0"/>
      <p:bldP spid="6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29699"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29700" name="Rectangle 2"/>
          <p:cNvSpPr>
            <a:spLocks noChangeArrowheads="1"/>
          </p:cNvSpPr>
          <p:nvPr/>
        </p:nvSpPr>
        <p:spPr bwMode="auto">
          <a:xfrm>
            <a:off x="533400" y="21971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29701" name="Title 1"/>
          <p:cNvSpPr>
            <a:spLocks noGrp="1"/>
          </p:cNvSpPr>
          <p:nvPr>
            <p:ph type="title"/>
          </p:nvPr>
        </p:nvSpPr>
        <p:spPr/>
        <p:txBody>
          <a:bodyPr/>
          <a:lstStyle/>
          <a:p>
            <a:r>
              <a:rPr lang="en-US" altLang="zh-TW"/>
              <a:t>Example: DM$, 8-Entry, 4B blocks</a:t>
            </a:r>
            <a:endParaRPr lang="en-US"/>
          </a:p>
        </p:txBody>
      </p:sp>
      <p:sp>
        <p:nvSpPr>
          <p:cNvPr id="3" name="내용 개체 틀 2"/>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9702" name="Slide Number Placeholder 3"/>
          <p:cNvSpPr>
            <a:spLocks noGrp="1"/>
          </p:cNvSpPr>
          <p:nvPr>
            <p:ph type="sldNum" sz="quarter" idx="12"/>
          </p:nvPr>
        </p:nvSpPr>
        <p:spPr/>
        <p:txBody>
          <a:bodyPr/>
          <a:lstStyle/>
          <a:p>
            <a:fld id="{2B283E07-E2B1-40F9-A79C-BFD0462550F9}" type="slidenum">
              <a:rPr lang="en-US" smtClean="0"/>
              <a:pPr/>
              <a:t>25</a:t>
            </a:fld>
            <a:endParaRPr lang="en-US"/>
          </a:p>
        </p:txBody>
      </p:sp>
      <p:sp>
        <p:nvSpPr>
          <p:cNvPr id="29703"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9704"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29705" name="Text Box 230"/>
          <p:cNvSpPr txBox="1">
            <a:spLocks noChangeArrowheads="1"/>
          </p:cNvSpPr>
          <p:nvPr/>
        </p:nvSpPr>
        <p:spPr bwMode="auto">
          <a:xfrm>
            <a:off x="152400" y="1670928"/>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9706"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9707"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9708"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9709"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9710"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9711" name="Group 56"/>
          <p:cNvGrpSpPr>
            <a:grpSpLocks/>
          </p:cNvGrpSpPr>
          <p:nvPr/>
        </p:nvGrpSpPr>
        <p:grpSpPr bwMode="auto">
          <a:xfrm>
            <a:off x="2133600" y="3854450"/>
            <a:ext cx="2743200" cy="2393950"/>
            <a:chOff x="2133600" y="3853934"/>
            <a:chExt cx="2743200" cy="2394466"/>
          </a:xfrm>
        </p:grpSpPr>
        <p:sp>
          <p:nvSpPr>
            <p:cNvPr id="29734"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29735"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9736"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9737"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9738"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9739"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9740"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9741"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9742"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9743"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29744"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9745"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9746"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29747"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29748"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29749"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9712"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9713"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9714"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9715"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29716"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#60 is 0011 1100</a:t>
            </a:r>
          </a:p>
        </p:txBody>
      </p:sp>
      <p:sp>
        <p:nvSpPr>
          <p:cNvPr id="29717"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29718"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29719"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0"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1"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2"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3"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4"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5"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29726"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29727" name="Text Box 43"/>
          <p:cNvSpPr txBox="1">
            <a:spLocks noChangeArrowheads="1"/>
          </p:cNvSpPr>
          <p:nvPr/>
        </p:nvSpPr>
        <p:spPr bwMode="auto">
          <a:xfrm>
            <a:off x="2743200" y="5430839"/>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29728"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29729" name="Rectangle 79"/>
          <p:cNvSpPr>
            <a:spLocks noChangeArrowheads="1"/>
          </p:cNvSpPr>
          <p:nvPr/>
        </p:nvSpPr>
        <p:spPr bwMode="auto">
          <a:xfrm>
            <a:off x="4114800" y="5715000"/>
            <a:ext cx="113814"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b</a:t>
            </a:r>
          </a:p>
        </p:txBody>
      </p:sp>
      <p:sp>
        <p:nvSpPr>
          <p:cNvPr id="29730"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29731" name="Text Box 43"/>
          <p:cNvSpPr txBox="1">
            <a:spLocks noChangeArrowheads="1"/>
          </p:cNvSpPr>
          <p:nvPr/>
        </p:nvSpPr>
        <p:spPr bwMode="auto">
          <a:xfrm>
            <a:off x="2743200" y="5645151"/>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sp>
        <p:nvSpPr>
          <p:cNvPr id="55" name="Text Box 79"/>
          <p:cNvSpPr txBox="1">
            <a:spLocks noChangeArrowheads="1"/>
          </p:cNvSpPr>
          <p:nvPr/>
        </p:nvSpPr>
        <p:spPr bwMode="auto">
          <a:xfrm>
            <a:off x="5181600" y="5486400"/>
            <a:ext cx="3352800" cy="846138"/>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latin typeface="+mn-lt"/>
                <a:cs typeface="Arial" pitchFamily="34" charset="0"/>
              </a:rPr>
              <a:t>The tags don’t match!  It’s not what we want to access!</a:t>
            </a:r>
          </a:p>
          <a:p>
            <a:pPr>
              <a:spcBef>
                <a:spcPct val="50000"/>
              </a:spcBef>
              <a:buFont typeface="Wingdings" pitchFamily="2" charset="2"/>
              <a:buNone/>
              <a:defRPr/>
            </a:pPr>
            <a:r>
              <a:rPr lang="en-US" b="1" dirty="0">
                <a:solidFill>
                  <a:srgbClr val="C00000"/>
                </a:solidFill>
                <a:latin typeface="+mn-lt"/>
                <a:cs typeface="Arial" pitchFamily="34" charset="0"/>
              </a:rPr>
              <a:t>Cache Miss!</a:t>
            </a:r>
          </a:p>
        </p:txBody>
      </p:sp>
      <p:sp>
        <p:nvSpPr>
          <p:cNvPr id="27686" name="Line 81"/>
          <p:cNvSpPr>
            <a:spLocks noChangeShapeType="1"/>
          </p:cNvSpPr>
          <p:nvPr/>
        </p:nvSpPr>
        <p:spPr bwMode="auto">
          <a:xfrm flipH="1">
            <a:off x="3276600" y="2819400"/>
            <a:ext cx="685800" cy="2971800"/>
          </a:xfrm>
          <a:prstGeom prst="line">
            <a:avLst/>
          </a:prstGeom>
          <a:noFill/>
          <a:ln w="1905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19243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7686"/>
                                        </p:tgtEl>
                                        <p:attrNameLst>
                                          <p:attrName>style.visibility</p:attrName>
                                        </p:attrNameLst>
                                      </p:cBhvr>
                                      <p:to>
                                        <p:strVal val="visible"/>
                                      </p:to>
                                    </p:set>
                                    <p:animEffect transition="in" filter="strips(downLeft)">
                                      <p:cBhvr>
                                        <p:cTn id="7" dur="500"/>
                                        <p:tgtEl>
                                          <p:spTgt spid="2768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blinds(horizontal)">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768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57" name="Rectangle 79"/>
          <p:cNvSpPr>
            <a:spLocks noChangeArrowheads="1"/>
          </p:cNvSpPr>
          <p:nvPr/>
        </p:nvSpPr>
        <p:spPr bwMode="auto">
          <a:xfrm>
            <a:off x="4114800" y="5715000"/>
            <a:ext cx="113814"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b</a:t>
            </a:r>
          </a:p>
        </p:txBody>
      </p:sp>
      <p:sp>
        <p:nvSpPr>
          <p:cNvPr id="30724"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0725" name="Rectangle 2"/>
          <p:cNvSpPr>
            <a:spLocks noChangeArrowheads="1"/>
          </p:cNvSpPr>
          <p:nvPr/>
        </p:nvSpPr>
        <p:spPr bwMode="auto">
          <a:xfrm>
            <a:off x="533400" y="21971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0726" name="Title 1"/>
          <p:cNvSpPr>
            <a:spLocks noGrp="1"/>
          </p:cNvSpPr>
          <p:nvPr>
            <p:ph type="title"/>
          </p:nvPr>
        </p:nvSpPr>
        <p:spPr/>
        <p:txBody>
          <a:bodyPr/>
          <a:lstStyle/>
          <a:p>
            <a:r>
              <a:rPr lang="en-US" altLang="zh-TW"/>
              <a:t>Example: DM$, 8-Entry, 4B blocks</a:t>
            </a:r>
            <a:endParaRPr lang="en-US"/>
          </a:p>
        </p:txBody>
      </p:sp>
      <p:sp>
        <p:nvSpPr>
          <p:cNvPr id="3" name="내용 개체 틀 2"/>
          <p:cNvSpPr>
            <a:spLocks noGrp="1"/>
          </p:cNvSpPr>
          <p:nvPr>
            <p:ph idx="1"/>
          </p:nvPr>
        </p:nvSpPr>
        <p:spPr>
          <a:xfrm>
            <a:off x="261257" y="1273853"/>
            <a:ext cx="8621486" cy="4906736"/>
          </a:xfrm>
        </p:spPr>
        <p:txBody>
          <a:bodyPr/>
          <a:lstStyle/>
          <a:p>
            <a:endParaRPr lang="ko-KR" altLang="en-US"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0727" name="Slide Number Placeholder 3"/>
          <p:cNvSpPr>
            <a:spLocks noGrp="1"/>
          </p:cNvSpPr>
          <p:nvPr>
            <p:ph type="sldNum" sz="quarter" idx="12"/>
          </p:nvPr>
        </p:nvSpPr>
        <p:spPr/>
        <p:txBody>
          <a:bodyPr/>
          <a:lstStyle/>
          <a:p>
            <a:fld id="{9BC37AA7-EA70-4E75-B648-44AA334B1DE0}" type="slidenum">
              <a:rPr lang="en-US" smtClean="0"/>
              <a:pPr/>
              <a:t>26</a:t>
            </a:fld>
            <a:endParaRPr lang="en-US"/>
          </a:p>
        </p:txBody>
      </p:sp>
      <p:sp>
        <p:nvSpPr>
          <p:cNvPr id="30728"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0729"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0730" name="Text Box 230"/>
          <p:cNvSpPr txBox="1">
            <a:spLocks noChangeArrowheads="1"/>
          </p:cNvSpPr>
          <p:nvPr/>
        </p:nvSpPr>
        <p:spPr bwMode="auto">
          <a:xfrm>
            <a:off x="152400" y="1681032"/>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a:latin typeface="Consolas" panose="020B0609020204030204" pitchFamily="49" charset="0"/>
              </a:rPr>
              <a:t>lw $1, 24($0)</a:t>
            </a:r>
          </a:p>
          <a:p>
            <a:pPr lvl="1">
              <a:buFont typeface="Wingdings" pitchFamily="2" charset="2"/>
              <a:buNone/>
            </a:pPr>
            <a:r>
              <a:rPr kumimoji="1" lang="en-US" altLang="zh-TW" sz="1600">
                <a:latin typeface="Consolas" panose="020B0609020204030204" pitchFamily="49" charset="0"/>
              </a:rPr>
              <a:t>lw $2, 28($0)</a:t>
            </a:r>
          </a:p>
          <a:p>
            <a:pPr lvl="1">
              <a:buFont typeface="Wingdings" pitchFamily="2" charset="2"/>
              <a:buNone/>
            </a:pPr>
            <a:r>
              <a:rPr kumimoji="1" lang="en-US" altLang="zh-TW" sz="1600">
                <a:latin typeface="Consolas" panose="020B0609020204030204" pitchFamily="49" charset="0"/>
              </a:rPr>
              <a:t>sw $3, 60($0)</a:t>
            </a:r>
          </a:p>
          <a:p>
            <a:pPr lvl="1">
              <a:buFont typeface="Wingdings" pitchFamily="2" charset="2"/>
              <a:buNone/>
            </a:pPr>
            <a:r>
              <a:rPr kumimoji="1" lang="en-US" altLang="zh-TW" sz="1600">
                <a:latin typeface="Consolas" panose="020B0609020204030204" pitchFamily="49" charset="0"/>
              </a:rPr>
              <a:t>sw $4, 188($0)</a:t>
            </a:r>
            <a:endParaRPr kumimoji="1" lang="en-US" sz="1600">
              <a:latin typeface="Consolas" panose="020B0609020204030204" pitchFamily="49" charset="0"/>
            </a:endParaRPr>
          </a:p>
        </p:txBody>
      </p:sp>
      <p:sp>
        <p:nvSpPr>
          <p:cNvPr id="30731"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0732"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0733"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0734"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0735"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0736" name="Group 56"/>
          <p:cNvGrpSpPr>
            <a:grpSpLocks/>
          </p:cNvGrpSpPr>
          <p:nvPr/>
        </p:nvGrpSpPr>
        <p:grpSpPr bwMode="auto">
          <a:xfrm>
            <a:off x="2133600" y="3854450"/>
            <a:ext cx="2743200" cy="2393950"/>
            <a:chOff x="2133600" y="3853934"/>
            <a:chExt cx="2743200" cy="2394466"/>
          </a:xfrm>
        </p:grpSpPr>
        <p:sp>
          <p:nvSpPr>
            <p:cNvPr id="30761"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0762"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0763"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0764"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0765"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0766"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0767"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0768"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0769"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0770"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0771"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0772"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0773"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0774"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Data</a:t>
              </a:r>
              <a:endParaRPr lang="en-US" altLang="zh-TW" sz="1200" b="1" dirty="0"/>
            </a:p>
          </p:txBody>
        </p:sp>
        <p:sp>
          <p:nvSpPr>
            <p:cNvPr id="30775"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Index</a:t>
              </a:r>
              <a:endParaRPr lang="en-US" altLang="zh-TW" sz="1200" b="1"/>
            </a:p>
          </p:txBody>
        </p:sp>
        <p:sp>
          <p:nvSpPr>
            <p:cNvPr id="30776"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30737"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0738"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0739"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30740"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0741"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#60 is 0011 1100</a:t>
            </a:r>
          </a:p>
        </p:txBody>
      </p:sp>
      <p:sp>
        <p:nvSpPr>
          <p:cNvPr id="30742"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0743"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30744"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45"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46"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47"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48"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49"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50"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0751"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0752" name="Text Box 43"/>
          <p:cNvSpPr txBox="1">
            <a:spLocks noChangeArrowheads="1"/>
          </p:cNvSpPr>
          <p:nvPr/>
        </p:nvSpPr>
        <p:spPr bwMode="auto">
          <a:xfrm>
            <a:off x="2728744" y="5432956"/>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28706" name="Rectangle 79"/>
          <p:cNvSpPr>
            <a:spLocks noChangeArrowheads="1"/>
          </p:cNvSpPr>
          <p:nvPr/>
        </p:nvSpPr>
        <p:spPr bwMode="auto">
          <a:xfrm>
            <a:off x="4114800" y="5715000"/>
            <a:ext cx="91372"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c</a:t>
            </a:r>
          </a:p>
        </p:txBody>
      </p:sp>
      <p:sp>
        <p:nvSpPr>
          <p:cNvPr id="28707"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001</a:t>
            </a:r>
          </a:p>
        </p:txBody>
      </p:sp>
      <p:sp>
        <p:nvSpPr>
          <p:cNvPr id="30755" name="Text Box 43"/>
          <p:cNvSpPr txBox="1">
            <a:spLocks noChangeArrowheads="1"/>
          </p:cNvSpPr>
          <p:nvPr/>
        </p:nvSpPr>
        <p:spPr bwMode="auto">
          <a:xfrm>
            <a:off x="2728744" y="5647268"/>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sp>
        <p:nvSpPr>
          <p:cNvPr id="28709" name="Line 81"/>
          <p:cNvSpPr>
            <a:spLocks noChangeShapeType="1"/>
          </p:cNvSpPr>
          <p:nvPr/>
        </p:nvSpPr>
        <p:spPr bwMode="auto">
          <a:xfrm flipH="1">
            <a:off x="3276600" y="2819400"/>
            <a:ext cx="685800" cy="2971800"/>
          </a:xfrm>
          <a:prstGeom prst="line">
            <a:avLst/>
          </a:prstGeom>
          <a:noFill/>
          <a:ln w="19050">
            <a:solidFill>
              <a:schemeClr val="tx1"/>
            </a:solidFill>
            <a:round/>
            <a:headEnd/>
            <a:tailEnd type="triangle" w="med" len="med"/>
          </a:ln>
        </p:spPr>
        <p:txBody>
          <a:bodyPr wrap="none" anchor="ctr"/>
          <a:lstStyle/>
          <a:p>
            <a:endParaRPr lang="en-US"/>
          </a:p>
        </p:txBody>
      </p:sp>
      <p:sp>
        <p:nvSpPr>
          <p:cNvPr id="28710" name="Line 76"/>
          <p:cNvSpPr>
            <a:spLocks noChangeShapeType="1"/>
          </p:cNvSpPr>
          <p:nvPr/>
        </p:nvSpPr>
        <p:spPr bwMode="auto">
          <a:xfrm flipH="1">
            <a:off x="4648200" y="3810000"/>
            <a:ext cx="2133600" cy="2057400"/>
          </a:xfrm>
          <a:prstGeom prst="line">
            <a:avLst/>
          </a:prstGeom>
          <a:noFill/>
          <a:ln w="19050">
            <a:solidFill>
              <a:schemeClr val="tx1"/>
            </a:solidFill>
            <a:round/>
            <a:headEnd/>
            <a:tailEnd type="triangle" w="med" len="med"/>
          </a:ln>
        </p:spPr>
        <p:txBody>
          <a:bodyPr wrap="none" anchor="ctr"/>
          <a:lstStyle/>
          <a:p>
            <a:endParaRPr lang="en-US"/>
          </a:p>
        </p:txBody>
      </p:sp>
      <p:sp>
        <p:nvSpPr>
          <p:cNvPr id="55" name="Text Box 79"/>
          <p:cNvSpPr txBox="1">
            <a:spLocks noChangeArrowheads="1"/>
          </p:cNvSpPr>
          <p:nvPr/>
        </p:nvSpPr>
        <p:spPr bwMode="auto">
          <a:xfrm>
            <a:off x="2743200" y="1143000"/>
            <a:ext cx="3352800" cy="5847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sz="1600" b="1" dirty="0">
                <a:solidFill>
                  <a:srgbClr val="C00000"/>
                </a:solidFill>
                <a:latin typeface="+mn-lt"/>
                <a:cs typeface="Arial" pitchFamily="34" charset="0"/>
              </a:rPr>
              <a:t>Do we have to bring the block to the cache and write to cache?</a:t>
            </a:r>
          </a:p>
        </p:txBody>
      </p:sp>
      <p:sp>
        <p:nvSpPr>
          <p:cNvPr id="56" name="Text Box 79"/>
          <p:cNvSpPr txBox="1">
            <a:spLocks noChangeArrowheads="1"/>
          </p:cNvSpPr>
          <p:nvPr/>
        </p:nvSpPr>
        <p:spPr bwMode="auto">
          <a:xfrm>
            <a:off x="2743200" y="1676400"/>
            <a:ext cx="2971800" cy="5847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sz="1600" b="1" dirty="0">
                <a:solidFill>
                  <a:srgbClr val="C00000"/>
                </a:solidFill>
                <a:latin typeface="+mn-lt"/>
                <a:cs typeface="Arial" pitchFamily="34" charset="0"/>
              </a:rPr>
              <a:t>Let’s assume that (it’s called </a:t>
            </a:r>
            <a:r>
              <a:rPr lang="en-US" sz="1600" b="1" dirty="0">
                <a:solidFill>
                  <a:srgbClr val="1003BD"/>
                </a:solidFill>
                <a:latin typeface="+mn-lt"/>
                <a:cs typeface="Arial" pitchFamily="34" charset="0"/>
              </a:rPr>
              <a:t>write-allocation policy</a:t>
            </a:r>
            <a:r>
              <a:rPr lang="en-US" sz="1600" b="1" dirty="0">
                <a:solidFill>
                  <a:srgbClr val="C00000"/>
                </a:solidFill>
                <a:latin typeface="+mn-lt"/>
                <a:cs typeface="Arial" pitchFamily="34" charset="0"/>
              </a:rPr>
              <a:t>) </a:t>
            </a:r>
          </a:p>
        </p:txBody>
      </p:sp>
      <p:sp>
        <p:nvSpPr>
          <p:cNvPr id="58" name="Rectangle 79"/>
          <p:cNvSpPr>
            <a:spLocks noChangeArrowheads="1"/>
          </p:cNvSpPr>
          <p:nvPr/>
        </p:nvSpPr>
        <p:spPr bwMode="auto">
          <a:xfrm>
            <a:off x="3175000" y="5732463"/>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Tree>
    <p:extLst>
      <p:ext uri="{BB962C8B-B14F-4D97-AF65-F5344CB8AC3E}">
        <p14:creationId xmlns:p14="http://schemas.microsoft.com/office/powerpoint/2010/main" val="24374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8710"/>
                                        </p:tgtEl>
                                        <p:attrNameLst>
                                          <p:attrName>style.visibility</p:attrName>
                                        </p:attrNameLst>
                                      </p:cBhvr>
                                      <p:to>
                                        <p:strVal val="visible"/>
                                      </p:to>
                                    </p:set>
                                    <p:animEffect transition="in" filter="strips(downLeft)">
                                      <p:cBhvr>
                                        <p:cTn id="17" dur="500"/>
                                        <p:tgtEl>
                                          <p:spTgt spid="28710"/>
                                        </p:tgtEl>
                                      </p:cBhvr>
                                    </p:animEffect>
                                  </p:childTnLst>
                                </p:cTn>
                              </p:par>
                            </p:childTnLst>
                          </p:cTn>
                        </p:par>
                        <p:par>
                          <p:cTn id="18" fill="hold">
                            <p:stCondLst>
                              <p:cond delay="500"/>
                            </p:stCondLst>
                            <p:childTnLst>
                              <p:par>
                                <p:cTn id="19" presetID="3" presetClass="exit" presetSubtype="10" fill="hold" grpId="0" nodeType="afterEffect">
                                  <p:stCondLst>
                                    <p:cond delay="0"/>
                                  </p:stCondLst>
                                  <p:childTnLst>
                                    <p:animEffect transition="out" filter="blinds(horizontal)">
                                      <p:cBhvr>
                                        <p:cTn id="20" dur="500"/>
                                        <p:tgtEl>
                                          <p:spTgt spid="57"/>
                                        </p:tgtEl>
                                      </p:cBhvr>
                                    </p:animEffect>
                                    <p:set>
                                      <p:cBhvr>
                                        <p:cTn id="21" dur="1" fill="hold">
                                          <p:stCondLst>
                                            <p:cond delay="499"/>
                                          </p:stCondLst>
                                        </p:cTn>
                                        <p:tgtEl>
                                          <p:spTgt spid="57"/>
                                        </p:tgtEl>
                                        <p:attrNameLst>
                                          <p:attrName>style.visibility</p:attrName>
                                        </p:attrNameLst>
                                      </p:cBhvr>
                                      <p:to>
                                        <p:strVal val="hidden"/>
                                      </p:to>
                                    </p:set>
                                  </p:childTnLst>
                                </p:cTn>
                              </p:par>
                              <p:par>
                                <p:cTn id="22" presetID="3" presetClass="entr" presetSubtype="10" fill="hold" grpId="0" nodeType="withEffect">
                                  <p:stCondLst>
                                    <p:cond delay="0"/>
                                  </p:stCondLst>
                                  <p:childTnLst>
                                    <p:set>
                                      <p:cBhvr>
                                        <p:cTn id="23" dur="1" fill="hold">
                                          <p:stCondLst>
                                            <p:cond delay="0"/>
                                          </p:stCondLst>
                                        </p:cTn>
                                        <p:tgtEl>
                                          <p:spTgt spid="28706"/>
                                        </p:tgtEl>
                                        <p:attrNameLst>
                                          <p:attrName>style.visibility</p:attrName>
                                        </p:attrNameLst>
                                      </p:cBhvr>
                                      <p:to>
                                        <p:strVal val="visible"/>
                                      </p:to>
                                    </p:set>
                                    <p:animEffect transition="in" filter="blinds(horizontal)">
                                      <p:cBhvr>
                                        <p:cTn id="24" dur="500"/>
                                        <p:tgtEl>
                                          <p:spTgt spid="28706"/>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28709"/>
                                        </p:tgtEl>
                                        <p:attrNameLst>
                                          <p:attrName>style.visibility</p:attrName>
                                        </p:attrNameLst>
                                      </p:cBhvr>
                                      <p:to>
                                        <p:strVal val="visible"/>
                                      </p:to>
                                    </p:set>
                                    <p:animEffect transition="in" filter="strips(downLeft)">
                                      <p:cBhvr>
                                        <p:cTn id="29" dur="500"/>
                                        <p:tgtEl>
                                          <p:spTgt spid="28709"/>
                                        </p:tgtEl>
                                      </p:cBhvr>
                                    </p:animEffect>
                                  </p:childTnLst>
                                </p:cTn>
                              </p:par>
                            </p:childTnLst>
                          </p:cTn>
                        </p:par>
                        <p:par>
                          <p:cTn id="30" fill="hold">
                            <p:stCondLst>
                              <p:cond delay="500"/>
                            </p:stCondLst>
                            <p:childTnLst>
                              <p:par>
                                <p:cTn id="31" presetID="3" presetClass="exit" presetSubtype="10" fill="hold" grpId="0" nodeType="afterEffect">
                                  <p:stCondLst>
                                    <p:cond delay="0"/>
                                  </p:stCondLst>
                                  <p:childTnLst>
                                    <p:animEffect transition="out" filter="blinds(horizontal)">
                                      <p:cBhvr>
                                        <p:cTn id="32" dur="500"/>
                                        <p:tgtEl>
                                          <p:spTgt spid="58"/>
                                        </p:tgtEl>
                                      </p:cBhvr>
                                    </p:animEffect>
                                    <p:set>
                                      <p:cBhvr>
                                        <p:cTn id="33" dur="1" fill="hold">
                                          <p:stCondLst>
                                            <p:cond delay="499"/>
                                          </p:stCondLst>
                                        </p:cTn>
                                        <p:tgtEl>
                                          <p:spTgt spid="58"/>
                                        </p:tgtEl>
                                        <p:attrNameLst>
                                          <p:attrName>style.visibility</p:attrName>
                                        </p:attrNameLst>
                                      </p:cBhvr>
                                      <p:to>
                                        <p:strVal val="hidden"/>
                                      </p:to>
                                    </p:set>
                                  </p:childTnLst>
                                </p:cTn>
                              </p:par>
                            </p:childTnLst>
                          </p:cTn>
                        </p:par>
                        <p:par>
                          <p:cTn id="34" fill="hold">
                            <p:stCondLst>
                              <p:cond delay="1000"/>
                            </p:stCondLst>
                            <p:childTnLst>
                              <p:par>
                                <p:cTn id="35" presetID="3" presetClass="entr" presetSubtype="10" fill="hold" grpId="0" nodeType="afterEffect">
                                  <p:stCondLst>
                                    <p:cond delay="0"/>
                                  </p:stCondLst>
                                  <p:childTnLst>
                                    <p:set>
                                      <p:cBhvr>
                                        <p:cTn id="36" dur="1" fill="hold">
                                          <p:stCondLst>
                                            <p:cond delay="0"/>
                                          </p:stCondLst>
                                        </p:cTn>
                                        <p:tgtEl>
                                          <p:spTgt spid="28707"/>
                                        </p:tgtEl>
                                        <p:attrNameLst>
                                          <p:attrName>style.visibility</p:attrName>
                                        </p:attrNameLst>
                                      </p:cBhvr>
                                      <p:to>
                                        <p:strVal val="visible"/>
                                      </p:to>
                                    </p:set>
                                    <p:animEffect transition="in" filter="blinds(horizontal)">
                                      <p:cBhvr>
                                        <p:cTn id="37" dur="500"/>
                                        <p:tgtEl>
                                          <p:spTgt spid="28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8706" grpId="0"/>
      <p:bldP spid="28707" grpId="0"/>
      <p:bldP spid="28709" grpId="0" animBg="1"/>
      <p:bldP spid="28710" grpId="0" animBg="1"/>
      <p:bldP spid="55" grpId="0"/>
      <p:bldP spid="56" grpId="0"/>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31747"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1748" name="Rectangle 2"/>
          <p:cNvSpPr>
            <a:spLocks noChangeArrowheads="1"/>
          </p:cNvSpPr>
          <p:nvPr/>
        </p:nvSpPr>
        <p:spPr bwMode="auto">
          <a:xfrm>
            <a:off x="533400" y="21971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1749"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1750" name="Slide Number Placeholder 3"/>
          <p:cNvSpPr>
            <a:spLocks noGrp="1"/>
          </p:cNvSpPr>
          <p:nvPr>
            <p:ph type="sldNum" sz="quarter" idx="12"/>
          </p:nvPr>
        </p:nvSpPr>
        <p:spPr/>
        <p:txBody>
          <a:bodyPr/>
          <a:lstStyle/>
          <a:p>
            <a:fld id="{5025C78C-324F-4A38-BE5C-0C573D6A4D7E}" type="slidenum">
              <a:rPr lang="en-US" smtClean="0"/>
              <a:pPr/>
              <a:t>27</a:t>
            </a:fld>
            <a:endParaRPr lang="en-US"/>
          </a:p>
        </p:txBody>
      </p:sp>
      <p:sp>
        <p:nvSpPr>
          <p:cNvPr id="31751"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1752"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1753" name="Text Box 230"/>
          <p:cNvSpPr txBox="1">
            <a:spLocks noChangeArrowheads="1"/>
          </p:cNvSpPr>
          <p:nvPr/>
        </p:nvSpPr>
        <p:spPr bwMode="auto">
          <a:xfrm>
            <a:off x="152400" y="1670050"/>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1754"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1755"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1756"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1757"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1758"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1759" name="Group 56"/>
          <p:cNvGrpSpPr>
            <a:grpSpLocks/>
          </p:cNvGrpSpPr>
          <p:nvPr/>
        </p:nvGrpSpPr>
        <p:grpSpPr bwMode="auto">
          <a:xfrm>
            <a:off x="2133600" y="3854450"/>
            <a:ext cx="2743200" cy="2393950"/>
            <a:chOff x="2133600" y="3853934"/>
            <a:chExt cx="2743200" cy="2394466"/>
          </a:xfrm>
        </p:grpSpPr>
        <p:sp>
          <p:nvSpPr>
            <p:cNvPr id="31787"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1788"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1789"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1790"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1791"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1792"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1793"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1794"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1795"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1796"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1797"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1798"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1799"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1800"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31801"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Index</a:t>
              </a:r>
              <a:endParaRPr lang="en-US" altLang="zh-TW" sz="1200" b="1"/>
            </a:p>
          </p:txBody>
        </p:sp>
        <p:sp>
          <p:nvSpPr>
            <p:cNvPr id="31802"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31760"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1761"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1762"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31763"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1764"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#60 is 0011 1100</a:t>
            </a:r>
          </a:p>
        </p:txBody>
      </p:sp>
      <p:sp>
        <p:nvSpPr>
          <p:cNvPr id="31765"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1766"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31767"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68"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69"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70"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71"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72" name="Text Box 43"/>
          <p:cNvSpPr txBox="1">
            <a:spLocks noChangeArrowheads="1"/>
          </p:cNvSpPr>
          <p:nvPr/>
        </p:nvSpPr>
        <p:spPr bwMode="auto">
          <a:xfrm>
            <a:off x="2745037" y="5260975"/>
            <a:ext cx="269626" cy="295466"/>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73"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1774"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1775" name="Text Box 43"/>
          <p:cNvSpPr txBox="1">
            <a:spLocks noChangeArrowheads="1"/>
          </p:cNvSpPr>
          <p:nvPr/>
        </p:nvSpPr>
        <p:spPr bwMode="auto">
          <a:xfrm>
            <a:off x="2728744" y="5432276"/>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31776"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29730" name="Rectangle 79"/>
          <p:cNvSpPr>
            <a:spLocks noChangeArrowheads="1"/>
          </p:cNvSpPr>
          <p:nvPr/>
        </p:nvSpPr>
        <p:spPr bwMode="auto">
          <a:xfrm>
            <a:off x="3630753" y="5715000"/>
            <a:ext cx="1205458" cy="246221"/>
          </a:xfrm>
          <a:prstGeom prst="rect">
            <a:avLst/>
          </a:prstGeom>
          <a:noFill/>
          <a:ln w="9525">
            <a:noFill/>
            <a:miter lim="800000"/>
            <a:headEnd/>
            <a:tailEnd/>
          </a:ln>
        </p:spPr>
        <p:txBody>
          <a:bodyPr wrap="none" lIns="0" tIns="0" rIns="0" bIns="0">
            <a:spAutoFit/>
          </a:bodyPr>
          <a:lstStyle/>
          <a:p>
            <a:pPr algn="ctr">
              <a:buFont typeface="Wingdings" pitchFamily="2" charset="2"/>
              <a:buNone/>
            </a:pPr>
            <a:r>
              <a:rPr lang="en-US" altLang="zh-TW" sz="1600" b="1" spc="-100" dirty="0">
                <a:solidFill>
                  <a:srgbClr val="C00000"/>
                </a:solidFill>
              </a:rPr>
              <a:t>new value ($3)</a:t>
            </a:r>
          </a:p>
        </p:txBody>
      </p:sp>
      <p:sp>
        <p:nvSpPr>
          <p:cNvPr id="31778"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001</a:t>
            </a:r>
          </a:p>
        </p:txBody>
      </p:sp>
      <p:sp>
        <p:nvSpPr>
          <p:cNvPr id="31779" name="Text Box 43"/>
          <p:cNvSpPr txBox="1">
            <a:spLocks noChangeArrowheads="1"/>
          </p:cNvSpPr>
          <p:nvPr/>
        </p:nvSpPr>
        <p:spPr bwMode="auto">
          <a:xfrm>
            <a:off x="2728744" y="5646588"/>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grpSp>
        <p:nvGrpSpPr>
          <p:cNvPr id="3" name="Group 63"/>
          <p:cNvGrpSpPr>
            <a:grpSpLocks/>
          </p:cNvGrpSpPr>
          <p:nvPr/>
        </p:nvGrpSpPr>
        <p:grpSpPr bwMode="auto">
          <a:xfrm>
            <a:off x="4876800" y="3429000"/>
            <a:ext cx="685800" cy="2438400"/>
            <a:chOff x="914400" y="3302000"/>
            <a:chExt cx="685800" cy="1600200"/>
          </a:xfrm>
        </p:grpSpPr>
        <p:cxnSp>
          <p:nvCxnSpPr>
            <p:cNvPr id="31785" name="Straight Connector 64"/>
            <p:cNvCxnSpPr>
              <a:cxnSpLocks noChangeShapeType="1"/>
            </p:cNvCxnSpPr>
            <p:nvPr/>
          </p:nvCxnSpPr>
          <p:spPr bwMode="auto">
            <a:xfrm>
              <a:off x="914400" y="4876800"/>
              <a:ext cx="685800" cy="0"/>
            </a:xfrm>
            <a:prstGeom prst="line">
              <a:avLst/>
            </a:prstGeom>
            <a:noFill/>
            <a:ln w="31750" algn="ctr">
              <a:solidFill>
                <a:schemeClr val="tx1"/>
              </a:solidFill>
              <a:round/>
              <a:headEnd type="stealth" w="med" len="med"/>
              <a:tailEnd/>
            </a:ln>
          </p:spPr>
        </p:cxnSp>
        <p:cxnSp>
          <p:nvCxnSpPr>
            <p:cNvPr id="31786" name="Straight Connector 65"/>
            <p:cNvCxnSpPr>
              <a:cxnSpLocks noChangeShapeType="1"/>
            </p:cNvCxnSpPr>
            <p:nvPr/>
          </p:nvCxnSpPr>
          <p:spPr bwMode="auto">
            <a:xfrm rot="5400000">
              <a:off x="800100" y="4102100"/>
              <a:ext cx="1600200" cy="0"/>
            </a:xfrm>
            <a:prstGeom prst="line">
              <a:avLst/>
            </a:prstGeom>
            <a:noFill/>
            <a:ln w="31750" algn="ctr">
              <a:solidFill>
                <a:schemeClr val="tx1"/>
              </a:solidFill>
              <a:round/>
              <a:headEnd/>
              <a:tailEnd/>
            </a:ln>
          </p:spPr>
        </p:cxnSp>
      </p:grpSp>
      <p:sp>
        <p:nvSpPr>
          <p:cNvPr id="64" name="Text Box 75"/>
          <p:cNvSpPr txBox="1">
            <a:spLocks noChangeArrowheads="1"/>
          </p:cNvSpPr>
          <p:nvPr/>
        </p:nvSpPr>
        <p:spPr bwMode="auto">
          <a:xfrm>
            <a:off x="5867400" y="5340350"/>
            <a:ext cx="29718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Do we update memory now?  Or later?</a:t>
            </a:r>
          </a:p>
        </p:txBody>
      </p:sp>
      <p:sp>
        <p:nvSpPr>
          <p:cNvPr id="83" name="Text Box 75"/>
          <p:cNvSpPr txBox="1">
            <a:spLocks noChangeArrowheads="1"/>
          </p:cNvSpPr>
          <p:nvPr/>
        </p:nvSpPr>
        <p:spPr bwMode="auto">
          <a:xfrm>
            <a:off x="5867400" y="5867400"/>
            <a:ext cx="28194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Assume later (it is called </a:t>
            </a:r>
            <a:r>
              <a:rPr lang="en-US" b="1" dirty="0">
                <a:solidFill>
                  <a:srgbClr val="1003BD"/>
                </a:solidFill>
                <a:latin typeface="+mn-lt"/>
                <a:cs typeface="Arial" pitchFamily="34" charset="0"/>
              </a:rPr>
              <a:t>write-back</a:t>
            </a:r>
            <a:r>
              <a:rPr lang="en-US" b="1" dirty="0">
                <a:solidFill>
                  <a:srgbClr val="C00000"/>
                </a:solidFill>
                <a:latin typeface="+mn-lt"/>
                <a:cs typeface="Arial" pitchFamily="34" charset="0"/>
              </a:rPr>
              <a:t> cache)</a:t>
            </a:r>
          </a:p>
        </p:txBody>
      </p:sp>
      <p:sp>
        <p:nvSpPr>
          <p:cNvPr id="59" name="Text Box 79"/>
          <p:cNvSpPr txBox="1">
            <a:spLocks noChangeArrowheads="1"/>
          </p:cNvSpPr>
          <p:nvPr/>
        </p:nvSpPr>
        <p:spPr bwMode="auto">
          <a:xfrm>
            <a:off x="2667000" y="1524000"/>
            <a:ext cx="33528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Now, we can write a new value to the location</a:t>
            </a:r>
          </a:p>
        </p:txBody>
      </p:sp>
      <p:sp>
        <p:nvSpPr>
          <p:cNvPr id="61" name="Rectangle 79"/>
          <p:cNvSpPr>
            <a:spLocks noChangeArrowheads="1"/>
          </p:cNvSpPr>
          <p:nvPr/>
        </p:nvSpPr>
        <p:spPr bwMode="auto">
          <a:xfrm>
            <a:off x="4114800" y="5715000"/>
            <a:ext cx="91372"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c</a:t>
            </a:r>
          </a:p>
        </p:txBody>
      </p:sp>
    </p:spTree>
    <p:extLst>
      <p:ext uri="{BB962C8B-B14F-4D97-AF65-F5344CB8AC3E}">
        <p14:creationId xmlns:p14="http://schemas.microsoft.com/office/powerpoint/2010/main" val="19973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par>
                          <p:cTn id="13" fill="hold">
                            <p:stCondLst>
                              <p:cond delay="500"/>
                            </p:stCondLst>
                            <p:childTnLst>
                              <p:par>
                                <p:cTn id="14" presetID="3" presetClass="exit" presetSubtype="10" fill="hold" grpId="0" nodeType="afterEffect">
                                  <p:stCondLst>
                                    <p:cond delay="0"/>
                                  </p:stCondLst>
                                  <p:childTnLst>
                                    <p:animEffect transition="out" filter="blinds(horizontal)">
                                      <p:cBhvr>
                                        <p:cTn id="15" dur="500"/>
                                        <p:tgtEl>
                                          <p:spTgt spid="61"/>
                                        </p:tgtEl>
                                      </p:cBhvr>
                                    </p:animEffect>
                                    <p:set>
                                      <p:cBhvr>
                                        <p:cTn id="16" dur="1" fill="hold">
                                          <p:stCondLst>
                                            <p:cond delay="499"/>
                                          </p:stCondLst>
                                        </p:cTn>
                                        <p:tgtEl>
                                          <p:spTgt spid="61"/>
                                        </p:tgtEl>
                                        <p:attrNameLst>
                                          <p:attrName>style.visibility</p:attrName>
                                        </p:attrNameLst>
                                      </p:cBhvr>
                                      <p:to>
                                        <p:strVal val="hidden"/>
                                      </p:to>
                                    </p:se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29730"/>
                                        </p:tgtEl>
                                        <p:attrNameLst>
                                          <p:attrName>style.visibility</p:attrName>
                                        </p:attrNameLst>
                                      </p:cBhvr>
                                      <p:to>
                                        <p:strVal val="visible"/>
                                      </p:to>
                                    </p:set>
                                    <p:animEffect transition="in" filter="blinds(horizontal)">
                                      <p:cBhvr>
                                        <p:cTn id="20" dur="500"/>
                                        <p:tgtEl>
                                          <p:spTgt spid="2973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blinds(horizontal)">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blinds(horizontal)">
                                      <p:cBhvr>
                                        <p:cTn id="3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30" grpId="0"/>
      <p:bldP spid="64" grpId="0"/>
      <p:bldP spid="83" grpId="0"/>
      <p:bldP spid="59" grpId="0"/>
      <p:bldP spid="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533400" y="21971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2771"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2772" name="Slide Number Placeholder 3"/>
          <p:cNvSpPr>
            <a:spLocks noGrp="1"/>
          </p:cNvSpPr>
          <p:nvPr>
            <p:ph type="sldNum" sz="quarter" idx="12"/>
          </p:nvPr>
        </p:nvSpPr>
        <p:spPr/>
        <p:txBody>
          <a:bodyPr/>
          <a:lstStyle/>
          <a:p>
            <a:fld id="{8741A357-E7A3-4A77-9F2F-363EF57576F2}" type="slidenum">
              <a:rPr lang="en-US" smtClean="0"/>
              <a:pPr/>
              <a:t>28</a:t>
            </a:fld>
            <a:endParaRPr lang="en-US"/>
          </a:p>
        </p:txBody>
      </p:sp>
      <p:sp>
        <p:nvSpPr>
          <p:cNvPr id="32773"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2774"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2775" name="Text Box 230"/>
          <p:cNvSpPr txBox="1">
            <a:spLocks noChangeArrowheads="1"/>
          </p:cNvSpPr>
          <p:nvPr/>
        </p:nvSpPr>
        <p:spPr bwMode="auto">
          <a:xfrm>
            <a:off x="152400" y="1670928"/>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2776"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2777"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2778"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2779"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2780"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2781" name="Group 56"/>
          <p:cNvGrpSpPr>
            <a:grpSpLocks/>
          </p:cNvGrpSpPr>
          <p:nvPr/>
        </p:nvGrpSpPr>
        <p:grpSpPr bwMode="auto">
          <a:xfrm>
            <a:off x="2133600" y="3854450"/>
            <a:ext cx="2743200" cy="2393950"/>
            <a:chOff x="2133600" y="3853934"/>
            <a:chExt cx="2743200" cy="2394466"/>
          </a:xfrm>
        </p:grpSpPr>
        <p:sp>
          <p:nvSpPr>
            <p:cNvPr id="32819"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2820"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2821"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2822"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2823"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2824"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2825"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2826"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2827"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2828"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2829"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2830"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2831"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2832"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Data</a:t>
              </a:r>
              <a:endParaRPr lang="en-US" altLang="zh-TW" sz="1200" b="1" dirty="0"/>
            </a:p>
          </p:txBody>
        </p:sp>
        <p:sp>
          <p:nvSpPr>
            <p:cNvPr id="32833"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32834"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32782"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2783"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2784"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 (old)</a:t>
            </a:r>
          </a:p>
        </p:txBody>
      </p:sp>
      <p:sp>
        <p:nvSpPr>
          <p:cNvPr id="32785"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2786"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87"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88"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89"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90"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91" name="Text Box 43"/>
          <p:cNvSpPr txBox="1">
            <a:spLocks noChangeArrowheads="1"/>
          </p:cNvSpPr>
          <p:nvPr/>
        </p:nvSpPr>
        <p:spPr bwMode="auto">
          <a:xfrm>
            <a:off x="2745037" y="5260975"/>
            <a:ext cx="269626" cy="295466"/>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92"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2793"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2794" name="Text Box 43"/>
          <p:cNvSpPr txBox="1">
            <a:spLocks noChangeArrowheads="1"/>
          </p:cNvSpPr>
          <p:nvPr/>
        </p:nvSpPr>
        <p:spPr bwMode="auto">
          <a:xfrm>
            <a:off x="2728744" y="5427224"/>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32795"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32796" name="Rectangle 79"/>
          <p:cNvSpPr>
            <a:spLocks noChangeArrowheads="1"/>
          </p:cNvSpPr>
          <p:nvPr/>
        </p:nvSpPr>
        <p:spPr bwMode="auto">
          <a:xfrm>
            <a:off x="3656013" y="5715000"/>
            <a:ext cx="1205458"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spc="-100" dirty="0">
                <a:solidFill>
                  <a:srgbClr val="C00000"/>
                </a:solidFill>
              </a:rPr>
              <a:t>new value ($3)</a:t>
            </a:r>
          </a:p>
        </p:txBody>
      </p:sp>
      <p:sp>
        <p:nvSpPr>
          <p:cNvPr id="32797"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001</a:t>
            </a:r>
          </a:p>
        </p:txBody>
      </p:sp>
      <p:sp>
        <p:nvSpPr>
          <p:cNvPr id="32798" name="Text Box 43"/>
          <p:cNvSpPr txBox="1">
            <a:spLocks noChangeArrowheads="1"/>
          </p:cNvSpPr>
          <p:nvPr/>
        </p:nvSpPr>
        <p:spPr bwMode="auto">
          <a:xfrm>
            <a:off x="2728744" y="5641536"/>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60" name="Text Box 82"/>
          <p:cNvSpPr txBox="1">
            <a:spLocks noChangeArrowheads="1"/>
          </p:cNvSpPr>
          <p:nvPr/>
        </p:nvSpPr>
        <p:spPr bwMode="auto">
          <a:xfrm>
            <a:off x="2819399" y="1066800"/>
            <a:ext cx="3222713" cy="830997"/>
          </a:xfrm>
          <a:prstGeom prst="rect">
            <a:avLst/>
          </a:prstGeom>
          <a:noFill/>
          <a:ln w="9525">
            <a:noFill/>
            <a:miter lim="800000"/>
            <a:headEnd/>
            <a:tailEnd/>
          </a:ln>
        </p:spPr>
        <p:txBody>
          <a:bodyPr wrap="square">
            <a:spAutoFit/>
          </a:bodyPr>
          <a:lstStyle/>
          <a:p>
            <a:pPr>
              <a:spcBef>
                <a:spcPct val="50000"/>
              </a:spcBef>
              <a:buFont typeface="Wingdings" pitchFamily="2" charset="2"/>
              <a:buNone/>
              <a:defRPr/>
            </a:pPr>
            <a:r>
              <a:rPr lang="en-US" sz="1600" b="1" dirty="0">
                <a:solidFill>
                  <a:srgbClr val="C00000"/>
                </a:solidFill>
                <a:latin typeface="+mn-lt"/>
                <a:cs typeface="Arial" pitchFamily="34" charset="0"/>
              </a:rPr>
              <a:t>How do we know which blocks in cache need to be written back to main memory?</a:t>
            </a:r>
          </a:p>
        </p:txBody>
      </p:sp>
      <p:grpSp>
        <p:nvGrpSpPr>
          <p:cNvPr id="3" name="Group 80"/>
          <p:cNvGrpSpPr>
            <a:grpSpLocks/>
          </p:cNvGrpSpPr>
          <p:nvPr/>
        </p:nvGrpSpPr>
        <p:grpSpPr bwMode="auto">
          <a:xfrm>
            <a:off x="4849813" y="3854450"/>
            <a:ext cx="379912" cy="2125803"/>
            <a:chOff x="4849813" y="3854450"/>
            <a:chExt cx="379912" cy="2125803"/>
          </a:xfrm>
        </p:grpSpPr>
        <p:sp>
          <p:nvSpPr>
            <p:cNvPr id="32802" name="Rectangle 82"/>
            <p:cNvSpPr>
              <a:spLocks noChangeArrowheads="1"/>
            </p:cNvSpPr>
            <p:nvPr/>
          </p:nvSpPr>
          <p:spPr bwMode="auto">
            <a:xfrm>
              <a:off x="4876800" y="4127500"/>
              <a:ext cx="304800" cy="228600"/>
            </a:xfrm>
            <a:prstGeom prst="rect">
              <a:avLst/>
            </a:prstGeom>
            <a:noFill/>
            <a:ln w="9525" algn="ctr">
              <a:solidFill>
                <a:schemeClr val="tx1"/>
              </a:solidFill>
              <a:round/>
              <a:headEnd/>
              <a:tailEnd/>
            </a:ln>
          </p:spPr>
          <p:txBody>
            <a:bodyPr>
              <a:spAutoFit/>
            </a:bodyPr>
            <a:lstStyle/>
            <a:p>
              <a:endParaRPr lang="en-US"/>
            </a:p>
          </p:txBody>
        </p:sp>
        <p:sp>
          <p:nvSpPr>
            <p:cNvPr id="32803" name="Rectangle 101"/>
            <p:cNvSpPr>
              <a:spLocks noChangeArrowheads="1"/>
            </p:cNvSpPr>
            <p:nvPr/>
          </p:nvSpPr>
          <p:spPr bwMode="auto">
            <a:xfrm>
              <a:off x="4876800" y="4356100"/>
              <a:ext cx="304800" cy="228600"/>
            </a:xfrm>
            <a:prstGeom prst="rect">
              <a:avLst/>
            </a:prstGeom>
            <a:noFill/>
            <a:ln w="9525" algn="ctr">
              <a:solidFill>
                <a:schemeClr val="tx1"/>
              </a:solidFill>
              <a:round/>
              <a:headEnd/>
              <a:tailEnd/>
            </a:ln>
          </p:spPr>
          <p:txBody>
            <a:bodyPr>
              <a:spAutoFit/>
            </a:bodyPr>
            <a:lstStyle/>
            <a:p>
              <a:endParaRPr lang="en-US"/>
            </a:p>
          </p:txBody>
        </p:sp>
        <p:sp>
          <p:nvSpPr>
            <p:cNvPr id="32804" name="Rectangle 104"/>
            <p:cNvSpPr>
              <a:spLocks noChangeArrowheads="1"/>
            </p:cNvSpPr>
            <p:nvPr/>
          </p:nvSpPr>
          <p:spPr bwMode="auto">
            <a:xfrm>
              <a:off x="4876800" y="4584700"/>
              <a:ext cx="304800" cy="228600"/>
            </a:xfrm>
            <a:prstGeom prst="rect">
              <a:avLst/>
            </a:prstGeom>
            <a:noFill/>
            <a:ln w="9525" algn="ctr">
              <a:solidFill>
                <a:schemeClr val="tx1"/>
              </a:solidFill>
              <a:round/>
              <a:headEnd/>
              <a:tailEnd/>
            </a:ln>
          </p:spPr>
          <p:txBody>
            <a:bodyPr>
              <a:spAutoFit/>
            </a:bodyPr>
            <a:lstStyle/>
            <a:p>
              <a:endParaRPr lang="en-US"/>
            </a:p>
          </p:txBody>
        </p:sp>
        <p:sp>
          <p:nvSpPr>
            <p:cNvPr id="32805" name="Rectangle 105"/>
            <p:cNvSpPr>
              <a:spLocks noChangeArrowheads="1"/>
            </p:cNvSpPr>
            <p:nvPr/>
          </p:nvSpPr>
          <p:spPr bwMode="auto">
            <a:xfrm>
              <a:off x="4876800" y="4813300"/>
              <a:ext cx="304800" cy="228600"/>
            </a:xfrm>
            <a:prstGeom prst="rect">
              <a:avLst/>
            </a:prstGeom>
            <a:noFill/>
            <a:ln w="9525" algn="ctr">
              <a:solidFill>
                <a:schemeClr val="tx1"/>
              </a:solidFill>
              <a:round/>
              <a:headEnd/>
              <a:tailEnd/>
            </a:ln>
          </p:spPr>
          <p:txBody>
            <a:bodyPr>
              <a:spAutoFit/>
            </a:bodyPr>
            <a:lstStyle/>
            <a:p>
              <a:endParaRPr lang="en-US"/>
            </a:p>
          </p:txBody>
        </p:sp>
        <p:sp>
          <p:nvSpPr>
            <p:cNvPr id="32806" name="Rectangle 106"/>
            <p:cNvSpPr>
              <a:spLocks noChangeArrowheads="1"/>
            </p:cNvSpPr>
            <p:nvPr/>
          </p:nvSpPr>
          <p:spPr bwMode="auto">
            <a:xfrm>
              <a:off x="4876800" y="5041900"/>
              <a:ext cx="304800" cy="228600"/>
            </a:xfrm>
            <a:prstGeom prst="rect">
              <a:avLst/>
            </a:prstGeom>
            <a:noFill/>
            <a:ln w="9525" algn="ctr">
              <a:solidFill>
                <a:schemeClr val="tx1"/>
              </a:solidFill>
              <a:round/>
              <a:headEnd/>
              <a:tailEnd/>
            </a:ln>
          </p:spPr>
          <p:txBody>
            <a:bodyPr>
              <a:spAutoFit/>
            </a:bodyPr>
            <a:lstStyle/>
            <a:p>
              <a:endParaRPr lang="en-US"/>
            </a:p>
          </p:txBody>
        </p:sp>
        <p:sp>
          <p:nvSpPr>
            <p:cNvPr id="32807" name="Rectangle 107"/>
            <p:cNvSpPr>
              <a:spLocks noChangeArrowheads="1"/>
            </p:cNvSpPr>
            <p:nvPr/>
          </p:nvSpPr>
          <p:spPr bwMode="auto">
            <a:xfrm>
              <a:off x="4876800" y="5270500"/>
              <a:ext cx="304800" cy="228600"/>
            </a:xfrm>
            <a:prstGeom prst="rect">
              <a:avLst/>
            </a:prstGeom>
            <a:noFill/>
            <a:ln w="9525" algn="ctr">
              <a:solidFill>
                <a:schemeClr val="tx1"/>
              </a:solidFill>
              <a:round/>
              <a:headEnd/>
              <a:tailEnd/>
            </a:ln>
          </p:spPr>
          <p:txBody>
            <a:bodyPr>
              <a:spAutoFit/>
            </a:bodyPr>
            <a:lstStyle/>
            <a:p>
              <a:endParaRPr lang="en-US"/>
            </a:p>
          </p:txBody>
        </p:sp>
        <p:sp>
          <p:nvSpPr>
            <p:cNvPr id="32808" name="Rectangle 108"/>
            <p:cNvSpPr>
              <a:spLocks noChangeArrowheads="1"/>
            </p:cNvSpPr>
            <p:nvPr/>
          </p:nvSpPr>
          <p:spPr bwMode="auto">
            <a:xfrm>
              <a:off x="4876800" y="5499100"/>
              <a:ext cx="304800" cy="228600"/>
            </a:xfrm>
            <a:prstGeom prst="rect">
              <a:avLst/>
            </a:prstGeom>
            <a:noFill/>
            <a:ln w="9525" algn="ctr">
              <a:solidFill>
                <a:schemeClr val="tx1"/>
              </a:solidFill>
              <a:round/>
              <a:headEnd/>
              <a:tailEnd/>
            </a:ln>
          </p:spPr>
          <p:txBody>
            <a:bodyPr>
              <a:spAutoFit/>
            </a:bodyPr>
            <a:lstStyle/>
            <a:p>
              <a:endParaRPr lang="en-US"/>
            </a:p>
          </p:txBody>
        </p:sp>
        <p:sp>
          <p:nvSpPr>
            <p:cNvPr id="32809" name="Rectangle 109"/>
            <p:cNvSpPr>
              <a:spLocks noChangeArrowheads="1"/>
            </p:cNvSpPr>
            <p:nvPr/>
          </p:nvSpPr>
          <p:spPr bwMode="auto">
            <a:xfrm>
              <a:off x="4876800" y="5727700"/>
              <a:ext cx="304800" cy="228600"/>
            </a:xfrm>
            <a:prstGeom prst="rect">
              <a:avLst/>
            </a:prstGeom>
            <a:noFill/>
            <a:ln w="9525" algn="ctr">
              <a:solidFill>
                <a:schemeClr val="tx1"/>
              </a:solidFill>
              <a:round/>
              <a:headEnd/>
              <a:tailEnd/>
            </a:ln>
          </p:spPr>
          <p:txBody>
            <a:bodyPr>
              <a:spAutoFit/>
            </a:bodyPr>
            <a:lstStyle/>
            <a:p>
              <a:endParaRPr lang="en-US"/>
            </a:p>
          </p:txBody>
        </p:sp>
        <p:sp>
          <p:nvSpPr>
            <p:cNvPr id="32810" name="Rectangle 212"/>
            <p:cNvSpPr>
              <a:spLocks noChangeArrowheads="1"/>
            </p:cNvSpPr>
            <p:nvPr/>
          </p:nvSpPr>
          <p:spPr bwMode="auto">
            <a:xfrm>
              <a:off x="4849813" y="3854450"/>
              <a:ext cx="379912"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Dirty</a:t>
              </a:r>
              <a:endParaRPr lang="en-US" altLang="zh-TW" sz="1200" b="1" dirty="0"/>
            </a:p>
          </p:txBody>
        </p:sp>
        <p:sp>
          <p:nvSpPr>
            <p:cNvPr id="32811" name="Text Box 43"/>
            <p:cNvSpPr txBox="1">
              <a:spLocks noChangeArrowheads="1"/>
            </p:cNvSpPr>
            <p:nvPr/>
          </p:nvSpPr>
          <p:spPr bwMode="auto">
            <a:xfrm>
              <a:off x="489426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dirty="0"/>
                <a:t>0</a:t>
              </a:r>
            </a:p>
          </p:txBody>
        </p:sp>
        <p:sp>
          <p:nvSpPr>
            <p:cNvPr id="32812" name="Text Box 43"/>
            <p:cNvSpPr txBox="1">
              <a:spLocks noChangeArrowheads="1"/>
            </p:cNvSpPr>
            <p:nvPr/>
          </p:nvSpPr>
          <p:spPr bwMode="auto">
            <a:xfrm>
              <a:off x="489426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13" name="Text Box 43"/>
            <p:cNvSpPr txBox="1">
              <a:spLocks noChangeArrowheads="1"/>
            </p:cNvSpPr>
            <p:nvPr/>
          </p:nvSpPr>
          <p:spPr bwMode="auto">
            <a:xfrm>
              <a:off x="489585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14" name="Text Box 43"/>
            <p:cNvSpPr txBox="1">
              <a:spLocks noChangeArrowheads="1"/>
            </p:cNvSpPr>
            <p:nvPr/>
          </p:nvSpPr>
          <p:spPr bwMode="auto">
            <a:xfrm>
              <a:off x="489743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15" name="Text Box 43"/>
            <p:cNvSpPr txBox="1">
              <a:spLocks noChangeArrowheads="1"/>
            </p:cNvSpPr>
            <p:nvPr/>
          </p:nvSpPr>
          <p:spPr bwMode="auto">
            <a:xfrm>
              <a:off x="489902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16" name="Text Box 43"/>
            <p:cNvSpPr txBox="1">
              <a:spLocks noChangeArrowheads="1"/>
            </p:cNvSpPr>
            <p:nvPr/>
          </p:nvSpPr>
          <p:spPr bwMode="auto">
            <a:xfrm>
              <a:off x="488632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17" name="Text Box 43"/>
            <p:cNvSpPr txBox="1">
              <a:spLocks noChangeArrowheads="1"/>
            </p:cNvSpPr>
            <p:nvPr/>
          </p:nvSpPr>
          <p:spPr bwMode="auto">
            <a:xfrm>
              <a:off x="4883150" y="5651640"/>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2818" name="Text Box 43"/>
            <p:cNvSpPr txBox="1">
              <a:spLocks noChangeArrowheads="1"/>
            </p:cNvSpPr>
            <p:nvPr/>
          </p:nvSpPr>
          <p:spPr bwMode="auto">
            <a:xfrm>
              <a:off x="4902200" y="54895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grpSp>
      <p:sp>
        <p:nvSpPr>
          <p:cNvPr id="82" name="Text Box 82"/>
          <p:cNvSpPr txBox="1">
            <a:spLocks noChangeArrowheads="1"/>
          </p:cNvSpPr>
          <p:nvPr/>
        </p:nvSpPr>
        <p:spPr bwMode="auto">
          <a:xfrm>
            <a:off x="2819400" y="1828800"/>
            <a:ext cx="2065842" cy="584775"/>
          </a:xfrm>
          <a:prstGeom prst="rect">
            <a:avLst/>
          </a:prstGeom>
          <a:noFill/>
          <a:ln w="9525">
            <a:noFill/>
            <a:miter lim="800000"/>
            <a:headEnd/>
            <a:tailEnd/>
          </a:ln>
        </p:spPr>
        <p:txBody>
          <a:bodyPr wrap="square">
            <a:spAutoFit/>
          </a:bodyPr>
          <a:lstStyle/>
          <a:p>
            <a:pPr>
              <a:spcBef>
                <a:spcPct val="50000"/>
              </a:spcBef>
              <a:buFont typeface="Wingdings" pitchFamily="2" charset="2"/>
              <a:buNone/>
              <a:defRPr/>
            </a:pPr>
            <a:r>
              <a:rPr lang="en-US" sz="1600" b="1" dirty="0">
                <a:solidFill>
                  <a:srgbClr val="C00000"/>
                </a:solidFill>
                <a:latin typeface="+mn-lt"/>
                <a:cs typeface="Arial" pitchFamily="34" charset="0"/>
              </a:rPr>
              <a:t>Need extra state!  The “</a:t>
            </a:r>
            <a:r>
              <a:rPr lang="en-US" sz="1600" b="1" dirty="0">
                <a:solidFill>
                  <a:srgbClr val="1003BD"/>
                </a:solidFill>
                <a:latin typeface="+mn-lt"/>
                <a:cs typeface="Arial" pitchFamily="34" charset="0"/>
              </a:rPr>
              <a:t>dirty</a:t>
            </a:r>
            <a:r>
              <a:rPr lang="en-US" sz="1600" b="1" dirty="0">
                <a:solidFill>
                  <a:srgbClr val="C00000"/>
                </a:solidFill>
                <a:latin typeface="+mn-lt"/>
                <a:cs typeface="Arial" pitchFamily="34" charset="0"/>
              </a:rPr>
              <a:t>” bit!</a:t>
            </a:r>
          </a:p>
        </p:txBody>
      </p:sp>
    </p:spTree>
    <p:extLst>
      <p:ext uri="{BB962C8B-B14F-4D97-AF65-F5344CB8AC3E}">
        <p14:creationId xmlns:p14="http://schemas.microsoft.com/office/powerpoint/2010/main" val="34308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blinds(horizontal)">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102"/>
          <p:cNvSpPr>
            <a:spLocks noChangeArrowheads="1"/>
          </p:cNvSpPr>
          <p:nvPr/>
        </p:nvSpPr>
        <p:spPr bwMode="auto">
          <a:xfrm>
            <a:off x="4889500" y="5676900"/>
            <a:ext cx="304800" cy="397907"/>
          </a:xfrm>
          <a:prstGeom prst="roundRect">
            <a:avLst>
              <a:gd name="adj" fmla="val 16667"/>
            </a:avLst>
          </a:prstGeom>
          <a:solidFill>
            <a:srgbClr val="FFFF00">
              <a:alpha val="63136"/>
            </a:srgbClr>
          </a:solidFill>
          <a:ln w="9525" algn="ctr">
            <a:noFill/>
            <a:round/>
            <a:headEnd/>
            <a:tailEnd/>
          </a:ln>
        </p:spPr>
        <p:txBody>
          <a:bodyPr>
            <a:spAutoFit/>
          </a:bodyPr>
          <a:lstStyle/>
          <a:p>
            <a:endParaRPr lang="en-US"/>
          </a:p>
        </p:txBody>
      </p:sp>
      <p:sp>
        <p:nvSpPr>
          <p:cNvPr id="58" name="Rounded Rectangle 37"/>
          <p:cNvSpPr>
            <a:spLocks noChangeArrowheads="1"/>
          </p:cNvSpPr>
          <p:nvPr/>
        </p:nvSpPr>
        <p:spPr bwMode="auto">
          <a:xfrm>
            <a:off x="42751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30722" name="Rounded Rectangle 66"/>
          <p:cNvSpPr>
            <a:spLocks noChangeArrowheads="1"/>
          </p:cNvSpPr>
          <p:nvPr/>
        </p:nvSpPr>
        <p:spPr bwMode="auto">
          <a:xfrm>
            <a:off x="38989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3797" name="Rectangle 2"/>
          <p:cNvSpPr>
            <a:spLocks noChangeArrowheads="1"/>
          </p:cNvSpPr>
          <p:nvPr/>
        </p:nvSpPr>
        <p:spPr bwMode="auto">
          <a:xfrm>
            <a:off x="609600" y="2489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3798"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3799" name="Slide Number Placeholder 3"/>
          <p:cNvSpPr>
            <a:spLocks noGrp="1"/>
          </p:cNvSpPr>
          <p:nvPr>
            <p:ph type="sldNum" sz="quarter" idx="12"/>
          </p:nvPr>
        </p:nvSpPr>
        <p:spPr/>
        <p:txBody>
          <a:bodyPr/>
          <a:lstStyle/>
          <a:p>
            <a:fld id="{F19836A5-D726-4E4A-B092-38E5920A4DE0}" type="slidenum">
              <a:rPr lang="en-US" smtClean="0">
                <a:latin typeface="+mn-lt"/>
              </a:rPr>
              <a:pPr/>
              <a:t>29</a:t>
            </a:fld>
            <a:endParaRPr lang="en-US" dirty="0">
              <a:latin typeface="+mn-lt"/>
            </a:endParaRPr>
          </a:p>
        </p:txBody>
      </p:sp>
      <p:sp>
        <p:nvSpPr>
          <p:cNvPr id="33800"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3801"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Main Memory </a:t>
            </a:r>
            <a:endParaRPr lang="en-US" altLang="zh-TW" sz="1200" b="1"/>
          </a:p>
        </p:txBody>
      </p:sp>
      <p:sp>
        <p:nvSpPr>
          <p:cNvPr id="33802" name="Text Box 230"/>
          <p:cNvSpPr txBox="1">
            <a:spLocks noChangeArrowheads="1"/>
          </p:cNvSpPr>
          <p:nvPr/>
        </p:nvSpPr>
        <p:spPr bwMode="auto">
          <a:xfrm>
            <a:off x="152400" y="1721448"/>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3803"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3804"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dirty="0">
                <a:solidFill>
                  <a:srgbClr val="000000"/>
                </a:solidFill>
              </a:rPr>
              <a:t>Address</a:t>
            </a:r>
            <a:endParaRPr lang="en-US" altLang="zh-TW" sz="1200" b="1" dirty="0"/>
          </a:p>
        </p:txBody>
      </p:sp>
      <p:sp>
        <p:nvSpPr>
          <p:cNvPr id="33805"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3806"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3807"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3808" name="Group 56"/>
          <p:cNvGrpSpPr>
            <a:grpSpLocks/>
          </p:cNvGrpSpPr>
          <p:nvPr/>
        </p:nvGrpSpPr>
        <p:grpSpPr bwMode="auto">
          <a:xfrm>
            <a:off x="2133600" y="3854450"/>
            <a:ext cx="2743200" cy="2393950"/>
            <a:chOff x="2133600" y="3853934"/>
            <a:chExt cx="2743200" cy="2394466"/>
          </a:xfrm>
        </p:grpSpPr>
        <p:sp>
          <p:nvSpPr>
            <p:cNvPr id="33850"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3851"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3852"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3853"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3854"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3855"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3856"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3857"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3858"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3859"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3860"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3861"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3862"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3863"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33864"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33865"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33809"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3810"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3811"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 (old)</a:t>
            </a:r>
          </a:p>
        </p:txBody>
      </p:sp>
      <p:sp>
        <p:nvSpPr>
          <p:cNvPr id="33812"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0740"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#188 is 1011 1100</a:t>
            </a:r>
          </a:p>
        </p:txBody>
      </p:sp>
      <p:grpSp>
        <p:nvGrpSpPr>
          <p:cNvPr id="3" name="Group 76"/>
          <p:cNvGrpSpPr>
            <a:grpSpLocks/>
          </p:cNvGrpSpPr>
          <p:nvPr/>
        </p:nvGrpSpPr>
        <p:grpSpPr bwMode="auto">
          <a:xfrm>
            <a:off x="1600200" y="5486400"/>
            <a:ext cx="708025" cy="381000"/>
            <a:chOff x="1600200" y="5486400"/>
            <a:chExt cx="708025" cy="381000"/>
          </a:xfrm>
        </p:grpSpPr>
        <p:sp>
          <p:nvSpPr>
            <p:cNvPr id="33848"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3849"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grpSp>
      <p:sp>
        <p:nvSpPr>
          <p:cNvPr id="33815"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16"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17"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18"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19" name="Text Box 43"/>
          <p:cNvSpPr txBox="1">
            <a:spLocks noChangeArrowheads="1"/>
          </p:cNvSpPr>
          <p:nvPr/>
        </p:nvSpPr>
        <p:spPr bwMode="auto">
          <a:xfrm>
            <a:off x="2756149" y="5019675"/>
            <a:ext cx="269626" cy="295466"/>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20" name="Text Box 43"/>
          <p:cNvSpPr txBox="1">
            <a:spLocks noChangeArrowheads="1"/>
          </p:cNvSpPr>
          <p:nvPr/>
        </p:nvSpPr>
        <p:spPr bwMode="auto">
          <a:xfrm>
            <a:off x="2745037" y="5260975"/>
            <a:ext cx="269626" cy="295466"/>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21"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3822"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3823" name="Text Box 43"/>
          <p:cNvSpPr txBox="1">
            <a:spLocks noChangeArrowheads="1"/>
          </p:cNvSpPr>
          <p:nvPr/>
        </p:nvSpPr>
        <p:spPr bwMode="auto">
          <a:xfrm>
            <a:off x="2728744" y="5432276"/>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33824"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33825" name="Rectangle 79"/>
          <p:cNvSpPr>
            <a:spLocks noChangeArrowheads="1"/>
          </p:cNvSpPr>
          <p:nvPr/>
        </p:nvSpPr>
        <p:spPr bwMode="auto">
          <a:xfrm>
            <a:off x="3656013" y="5715000"/>
            <a:ext cx="1205458"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spc="-100" dirty="0">
                <a:solidFill>
                  <a:srgbClr val="C00000"/>
                </a:solidFill>
              </a:rPr>
              <a:t>new value ($3)</a:t>
            </a:r>
          </a:p>
        </p:txBody>
      </p:sp>
      <p:sp>
        <p:nvSpPr>
          <p:cNvPr id="33826"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001</a:t>
            </a:r>
          </a:p>
        </p:txBody>
      </p:sp>
      <p:sp>
        <p:nvSpPr>
          <p:cNvPr id="33827" name="Text Box 43"/>
          <p:cNvSpPr txBox="1">
            <a:spLocks noChangeArrowheads="1"/>
          </p:cNvSpPr>
          <p:nvPr/>
        </p:nvSpPr>
        <p:spPr bwMode="auto">
          <a:xfrm>
            <a:off x="2728744" y="5646588"/>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0758" name="Line 81"/>
          <p:cNvSpPr>
            <a:spLocks noChangeShapeType="1"/>
          </p:cNvSpPr>
          <p:nvPr/>
        </p:nvSpPr>
        <p:spPr bwMode="auto">
          <a:xfrm flipH="1">
            <a:off x="3429000" y="2819400"/>
            <a:ext cx="609600" cy="2971800"/>
          </a:xfrm>
          <a:prstGeom prst="line">
            <a:avLst/>
          </a:prstGeom>
          <a:noFill/>
          <a:ln w="19050">
            <a:solidFill>
              <a:schemeClr val="tx1"/>
            </a:solidFill>
            <a:round/>
            <a:headEnd/>
            <a:tailEnd type="triangle" w="med" len="med"/>
          </a:ln>
        </p:spPr>
        <p:txBody>
          <a:bodyPr wrap="none" anchor="ctr"/>
          <a:lstStyle/>
          <a:p>
            <a:endParaRPr lang="en-US"/>
          </a:p>
        </p:txBody>
      </p:sp>
      <p:grpSp>
        <p:nvGrpSpPr>
          <p:cNvPr id="33829" name="Group 58"/>
          <p:cNvGrpSpPr>
            <a:grpSpLocks/>
          </p:cNvGrpSpPr>
          <p:nvPr/>
        </p:nvGrpSpPr>
        <p:grpSpPr bwMode="auto">
          <a:xfrm>
            <a:off x="4849813" y="3854450"/>
            <a:ext cx="379912" cy="2131811"/>
            <a:chOff x="4849813" y="3854450"/>
            <a:chExt cx="379912" cy="2131811"/>
          </a:xfrm>
        </p:grpSpPr>
        <p:sp>
          <p:nvSpPr>
            <p:cNvPr id="33831" name="Rectangle 82"/>
            <p:cNvSpPr>
              <a:spLocks noChangeArrowheads="1"/>
            </p:cNvSpPr>
            <p:nvPr/>
          </p:nvSpPr>
          <p:spPr bwMode="auto">
            <a:xfrm>
              <a:off x="4876800" y="4127500"/>
              <a:ext cx="304800" cy="228600"/>
            </a:xfrm>
            <a:prstGeom prst="rect">
              <a:avLst/>
            </a:prstGeom>
            <a:noFill/>
            <a:ln w="9525" algn="ctr">
              <a:solidFill>
                <a:schemeClr val="tx1"/>
              </a:solidFill>
              <a:round/>
              <a:headEnd/>
              <a:tailEnd/>
            </a:ln>
          </p:spPr>
          <p:txBody>
            <a:bodyPr>
              <a:spAutoFit/>
            </a:bodyPr>
            <a:lstStyle/>
            <a:p>
              <a:endParaRPr lang="en-US"/>
            </a:p>
          </p:txBody>
        </p:sp>
        <p:sp>
          <p:nvSpPr>
            <p:cNvPr id="33832" name="Rectangle 101"/>
            <p:cNvSpPr>
              <a:spLocks noChangeArrowheads="1"/>
            </p:cNvSpPr>
            <p:nvPr/>
          </p:nvSpPr>
          <p:spPr bwMode="auto">
            <a:xfrm>
              <a:off x="4876800" y="4356100"/>
              <a:ext cx="304800" cy="228600"/>
            </a:xfrm>
            <a:prstGeom prst="rect">
              <a:avLst/>
            </a:prstGeom>
            <a:noFill/>
            <a:ln w="9525" algn="ctr">
              <a:solidFill>
                <a:schemeClr val="tx1"/>
              </a:solidFill>
              <a:round/>
              <a:headEnd/>
              <a:tailEnd/>
            </a:ln>
          </p:spPr>
          <p:txBody>
            <a:bodyPr>
              <a:spAutoFit/>
            </a:bodyPr>
            <a:lstStyle/>
            <a:p>
              <a:endParaRPr lang="en-US"/>
            </a:p>
          </p:txBody>
        </p:sp>
        <p:sp>
          <p:nvSpPr>
            <p:cNvPr id="33833" name="Rectangle 104"/>
            <p:cNvSpPr>
              <a:spLocks noChangeArrowheads="1"/>
            </p:cNvSpPr>
            <p:nvPr/>
          </p:nvSpPr>
          <p:spPr bwMode="auto">
            <a:xfrm>
              <a:off x="4876800" y="4584700"/>
              <a:ext cx="304800" cy="228600"/>
            </a:xfrm>
            <a:prstGeom prst="rect">
              <a:avLst/>
            </a:prstGeom>
            <a:noFill/>
            <a:ln w="9525" algn="ctr">
              <a:solidFill>
                <a:schemeClr val="tx1"/>
              </a:solidFill>
              <a:round/>
              <a:headEnd/>
              <a:tailEnd/>
            </a:ln>
          </p:spPr>
          <p:txBody>
            <a:bodyPr>
              <a:spAutoFit/>
            </a:bodyPr>
            <a:lstStyle/>
            <a:p>
              <a:endParaRPr lang="en-US"/>
            </a:p>
          </p:txBody>
        </p:sp>
        <p:sp>
          <p:nvSpPr>
            <p:cNvPr id="33834" name="Rectangle 105"/>
            <p:cNvSpPr>
              <a:spLocks noChangeArrowheads="1"/>
            </p:cNvSpPr>
            <p:nvPr/>
          </p:nvSpPr>
          <p:spPr bwMode="auto">
            <a:xfrm>
              <a:off x="4876800" y="4813300"/>
              <a:ext cx="304800" cy="228600"/>
            </a:xfrm>
            <a:prstGeom prst="rect">
              <a:avLst/>
            </a:prstGeom>
            <a:noFill/>
            <a:ln w="9525" algn="ctr">
              <a:solidFill>
                <a:schemeClr val="tx1"/>
              </a:solidFill>
              <a:round/>
              <a:headEnd/>
              <a:tailEnd/>
            </a:ln>
          </p:spPr>
          <p:txBody>
            <a:bodyPr>
              <a:spAutoFit/>
            </a:bodyPr>
            <a:lstStyle/>
            <a:p>
              <a:endParaRPr lang="en-US"/>
            </a:p>
          </p:txBody>
        </p:sp>
        <p:sp>
          <p:nvSpPr>
            <p:cNvPr id="33835" name="Rectangle 106"/>
            <p:cNvSpPr>
              <a:spLocks noChangeArrowheads="1"/>
            </p:cNvSpPr>
            <p:nvPr/>
          </p:nvSpPr>
          <p:spPr bwMode="auto">
            <a:xfrm>
              <a:off x="4876800" y="5041900"/>
              <a:ext cx="304800" cy="228600"/>
            </a:xfrm>
            <a:prstGeom prst="rect">
              <a:avLst/>
            </a:prstGeom>
            <a:noFill/>
            <a:ln w="9525" algn="ctr">
              <a:solidFill>
                <a:schemeClr val="tx1"/>
              </a:solidFill>
              <a:round/>
              <a:headEnd/>
              <a:tailEnd/>
            </a:ln>
          </p:spPr>
          <p:txBody>
            <a:bodyPr>
              <a:spAutoFit/>
            </a:bodyPr>
            <a:lstStyle/>
            <a:p>
              <a:endParaRPr lang="en-US"/>
            </a:p>
          </p:txBody>
        </p:sp>
        <p:sp>
          <p:nvSpPr>
            <p:cNvPr id="33836" name="Rectangle 107"/>
            <p:cNvSpPr>
              <a:spLocks noChangeArrowheads="1"/>
            </p:cNvSpPr>
            <p:nvPr/>
          </p:nvSpPr>
          <p:spPr bwMode="auto">
            <a:xfrm>
              <a:off x="4876800" y="5270500"/>
              <a:ext cx="304800" cy="228600"/>
            </a:xfrm>
            <a:prstGeom prst="rect">
              <a:avLst/>
            </a:prstGeom>
            <a:noFill/>
            <a:ln w="9525" algn="ctr">
              <a:solidFill>
                <a:schemeClr val="tx1"/>
              </a:solidFill>
              <a:round/>
              <a:headEnd/>
              <a:tailEnd/>
            </a:ln>
          </p:spPr>
          <p:txBody>
            <a:bodyPr>
              <a:spAutoFit/>
            </a:bodyPr>
            <a:lstStyle/>
            <a:p>
              <a:endParaRPr lang="en-US"/>
            </a:p>
          </p:txBody>
        </p:sp>
        <p:sp>
          <p:nvSpPr>
            <p:cNvPr id="33837" name="Rectangle 108"/>
            <p:cNvSpPr>
              <a:spLocks noChangeArrowheads="1"/>
            </p:cNvSpPr>
            <p:nvPr/>
          </p:nvSpPr>
          <p:spPr bwMode="auto">
            <a:xfrm>
              <a:off x="4876800" y="5499100"/>
              <a:ext cx="304800" cy="228600"/>
            </a:xfrm>
            <a:prstGeom prst="rect">
              <a:avLst/>
            </a:prstGeom>
            <a:noFill/>
            <a:ln w="9525" algn="ctr">
              <a:solidFill>
                <a:schemeClr val="tx1"/>
              </a:solidFill>
              <a:round/>
              <a:headEnd/>
              <a:tailEnd/>
            </a:ln>
          </p:spPr>
          <p:txBody>
            <a:bodyPr>
              <a:spAutoFit/>
            </a:bodyPr>
            <a:lstStyle/>
            <a:p>
              <a:endParaRPr lang="en-US"/>
            </a:p>
          </p:txBody>
        </p:sp>
        <p:sp>
          <p:nvSpPr>
            <p:cNvPr id="33838" name="Rectangle 109"/>
            <p:cNvSpPr>
              <a:spLocks noChangeArrowheads="1"/>
            </p:cNvSpPr>
            <p:nvPr/>
          </p:nvSpPr>
          <p:spPr bwMode="auto">
            <a:xfrm>
              <a:off x="4876800" y="5727700"/>
              <a:ext cx="304800" cy="228600"/>
            </a:xfrm>
            <a:prstGeom prst="rect">
              <a:avLst/>
            </a:prstGeom>
            <a:noFill/>
            <a:ln w="9525" algn="ctr">
              <a:solidFill>
                <a:schemeClr val="tx1"/>
              </a:solidFill>
              <a:round/>
              <a:headEnd/>
              <a:tailEnd/>
            </a:ln>
          </p:spPr>
          <p:txBody>
            <a:bodyPr>
              <a:spAutoFit/>
            </a:bodyPr>
            <a:lstStyle/>
            <a:p>
              <a:endParaRPr lang="en-US"/>
            </a:p>
          </p:txBody>
        </p:sp>
        <p:sp>
          <p:nvSpPr>
            <p:cNvPr id="33839" name="Rectangle 212"/>
            <p:cNvSpPr>
              <a:spLocks noChangeArrowheads="1"/>
            </p:cNvSpPr>
            <p:nvPr/>
          </p:nvSpPr>
          <p:spPr bwMode="auto">
            <a:xfrm>
              <a:off x="4849813" y="3854450"/>
              <a:ext cx="379912"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Dirty</a:t>
              </a:r>
              <a:endParaRPr lang="en-US" altLang="zh-TW" sz="1200" b="1" dirty="0"/>
            </a:p>
          </p:txBody>
        </p:sp>
        <p:sp>
          <p:nvSpPr>
            <p:cNvPr id="33840" name="Text Box 43"/>
            <p:cNvSpPr txBox="1">
              <a:spLocks noChangeArrowheads="1"/>
            </p:cNvSpPr>
            <p:nvPr/>
          </p:nvSpPr>
          <p:spPr bwMode="auto">
            <a:xfrm>
              <a:off x="489426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1" name="Text Box 43"/>
            <p:cNvSpPr txBox="1">
              <a:spLocks noChangeArrowheads="1"/>
            </p:cNvSpPr>
            <p:nvPr/>
          </p:nvSpPr>
          <p:spPr bwMode="auto">
            <a:xfrm>
              <a:off x="489426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2" name="Text Box 43"/>
            <p:cNvSpPr txBox="1">
              <a:spLocks noChangeArrowheads="1"/>
            </p:cNvSpPr>
            <p:nvPr/>
          </p:nvSpPr>
          <p:spPr bwMode="auto">
            <a:xfrm>
              <a:off x="489585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3" name="Text Box 43"/>
            <p:cNvSpPr txBox="1">
              <a:spLocks noChangeArrowheads="1"/>
            </p:cNvSpPr>
            <p:nvPr/>
          </p:nvSpPr>
          <p:spPr bwMode="auto">
            <a:xfrm>
              <a:off x="489743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4" name="Text Box 43"/>
            <p:cNvSpPr txBox="1">
              <a:spLocks noChangeArrowheads="1"/>
            </p:cNvSpPr>
            <p:nvPr/>
          </p:nvSpPr>
          <p:spPr bwMode="auto">
            <a:xfrm>
              <a:off x="489902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5" name="Text Box 43"/>
            <p:cNvSpPr txBox="1">
              <a:spLocks noChangeArrowheads="1"/>
            </p:cNvSpPr>
            <p:nvPr/>
          </p:nvSpPr>
          <p:spPr bwMode="auto">
            <a:xfrm>
              <a:off x="488632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6" name="Text Box 43"/>
            <p:cNvSpPr txBox="1">
              <a:spLocks noChangeArrowheads="1"/>
            </p:cNvSpPr>
            <p:nvPr/>
          </p:nvSpPr>
          <p:spPr bwMode="auto">
            <a:xfrm>
              <a:off x="4883150" y="5657648"/>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3847" name="Text Box 43"/>
            <p:cNvSpPr txBox="1">
              <a:spLocks noChangeArrowheads="1"/>
            </p:cNvSpPr>
            <p:nvPr/>
          </p:nvSpPr>
          <p:spPr bwMode="auto">
            <a:xfrm>
              <a:off x="4902200" y="54895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grpSp>
      <p:sp>
        <p:nvSpPr>
          <p:cNvPr id="78" name="Text Box 74"/>
          <p:cNvSpPr txBox="1">
            <a:spLocks noChangeArrowheads="1"/>
          </p:cNvSpPr>
          <p:nvPr/>
        </p:nvSpPr>
        <p:spPr bwMode="auto">
          <a:xfrm>
            <a:off x="5638800" y="5697538"/>
            <a:ext cx="1295400" cy="304800"/>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Cache miss!</a:t>
            </a:r>
          </a:p>
        </p:txBody>
      </p:sp>
    </p:spTree>
    <p:extLst>
      <p:ext uri="{BB962C8B-B14F-4D97-AF65-F5344CB8AC3E}">
        <p14:creationId xmlns:p14="http://schemas.microsoft.com/office/powerpoint/2010/main" val="360986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40"/>
                                        </p:tgtEl>
                                        <p:attrNameLst>
                                          <p:attrName>style.visibility</p:attrName>
                                        </p:attrNameLst>
                                      </p:cBhvr>
                                      <p:to>
                                        <p:strVal val="visible"/>
                                      </p:to>
                                    </p:set>
                                    <p:animEffect transition="in" filter="blinds(horizontal)">
                                      <p:cBhvr>
                                        <p:cTn id="7" dur="500"/>
                                        <p:tgtEl>
                                          <p:spTgt spid="3074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0722"/>
                                        </p:tgtEl>
                                        <p:attrNameLst>
                                          <p:attrName>style.visibility</p:attrName>
                                        </p:attrNameLst>
                                      </p:cBhvr>
                                      <p:to>
                                        <p:strVal val="visible"/>
                                      </p:to>
                                    </p:set>
                                    <p:animEffect transition="in" filter="blinds(horizontal)">
                                      <p:cBhvr>
                                        <p:cTn id="11" dur="500"/>
                                        <p:tgtEl>
                                          <p:spTgt spid="3072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blinds(horizontal)">
                                      <p:cBhvr>
                                        <p:cTn id="14" dur="500"/>
                                        <p:tgtEl>
                                          <p:spTgt spid="58"/>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trips(downRigh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grpId="0" nodeType="clickEffect">
                                  <p:stCondLst>
                                    <p:cond delay="0"/>
                                  </p:stCondLst>
                                  <p:childTnLst>
                                    <p:set>
                                      <p:cBhvr>
                                        <p:cTn id="23" dur="1" fill="hold">
                                          <p:stCondLst>
                                            <p:cond delay="0"/>
                                          </p:stCondLst>
                                        </p:cTn>
                                        <p:tgtEl>
                                          <p:spTgt spid="30758"/>
                                        </p:tgtEl>
                                        <p:attrNameLst>
                                          <p:attrName>style.visibility</p:attrName>
                                        </p:attrNameLst>
                                      </p:cBhvr>
                                      <p:to>
                                        <p:strVal val="visible"/>
                                      </p:to>
                                    </p:set>
                                    <p:animEffect transition="in" filter="strips(downLeft)">
                                      <p:cBhvr>
                                        <p:cTn id="24" dur="500"/>
                                        <p:tgtEl>
                                          <p:spTgt spid="3075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blinds(horizontal)">
                                      <p:cBhvr>
                                        <p:cTn id="29" dur="500"/>
                                        <p:tgtEl>
                                          <p:spTgt spid="7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blinds(horizontal)">
                                      <p:cBhvr>
                                        <p:cTn id="3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58" grpId="0" animBg="1"/>
      <p:bldP spid="30722" grpId="0" animBg="1"/>
      <p:bldP spid="30740" grpId="0"/>
      <p:bldP spid="30758" grpId="0" animBg="1"/>
      <p:bldP spid="7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Interfaces</a:t>
            </a:r>
            <a:endParaRPr lang="ko-KR" altLang="en-US" dirty="0"/>
          </a:p>
        </p:txBody>
      </p:sp>
      <p:sp>
        <p:nvSpPr>
          <p:cNvPr id="3" name="내용 개체 틀 2"/>
          <p:cNvSpPr>
            <a:spLocks noGrp="1"/>
          </p:cNvSpPr>
          <p:nvPr>
            <p:ph idx="1"/>
          </p:nvPr>
        </p:nvSpPr>
        <p:spPr/>
        <p:txBody>
          <a:bodyPr/>
          <a:lstStyle/>
          <a:p>
            <a:r>
              <a:rPr lang="en-US" altLang="ko-KR" dirty="0"/>
              <a:t>Instruction Set Architecture (ISA) – at the boundary between hardware and software.</a:t>
            </a:r>
          </a:p>
          <a:p>
            <a:endParaRPr lang="en-US" altLang="ko-KR" dirty="0"/>
          </a:p>
          <a:p>
            <a:r>
              <a:rPr lang="en-US" altLang="ko-KR" dirty="0"/>
              <a:t>Application Binary Interface (ABI) – allows the ensemble consisting of the application and the library modules to access the hardware; the ABI does not include privileged system instructions, instead it invokes system calls.</a:t>
            </a:r>
          </a:p>
          <a:p>
            <a:endParaRPr lang="en-US" altLang="ko-KR" dirty="0"/>
          </a:p>
          <a:p>
            <a:r>
              <a:rPr lang="en-US" altLang="ko-KR" dirty="0"/>
              <a:t>Application Program Interface (API) - defines the set of instructions the hardware was designed to execute and gives the application access to the ISA; it includes high-level language (HLL) library calls which often invoke system calls</a:t>
            </a:r>
          </a:p>
          <a:p>
            <a:endParaRPr lang="en-US" altLang="ko-KR" dirty="0"/>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1449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ounded Rectangle 37"/>
          <p:cNvSpPr>
            <a:spLocks noChangeArrowheads="1"/>
          </p:cNvSpPr>
          <p:nvPr/>
        </p:nvSpPr>
        <p:spPr bwMode="auto">
          <a:xfrm>
            <a:off x="42751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34819" name="Rounded Rectangle 102"/>
          <p:cNvSpPr>
            <a:spLocks noChangeArrowheads="1"/>
          </p:cNvSpPr>
          <p:nvPr/>
        </p:nvSpPr>
        <p:spPr bwMode="auto">
          <a:xfrm>
            <a:off x="4889500" y="5676900"/>
            <a:ext cx="304800" cy="334963"/>
          </a:xfrm>
          <a:prstGeom prst="roundRect">
            <a:avLst>
              <a:gd name="adj" fmla="val 16667"/>
            </a:avLst>
          </a:prstGeom>
          <a:solidFill>
            <a:srgbClr val="FFFF00">
              <a:alpha val="63136"/>
            </a:srgbClr>
          </a:solidFill>
          <a:ln w="9525" algn="ctr">
            <a:noFill/>
            <a:round/>
            <a:headEnd/>
            <a:tailEnd/>
          </a:ln>
        </p:spPr>
        <p:txBody>
          <a:bodyPr>
            <a:spAutoFit/>
          </a:bodyPr>
          <a:lstStyle/>
          <a:p>
            <a:endParaRPr lang="en-US"/>
          </a:p>
        </p:txBody>
      </p:sp>
      <p:sp>
        <p:nvSpPr>
          <p:cNvPr id="34820" name="Rounded Rectangle 66"/>
          <p:cNvSpPr>
            <a:spLocks noChangeArrowheads="1"/>
          </p:cNvSpPr>
          <p:nvPr/>
        </p:nvSpPr>
        <p:spPr bwMode="auto">
          <a:xfrm>
            <a:off x="3890963"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4821" name="Rectangle 2"/>
          <p:cNvSpPr>
            <a:spLocks noChangeArrowheads="1"/>
          </p:cNvSpPr>
          <p:nvPr/>
        </p:nvSpPr>
        <p:spPr bwMode="auto">
          <a:xfrm>
            <a:off x="609600" y="2489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4822" name="Title 1"/>
          <p:cNvSpPr>
            <a:spLocks noGrp="1"/>
          </p:cNvSpPr>
          <p:nvPr>
            <p:ph type="title"/>
          </p:nvPr>
        </p:nvSpPr>
        <p:spPr/>
        <p:txBody>
          <a:bodyPr/>
          <a:lstStyle/>
          <a:p>
            <a:r>
              <a:rPr lang="en-US" altLang="zh-TW"/>
              <a:t>Example: DM$, 8-Entry, 4B blocks</a:t>
            </a:r>
            <a:endParaRPr lang="en-US"/>
          </a:p>
        </p:txBody>
      </p:sp>
      <p:sp>
        <p:nvSpPr>
          <p:cNvPr id="3" name="내용 개체 틀 2"/>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4823" name="Slide Number Placeholder 3"/>
          <p:cNvSpPr>
            <a:spLocks noGrp="1"/>
          </p:cNvSpPr>
          <p:nvPr>
            <p:ph type="sldNum" sz="quarter" idx="12"/>
          </p:nvPr>
        </p:nvSpPr>
        <p:spPr/>
        <p:txBody>
          <a:bodyPr/>
          <a:lstStyle/>
          <a:p>
            <a:fld id="{82773EC5-6FC7-4110-814F-F8F298F92069}" type="slidenum">
              <a:rPr lang="en-US" smtClean="0"/>
              <a:pPr/>
              <a:t>30</a:t>
            </a:fld>
            <a:endParaRPr lang="en-US"/>
          </a:p>
        </p:txBody>
      </p:sp>
      <p:sp>
        <p:nvSpPr>
          <p:cNvPr id="34824"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4825"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4826" name="Text Box 230"/>
          <p:cNvSpPr txBox="1">
            <a:spLocks noChangeArrowheads="1"/>
          </p:cNvSpPr>
          <p:nvPr/>
        </p:nvSpPr>
        <p:spPr bwMode="auto">
          <a:xfrm>
            <a:off x="152400" y="1720519"/>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4827"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4828"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4829"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4830"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4831"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4832" name="Group 56"/>
          <p:cNvGrpSpPr>
            <a:grpSpLocks/>
          </p:cNvGrpSpPr>
          <p:nvPr/>
        </p:nvGrpSpPr>
        <p:grpSpPr bwMode="auto">
          <a:xfrm>
            <a:off x="2133600" y="3854450"/>
            <a:ext cx="2743200" cy="2393950"/>
            <a:chOff x="2133600" y="3853934"/>
            <a:chExt cx="2743200" cy="2394466"/>
          </a:xfrm>
        </p:grpSpPr>
        <p:sp>
          <p:nvSpPr>
            <p:cNvPr id="34874"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4875"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4876"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4877"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4878"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4879"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4880"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4881"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4882"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4883"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4884"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4885"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4886"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4887"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34888"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34889"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34833"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4834"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2787" name="Rectangle 94"/>
          <p:cNvSpPr>
            <a:spLocks noChangeArrowheads="1"/>
          </p:cNvSpPr>
          <p:nvPr/>
        </p:nvSpPr>
        <p:spPr bwMode="auto">
          <a:xfrm>
            <a:off x="6172200" y="3640723"/>
            <a:ext cx="1689100" cy="338554"/>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sz="1600" b="1" dirty="0"/>
              <a:t>new value ($3)</a:t>
            </a:r>
          </a:p>
        </p:txBody>
      </p:sp>
      <p:sp>
        <p:nvSpPr>
          <p:cNvPr id="34836"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4837"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#188 is 1011 1100</a:t>
            </a:r>
          </a:p>
        </p:txBody>
      </p:sp>
      <p:sp>
        <p:nvSpPr>
          <p:cNvPr id="34838"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4839"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34840"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1"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2"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3"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4"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5"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6"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4847"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4848" name="Text Box 43"/>
          <p:cNvSpPr txBox="1">
            <a:spLocks noChangeArrowheads="1"/>
          </p:cNvSpPr>
          <p:nvPr/>
        </p:nvSpPr>
        <p:spPr bwMode="auto">
          <a:xfrm>
            <a:off x="2743200" y="5433710"/>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34849"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34850" name="Rectangle 79"/>
          <p:cNvSpPr>
            <a:spLocks noChangeArrowheads="1"/>
          </p:cNvSpPr>
          <p:nvPr/>
        </p:nvSpPr>
        <p:spPr bwMode="auto">
          <a:xfrm>
            <a:off x="3656013" y="5715000"/>
            <a:ext cx="1224694"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spc="-100" dirty="0">
                <a:solidFill>
                  <a:srgbClr val="C00000"/>
                </a:solidFill>
              </a:rPr>
              <a:t>new value ($3)</a:t>
            </a:r>
          </a:p>
        </p:txBody>
      </p:sp>
      <p:sp>
        <p:nvSpPr>
          <p:cNvPr id="34851"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001</a:t>
            </a:r>
          </a:p>
        </p:txBody>
      </p:sp>
      <p:sp>
        <p:nvSpPr>
          <p:cNvPr id="34852" name="Text Box 43"/>
          <p:cNvSpPr txBox="1">
            <a:spLocks noChangeArrowheads="1"/>
          </p:cNvSpPr>
          <p:nvPr/>
        </p:nvSpPr>
        <p:spPr bwMode="auto">
          <a:xfrm>
            <a:off x="2743200" y="5648022"/>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4853" name="Rectangle 82"/>
          <p:cNvSpPr>
            <a:spLocks noChangeArrowheads="1"/>
          </p:cNvSpPr>
          <p:nvPr/>
        </p:nvSpPr>
        <p:spPr bwMode="auto">
          <a:xfrm>
            <a:off x="4876800" y="4127500"/>
            <a:ext cx="304800" cy="228600"/>
          </a:xfrm>
          <a:prstGeom prst="rect">
            <a:avLst/>
          </a:prstGeom>
          <a:noFill/>
          <a:ln w="9525" algn="ctr">
            <a:solidFill>
              <a:schemeClr val="tx1"/>
            </a:solidFill>
            <a:round/>
            <a:headEnd/>
            <a:tailEnd/>
          </a:ln>
        </p:spPr>
        <p:txBody>
          <a:bodyPr>
            <a:spAutoFit/>
          </a:bodyPr>
          <a:lstStyle/>
          <a:p>
            <a:endParaRPr lang="en-US"/>
          </a:p>
        </p:txBody>
      </p:sp>
      <p:sp>
        <p:nvSpPr>
          <p:cNvPr id="34854" name="Rectangle 101"/>
          <p:cNvSpPr>
            <a:spLocks noChangeArrowheads="1"/>
          </p:cNvSpPr>
          <p:nvPr/>
        </p:nvSpPr>
        <p:spPr bwMode="auto">
          <a:xfrm>
            <a:off x="4876800" y="4356100"/>
            <a:ext cx="304800" cy="228600"/>
          </a:xfrm>
          <a:prstGeom prst="rect">
            <a:avLst/>
          </a:prstGeom>
          <a:noFill/>
          <a:ln w="9525" algn="ctr">
            <a:solidFill>
              <a:schemeClr val="tx1"/>
            </a:solidFill>
            <a:round/>
            <a:headEnd/>
            <a:tailEnd/>
          </a:ln>
        </p:spPr>
        <p:txBody>
          <a:bodyPr>
            <a:spAutoFit/>
          </a:bodyPr>
          <a:lstStyle/>
          <a:p>
            <a:endParaRPr lang="en-US"/>
          </a:p>
        </p:txBody>
      </p:sp>
      <p:sp>
        <p:nvSpPr>
          <p:cNvPr id="34855" name="Rectangle 104"/>
          <p:cNvSpPr>
            <a:spLocks noChangeArrowheads="1"/>
          </p:cNvSpPr>
          <p:nvPr/>
        </p:nvSpPr>
        <p:spPr bwMode="auto">
          <a:xfrm>
            <a:off x="4876800" y="4584700"/>
            <a:ext cx="304800" cy="228600"/>
          </a:xfrm>
          <a:prstGeom prst="rect">
            <a:avLst/>
          </a:prstGeom>
          <a:noFill/>
          <a:ln w="9525" algn="ctr">
            <a:solidFill>
              <a:schemeClr val="tx1"/>
            </a:solidFill>
            <a:round/>
            <a:headEnd/>
            <a:tailEnd/>
          </a:ln>
        </p:spPr>
        <p:txBody>
          <a:bodyPr>
            <a:spAutoFit/>
          </a:bodyPr>
          <a:lstStyle/>
          <a:p>
            <a:endParaRPr lang="en-US"/>
          </a:p>
        </p:txBody>
      </p:sp>
      <p:sp>
        <p:nvSpPr>
          <p:cNvPr id="34856" name="Rectangle 105"/>
          <p:cNvSpPr>
            <a:spLocks noChangeArrowheads="1"/>
          </p:cNvSpPr>
          <p:nvPr/>
        </p:nvSpPr>
        <p:spPr bwMode="auto">
          <a:xfrm>
            <a:off x="4876800" y="4813300"/>
            <a:ext cx="304800" cy="228600"/>
          </a:xfrm>
          <a:prstGeom prst="rect">
            <a:avLst/>
          </a:prstGeom>
          <a:noFill/>
          <a:ln w="9525" algn="ctr">
            <a:solidFill>
              <a:schemeClr val="tx1"/>
            </a:solidFill>
            <a:round/>
            <a:headEnd/>
            <a:tailEnd/>
          </a:ln>
        </p:spPr>
        <p:txBody>
          <a:bodyPr>
            <a:spAutoFit/>
          </a:bodyPr>
          <a:lstStyle/>
          <a:p>
            <a:endParaRPr lang="en-US"/>
          </a:p>
        </p:txBody>
      </p:sp>
      <p:sp>
        <p:nvSpPr>
          <p:cNvPr id="34857" name="Rectangle 106"/>
          <p:cNvSpPr>
            <a:spLocks noChangeArrowheads="1"/>
          </p:cNvSpPr>
          <p:nvPr/>
        </p:nvSpPr>
        <p:spPr bwMode="auto">
          <a:xfrm>
            <a:off x="4876800" y="5041900"/>
            <a:ext cx="304800" cy="228600"/>
          </a:xfrm>
          <a:prstGeom prst="rect">
            <a:avLst/>
          </a:prstGeom>
          <a:noFill/>
          <a:ln w="9525" algn="ctr">
            <a:solidFill>
              <a:schemeClr val="tx1"/>
            </a:solidFill>
            <a:round/>
            <a:headEnd/>
            <a:tailEnd/>
          </a:ln>
        </p:spPr>
        <p:txBody>
          <a:bodyPr>
            <a:spAutoFit/>
          </a:bodyPr>
          <a:lstStyle/>
          <a:p>
            <a:endParaRPr lang="en-US"/>
          </a:p>
        </p:txBody>
      </p:sp>
      <p:sp>
        <p:nvSpPr>
          <p:cNvPr id="34858" name="Rectangle 107"/>
          <p:cNvSpPr>
            <a:spLocks noChangeArrowheads="1"/>
          </p:cNvSpPr>
          <p:nvPr/>
        </p:nvSpPr>
        <p:spPr bwMode="auto">
          <a:xfrm>
            <a:off x="4876800" y="5270500"/>
            <a:ext cx="304800" cy="228600"/>
          </a:xfrm>
          <a:prstGeom prst="rect">
            <a:avLst/>
          </a:prstGeom>
          <a:noFill/>
          <a:ln w="9525" algn="ctr">
            <a:solidFill>
              <a:schemeClr val="tx1"/>
            </a:solidFill>
            <a:round/>
            <a:headEnd/>
            <a:tailEnd/>
          </a:ln>
        </p:spPr>
        <p:txBody>
          <a:bodyPr>
            <a:spAutoFit/>
          </a:bodyPr>
          <a:lstStyle/>
          <a:p>
            <a:endParaRPr lang="en-US"/>
          </a:p>
        </p:txBody>
      </p:sp>
      <p:sp>
        <p:nvSpPr>
          <p:cNvPr id="34859" name="Rectangle 108"/>
          <p:cNvSpPr>
            <a:spLocks noChangeArrowheads="1"/>
          </p:cNvSpPr>
          <p:nvPr/>
        </p:nvSpPr>
        <p:spPr bwMode="auto">
          <a:xfrm>
            <a:off x="4876800" y="5499100"/>
            <a:ext cx="304800" cy="228600"/>
          </a:xfrm>
          <a:prstGeom prst="rect">
            <a:avLst/>
          </a:prstGeom>
          <a:noFill/>
          <a:ln w="9525" algn="ctr">
            <a:solidFill>
              <a:schemeClr val="tx1"/>
            </a:solidFill>
            <a:round/>
            <a:headEnd/>
            <a:tailEnd/>
          </a:ln>
        </p:spPr>
        <p:txBody>
          <a:bodyPr>
            <a:spAutoFit/>
          </a:bodyPr>
          <a:lstStyle/>
          <a:p>
            <a:endParaRPr lang="en-US"/>
          </a:p>
        </p:txBody>
      </p:sp>
      <p:sp>
        <p:nvSpPr>
          <p:cNvPr id="34860" name="Rectangle 109"/>
          <p:cNvSpPr>
            <a:spLocks noChangeArrowheads="1"/>
          </p:cNvSpPr>
          <p:nvPr/>
        </p:nvSpPr>
        <p:spPr bwMode="auto">
          <a:xfrm>
            <a:off x="4876800" y="5727700"/>
            <a:ext cx="304800" cy="228600"/>
          </a:xfrm>
          <a:prstGeom prst="rect">
            <a:avLst/>
          </a:prstGeom>
          <a:noFill/>
          <a:ln w="9525" algn="ctr">
            <a:solidFill>
              <a:schemeClr val="tx1"/>
            </a:solidFill>
            <a:round/>
            <a:headEnd/>
            <a:tailEnd/>
          </a:ln>
        </p:spPr>
        <p:txBody>
          <a:bodyPr>
            <a:spAutoFit/>
          </a:bodyPr>
          <a:lstStyle/>
          <a:p>
            <a:endParaRPr lang="en-US"/>
          </a:p>
        </p:txBody>
      </p:sp>
      <p:sp>
        <p:nvSpPr>
          <p:cNvPr id="34861" name="Rectangle 212"/>
          <p:cNvSpPr>
            <a:spLocks noChangeArrowheads="1"/>
          </p:cNvSpPr>
          <p:nvPr/>
        </p:nvSpPr>
        <p:spPr bwMode="auto">
          <a:xfrm>
            <a:off x="4849813" y="3854450"/>
            <a:ext cx="379912"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Dirty</a:t>
            </a:r>
            <a:endParaRPr lang="en-US" altLang="zh-TW" sz="1200" b="1" dirty="0"/>
          </a:p>
        </p:txBody>
      </p:sp>
      <p:sp>
        <p:nvSpPr>
          <p:cNvPr id="34862" name="Text Box 43"/>
          <p:cNvSpPr txBox="1">
            <a:spLocks noChangeArrowheads="1"/>
          </p:cNvSpPr>
          <p:nvPr/>
        </p:nvSpPr>
        <p:spPr bwMode="auto">
          <a:xfrm>
            <a:off x="489426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3" name="Text Box 43"/>
          <p:cNvSpPr txBox="1">
            <a:spLocks noChangeArrowheads="1"/>
          </p:cNvSpPr>
          <p:nvPr/>
        </p:nvSpPr>
        <p:spPr bwMode="auto">
          <a:xfrm>
            <a:off x="489426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4" name="Text Box 43"/>
          <p:cNvSpPr txBox="1">
            <a:spLocks noChangeArrowheads="1"/>
          </p:cNvSpPr>
          <p:nvPr/>
        </p:nvSpPr>
        <p:spPr bwMode="auto">
          <a:xfrm>
            <a:off x="489585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5" name="Text Box 43"/>
          <p:cNvSpPr txBox="1">
            <a:spLocks noChangeArrowheads="1"/>
          </p:cNvSpPr>
          <p:nvPr/>
        </p:nvSpPr>
        <p:spPr bwMode="auto">
          <a:xfrm>
            <a:off x="489743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6" name="Text Box 43"/>
          <p:cNvSpPr txBox="1">
            <a:spLocks noChangeArrowheads="1"/>
          </p:cNvSpPr>
          <p:nvPr/>
        </p:nvSpPr>
        <p:spPr bwMode="auto">
          <a:xfrm>
            <a:off x="489902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7" name="Text Box 43"/>
          <p:cNvSpPr txBox="1">
            <a:spLocks noChangeArrowheads="1"/>
          </p:cNvSpPr>
          <p:nvPr/>
        </p:nvSpPr>
        <p:spPr bwMode="auto">
          <a:xfrm>
            <a:off x="488632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8" name="Text Box 43"/>
          <p:cNvSpPr txBox="1">
            <a:spLocks noChangeArrowheads="1"/>
          </p:cNvSpPr>
          <p:nvPr/>
        </p:nvSpPr>
        <p:spPr bwMode="auto">
          <a:xfrm>
            <a:off x="4883150" y="5657648"/>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4869" name="Text Box 43"/>
          <p:cNvSpPr txBox="1">
            <a:spLocks noChangeArrowheads="1"/>
          </p:cNvSpPr>
          <p:nvPr/>
        </p:nvSpPr>
        <p:spPr bwMode="auto">
          <a:xfrm>
            <a:off x="4902200" y="54895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24" name="Line 95"/>
          <p:cNvSpPr>
            <a:spLocks noChangeShapeType="1"/>
          </p:cNvSpPr>
          <p:nvPr/>
        </p:nvSpPr>
        <p:spPr bwMode="auto">
          <a:xfrm flipV="1">
            <a:off x="4876800" y="3886200"/>
            <a:ext cx="1447800" cy="1905000"/>
          </a:xfrm>
          <a:prstGeom prst="line">
            <a:avLst/>
          </a:prstGeom>
          <a:noFill/>
          <a:ln w="19050">
            <a:solidFill>
              <a:schemeClr val="tx1"/>
            </a:solidFill>
            <a:round/>
            <a:headEnd/>
            <a:tailEnd type="triangle" w="med" len="med"/>
          </a:ln>
        </p:spPr>
        <p:txBody>
          <a:bodyPr wrap="none" anchor="ctr"/>
          <a:lstStyle/>
          <a:p>
            <a:endParaRPr lang="en-US"/>
          </a:p>
        </p:txBody>
      </p:sp>
      <p:sp>
        <p:nvSpPr>
          <p:cNvPr id="75" name="Text Box 74"/>
          <p:cNvSpPr txBox="1">
            <a:spLocks noChangeArrowheads="1"/>
          </p:cNvSpPr>
          <p:nvPr/>
        </p:nvSpPr>
        <p:spPr bwMode="auto">
          <a:xfrm>
            <a:off x="5715000" y="5410200"/>
            <a:ext cx="2590800" cy="3079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Dirty bit is set!</a:t>
            </a:r>
          </a:p>
        </p:txBody>
      </p:sp>
      <p:sp>
        <p:nvSpPr>
          <p:cNvPr id="76" name="Text Box 74"/>
          <p:cNvSpPr txBox="1">
            <a:spLocks noChangeArrowheads="1"/>
          </p:cNvSpPr>
          <p:nvPr/>
        </p:nvSpPr>
        <p:spPr bwMode="auto">
          <a:xfrm>
            <a:off x="5715000" y="5724525"/>
            <a:ext cx="25908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So, we need to write the block to memory first</a:t>
            </a:r>
          </a:p>
        </p:txBody>
      </p:sp>
      <p:sp>
        <p:nvSpPr>
          <p:cNvPr id="77"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 (old)</a:t>
            </a:r>
          </a:p>
        </p:txBody>
      </p:sp>
    </p:spTree>
    <p:extLst>
      <p:ext uri="{BB962C8B-B14F-4D97-AF65-F5344CB8AC3E}">
        <p14:creationId xmlns:p14="http://schemas.microsoft.com/office/powerpoint/2010/main" val="18393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blinds(horizontal)">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32824"/>
                                        </p:tgtEl>
                                        <p:attrNameLst>
                                          <p:attrName>style.visibility</p:attrName>
                                        </p:attrNameLst>
                                      </p:cBhvr>
                                      <p:to>
                                        <p:strVal val="visible"/>
                                      </p:to>
                                    </p:set>
                                    <p:animEffect transition="in" filter="strips(upRight)">
                                      <p:cBhvr>
                                        <p:cTn id="17" dur="500"/>
                                        <p:tgtEl>
                                          <p:spTgt spid="32824"/>
                                        </p:tgtEl>
                                      </p:cBhvr>
                                    </p:animEffect>
                                  </p:childTnLst>
                                </p:cTn>
                              </p:par>
                            </p:childTnLst>
                          </p:cTn>
                        </p:par>
                        <p:par>
                          <p:cTn id="18" fill="hold">
                            <p:stCondLst>
                              <p:cond delay="500"/>
                            </p:stCondLst>
                            <p:childTnLst>
                              <p:par>
                                <p:cTn id="19" presetID="3" presetClass="exit" presetSubtype="10" fill="hold" grpId="0" nodeType="afterEffect">
                                  <p:stCondLst>
                                    <p:cond delay="0"/>
                                  </p:stCondLst>
                                  <p:childTnLst>
                                    <p:animEffect transition="out" filter="blinds(horizontal)">
                                      <p:cBhvr>
                                        <p:cTn id="20" dur="500"/>
                                        <p:tgtEl>
                                          <p:spTgt spid="77"/>
                                        </p:tgtEl>
                                      </p:cBhvr>
                                    </p:animEffect>
                                    <p:set>
                                      <p:cBhvr>
                                        <p:cTn id="21" dur="1" fill="hold">
                                          <p:stCondLst>
                                            <p:cond delay="499"/>
                                          </p:stCondLst>
                                        </p:cTn>
                                        <p:tgtEl>
                                          <p:spTgt spid="77"/>
                                        </p:tgtEl>
                                        <p:attrNameLst>
                                          <p:attrName>style.visibility</p:attrName>
                                        </p:attrNameLst>
                                      </p:cBhvr>
                                      <p:to>
                                        <p:strVal val="hidden"/>
                                      </p:to>
                                    </p:set>
                                  </p:childTnLst>
                                </p:cTn>
                              </p:par>
                              <p:par>
                                <p:cTn id="22" presetID="3" presetClass="entr" presetSubtype="10" fill="hold" grpId="0" nodeType="withEffect">
                                  <p:stCondLst>
                                    <p:cond delay="0"/>
                                  </p:stCondLst>
                                  <p:childTnLst>
                                    <p:set>
                                      <p:cBhvr>
                                        <p:cTn id="23" dur="1" fill="hold">
                                          <p:stCondLst>
                                            <p:cond delay="0"/>
                                          </p:stCondLst>
                                        </p:cTn>
                                        <p:tgtEl>
                                          <p:spTgt spid="32787"/>
                                        </p:tgtEl>
                                        <p:attrNameLst>
                                          <p:attrName>style.visibility</p:attrName>
                                        </p:attrNameLst>
                                      </p:cBhvr>
                                      <p:to>
                                        <p:strVal val="visible"/>
                                      </p:to>
                                    </p:set>
                                    <p:animEffect transition="in" filter="blinds(horizontal)">
                                      <p:cBhvr>
                                        <p:cTn id="24" dur="500"/>
                                        <p:tgtEl>
                                          <p:spTgt spid="32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7" grpId="0" animBg="1"/>
      <p:bldP spid="32824" grpId="0" animBg="1"/>
      <p:bldP spid="75" grpId="0"/>
      <p:bldP spid="76" grpId="0"/>
      <p:bldP spid="7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ounded Rectangle 37"/>
          <p:cNvSpPr>
            <a:spLocks noChangeArrowheads="1"/>
          </p:cNvSpPr>
          <p:nvPr/>
        </p:nvSpPr>
        <p:spPr bwMode="auto">
          <a:xfrm>
            <a:off x="42751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35843" name="Rounded Rectangle 66"/>
          <p:cNvSpPr>
            <a:spLocks noChangeArrowheads="1"/>
          </p:cNvSpPr>
          <p:nvPr/>
        </p:nvSpPr>
        <p:spPr bwMode="auto">
          <a:xfrm>
            <a:off x="38735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5844" name="Rectangle 2"/>
          <p:cNvSpPr>
            <a:spLocks noChangeArrowheads="1"/>
          </p:cNvSpPr>
          <p:nvPr/>
        </p:nvSpPr>
        <p:spPr bwMode="auto">
          <a:xfrm>
            <a:off x="609600" y="2489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5845" name="Title 1"/>
          <p:cNvSpPr>
            <a:spLocks noGrp="1"/>
          </p:cNvSpPr>
          <p:nvPr>
            <p:ph type="title"/>
          </p:nvPr>
        </p:nvSpPr>
        <p:spPr/>
        <p:txBody>
          <a:bodyPr/>
          <a:lstStyle/>
          <a:p>
            <a:r>
              <a:rPr lang="en-US" altLang="zh-TW"/>
              <a:t>Example: DM$, 8-Entry, 4B blocks</a:t>
            </a:r>
            <a:endParaRPr lang="en-US"/>
          </a:p>
        </p:txBody>
      </p:sp>
      <p:sp>
        <p:nvSpPr>
          <p:cNvPr id="3" name="내용 개체 틀 2"/>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5846" name="Slide Number Placeholder 3"/>
          <p:cNvSpPr>
            <a:spLocks noGrp="1"/>
          </p:cNvSpPr>
          <p:nvPr>
            <p:ph type="sldNum" sz="quarter" idx="12"/>
          </p:nvPr>
        </p:nvSpPr>
        <p:spPr/>
        <p:txBody>
          <a:bodyPr/>
          <a:lstStyle/>
          <a:p>
            <a:fld id="{87ADB1FB-A6FE-4CFA-AF7A-2945392D7CFC}" type="slidenum">
              <a:rPr lang="en-US" smtClean="0"/>
              <a:pPr/>
              <a:t>31</a:t>
            </a:fld>
            <a:endParaRPr lang="en-US"/>
          </a:p>
        </p:txBody>
      </p:sp>
      <p:sp>
        <p:nvSpPr>
          <p:cNvPr id="35847"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5848"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5849" name="Text Box 230"/>
          <p:cNvSpPr txBox="1">
            <a:spLocks noChangeArrowheads="1"/>
          </p:cNvSpPr>
          <p:nvPr/>
        </p:nvSpPr>
        <p:spPr bwMode="auto">
          <a:xfrm>
            <a:off x="152400" y="1720517"/>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5850"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5851"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5852"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5853"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5854"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5855" name="Group 56"/>
          <p:cNvGrpSpPr>
            <a:grpSpLocks/>
          </p:cNvGrpSpPr>
          <p:nvPr/>
        </p:nvGrpSpPr>
        <p:grpSpPr bwMode="auto">
          <a:xfrm>
            <a:off x="2133600" y="3854450"/>
            <a:ext cx="2743200" cy="2393950"/>
            <a:chOff x="2133600" y="3853934"/>
            <a:chExt cx="2743200" cy="2394466"/>
          </a:xfrm>
        </p:grpSpPr>
        <p:sp>
          <p:nvSpPr>
            <p:cNvPr id="35898"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5899"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5900"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5901"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5902"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5903"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5904"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5905"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5906"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5907"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5908"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5909"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5910"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5911"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35912"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35913"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altLang="ko-KR" sz="1200" dirty="0"/>
                <a:t>0</a:t>
              </a:r>
            </a:p>
            <a:p>
              <a:pPr algn="r">
                <a:lnSpc>
                  <a:spcPts val="1800"/>
                </a:lnSpc>
                <a:buFont typeface="Wingdings" pitchFamily="2" charset="2"/>
                <a:buNone/>
              </a:pPr>
              <a:r>
                <a:rPr lang="en-US" altLang="ko-KR" sz="1200" dirty="0"/>
                <a:t>1</a:t>
              </a:r>
            </a:p>
            <a:p>
              <a:pPr algn="r">
                <a:lnSpc>
                  <a:spcPts val="1800"/>
                </a:lnSpc>
                <a:buFont typeface="Wingdings" pitchFamily="2" charset="2"/>
                <a:buNone/>
              </a:pPr>
              <a:r>
                <a:rPr lang="en-US" altLang="ko-KR" sz="1200" dirty="0"/>
                <a:t>2</a:t>
              </a:r>
            </a:p>
            <a:p>
              <a:pPr algn="r">
                <a:lnSpc>
                  <a:spcPts val="1800"/>
                </a:lnSpc>
                <a:buFont typeface="Wingdings" pitchFamily="2" charset="2"/>
                <a:buNone/>
              </a:pPr>
              <a:r>
                <a:rPr lang="en-US" altLang="ko-KR" sz="1200" dirty="0"/>
                <a:t>3</a:t>
              </a:r>
            </a:p>
            <a:p>
              <a:pPr algn="r">
                <a:lnSpc>
                  <a:spcPts val="1800"/>
                </a:lnSpc>
                <a:buFont typeface="Wingdings" pitchFamily="2" charset="2"/>
                <a:buNone/>
              </a:pPr>
              <a:r>
                <a:rPr lang="en-US" altLang="ko-KR" sz="1200" dirty="0"/>
                <a:t>4</a:t>
              </a:r>
            </a:p>
            <a:p>
              <a:pPr algn="r">
                <a:lnSpc>
                  <a:spcPts val="1800"/>
                </a:lnSpc>
                <a:buFont typeface="Wingdings" pitchFamily="2" charset="2"/>
                <a:buNone/>
              </a:pPr>
              <a:r>
                <a:rPr lang="en-US" altLang="ko-KR" sz="1200" dirty="0"/>
                <a:t>5</a:t>
              </a:r>
            </a:p>
            <a:p>
              <a:pPr algn="r">
                <a:lnSpc>
                  <a:spcPts val="1800"/>
                </a:lnSpc>
                <a:buFont typeface="Wingdings" pitchFamily="2" charset="2"/>
                <a:buNone/>
              </a:pPr>
              <a:r>
                <a:rPr lang="en-US" altLang="ko-KR" sz="1200" dirty="0"/>
                <a:t>6</a:t>
              </a:r>
            </a:p>
            <a:p>
              <a:pPr algn="r">
                <a:lnSpc>
                  <a:spcPts val="1800"/>
                </a:lnSpc>
                <a:buFont typeface="Wingdings" pitchFamily="2" charset="2"/>
                <a:buNone/>
              </a:pPr>
              <a:r>
                <a:rPr lang="en-US" altLang="ko-KR" sz="1200" dirty="0"/>
                <a:t>7</a:t>
              </a:r>
            </a:p>
          </p:txBody>
        </p:sp>
      </p:grpSp>
      <p:sp>
        <p:nvSpPr>
          <p:cNvPr id="35856"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5857"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5858" name="Rectangle 94"/>
          <p:cNvSpPr>
            <a:spLocks noChangeArrowheads="1"/>
          </p:cNvSpPr>
          <p:nvPr/>
        </p:nvSpPr>
        <p:spPr bwMode="auto">
          <a:xfrm>
            <a:off x="6172200" y="3640723"/>
            <a:ext cx="1689100" cy="338554"/>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sz="1600" b="1" dirty="0"/>
              <a:t>new value ($3)</a:t>
            </a:r>
          </a:p>
        </p:txBody>
      </p:sp>
      <p:sp>
        <p:nvSpPr>
          <p:cNvPr id="35859"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5860"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dirty="0">
                <a:solidFill>
                  <a:srgbClr val="C00000"/>
                </a:solidFill>
                <a:latin typeface="Times New Roman" pitchFamily="18" charset="0"/>
              </a:rPr>
              <a:t>#188 is 1011 1100</a:t>
            </a:r>
          </a:p>
        </p:txBody>
      </p:sp>
      <p:sp>
        <p:nvSpPr>
          <p:cNvPr id="35861"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5862"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35863"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4"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5"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6"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7"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8"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9"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a</a:t>
            </a:r>
          </a:p>
        </p:txBody>
      </p:sp>
      <p:sp>
        <p:nvSpPr>
          <p:cNvPr id="35870"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5871" name="Text Box 43"/>
          <p:cNvSpPr txBox="1">
            <a:spLocks noChangeArrowheads="1"/>
          </p:cNvSpPr>
          <p:nvPr/>
        </p:nvSpPr>
        <p:spPr bwMode="auto">
          <a:xfrm>
            <a:off x="2743200" y="5428899"/>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cxnSp>
        <p:nvCxnSpPr>
          <p:cNvPr id="35872"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33826" name="Rectangle 79"/>
          <p:cNvSpPr>
            <a:spLocks noChangeArrowheads="1"/>
          </p:cNvSpPr>
          <p:nvPr/>
        </p:nvSpPr>
        <p:spPr bwMode="auto">
          <a:xfrm>
            <a:off x="4095498" y="5703635"/>
            <a:ext cx="133050" cy="276999"/>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b="1" dirty="0">
                <a:solidFill>
                  <a:srgbClr val="C00000"/>
                </a:solidFill>
              </a:rPr>
              <a:t>d</a:t>
            </a:r>
          </a:p>
        </p:txBody>
      </p:sp>
      <p:sp>
        <p:nvSpPr>
          <p:cNvPr id="33827" name="Rectangle 79"/>
          <p:cNvSpPr>
            <a:spLocks noChangeArrowheads="1"/>
          </p:cNvSpPr>
          <p:nvPr/>
        </p:nvSpPr>
        <p:spPr bwMode="auto">
          <a:xfrm>
            <a:off x="31638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101</a:t>
            </a:r>
          </a:p>
        </p:txBody>
      </p:sp>
      <p:sp>
        <p:nvSpPr>
          <p:cNvPr id="35875" name="Text Box 43"/>
          <p:cNvSpPr txBox="1">
            <a:spLocks noChangeArrowheads="1"/>
          </p:cNvSpPr>
          <p:nvPr/>
        </p:nvSpPr>
        <p:spPr bwMode="auto">
          <a:xfrm>
            <a:off x="2743200" y="5643211"/>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5876" name="Rectangle 82"/>
          <p:cNvSpPr>
            <a:spLocks noChangeArrowheads="1"/>
          </p:cNvSpPr>
          <p:nvPr/>
        </p:nvSpPr>
        <p:spPr bwMode="auto">
          <a:xfrm>
            <a:off x="4876800" y="4127500"/>
            <a:ext cx="304800" cy="228600"/>
          </a:xfrm>
          <a:prstGeom prst="rect">
            <a:avLst/>
          </a:prstGeom>
          <a:noFill/>
          <a:ln w="9525" algn="ctr">
            <a:solidFill>
              <a:schemeClr val="tx1"/>
            </a:solidFill>
            <a:round/>
            <a:headEnd/>
            <a:tailEnd/>
          </a:ln>
        </p:spPr>
        <p:txBody>
          <a:bodyPr>
            <a:spAutoFit/>
          </a:bodyPr>
          <a:lstStyle/>
          <a:p>
            <a:endParaRPr lang="en-US"/>
          </a:p>
        </p:txBody>
      </p:sp>
      <p:sp>
        <p:nvSpPr>
          <p:cNvPr id="35877" name="Rectangle 101"/>
          <p:cNvSpPr>
            <a:spLocks noChangeArrowheads="1"/>
          </p:cNvSpPr>
          <p:nvPr/>
        </p:nvSpPr>
        <p:spPr bwMode="auto">
          <a:xfrm>
            <a:off x="4876800" y="4356100"/>
            <a:ext cx="304800" cy="228600"/>
          </a:xfrm>
          <a:prstGeom prst="rect">
            <a:avLst/>
          </a:prstGeom>
          <a:noFill/>
          <a:ln w="9525" algn="ctr">
            <a:solidFill>
              <a:schemeClr val="tx1"/>
            </a:solidFill>
            <a:round/>
            <a:headEnd/>
            <a:tailEnd/>
          </a:ln>
        </p:spPr>
        <p:txBody>
          <a:bodyPr>
            <a:spAutoFit/>
          </a:bodyPr>
          <a:lstStyle/>
          <a:p>
            <a:endParaRPr lang="en-US"/>
          </a:p>
        </p:txBody>
      </p:sp>
      <p:sp>
        <p:nvSpPr>
          <p:cNvPr id="35878" name="Rectangle 104"/>
          <p:cNvSpPr>
            <a:spLocks noChangeArrowheads="1"/>
          </p:cNvSpPr>
          <p:nvPr/>
        </p:nvSpPr>
        <p:spPr bwMode="auto">
          <a:xfrm>
            <a:off x="4876800" y="4584700"/>
            <a:ext cx="304800" cy="228600"/>
          </a:xfrm>
          <a:prstGeom prst="rect">
            <a:avLst/>
          </a:prstGeom>
          <a:noFill/>
          <a:ln w="9525" algn="ctr">
            <a:solidFill>
              <a:schemeClr val="tx1"/>
            </a:solidFill>
            <a:round/>
            <a:headEnd/>
            <a:tailEnd/>
          </a:ln>
        </p:spPr>
        <p:txBody>
          <a:bodyPr>
            <a:spAutoFit/>
          </a:bodyPr>
          <a:lstStyle/>
          <a:p>
            <a:endParaRPr lang="en-US"/>
          </a:p>
        </p:txBody>
      </p:sp>
      <p:sp>
        <p:nvSpPr>
          <p:cNvPr id="35879" name="Rectangle 105"/>
          <p:cNvSpPr>
            <a:spLocks noChangeArrowheads="1"/>
          </p:cNvSpPr>
          <p:nvPr/>
        </p:nvSpPr>
        <p:spPr bwMode="auto">
          <a:xfrm>
            <a:off x="4876800" y="4813300"/>
            <a:ext cx="304800" cy="228600"/>
          </a:xfrm>
          <a:prstGeom prst="rect">
            <a:avLst/>
          </a:prstGeom>
          <a:noFill/>
          <a:ln w="9525" algn="ctr">
            <a:solidFill>
              <a:schemeClr val="tx1"/>
            </a:solidFill>
            <a:round/>
            <a:headEnd/>
            <a:tailEnd/>
          </a:ln>
        </p:spPr>
        <p:txBody>
          <a:bodyPr>
            <a:spAutoFit/>
          </a:bodyPr>
          <a:lstStyle/>
          <a:p>
            <a:endParaRPr lang="en-US"/>
          </a:p>
        </p:txBody>
      </p:sp>
      <p:sp>
        <p:nvSpPr>
          <p:cNvPr id="35880" name="Rectangle 106"/>
          <p:cNvSpPr>
            <a:spLocks noChangeArrowheads="1"/>
          </p:cNvSpPr>
          <p:nvPr/>
        </p:nvSpPr>
        <p:spPr bwMode="auto">
          <a:xfrm>
            <a:off x="4876800" y="5041900"/>
            <a:ext cx="304800" cy="228600"/>
          </a:xfrm>
          <a:prstGeom prst="rect">
            <a:avLst/>
          </a:prstGeom>
          <a:noFill/>
          <a:ln w="9525" algn="ctr">
            <a:solidFill>
              <a:schemeClr val="tx1"/>
            </a:solidFill>
            <a:round/>
            <a:headEnd/>
            <a:tailEnd/>
          </a:ln>
        </p:spPr>
        <p:txBody>
          <a:bodyPr>
            <a:spAutoFit/>
          </a:bodyPr>
          <a:lstStyle/>
          <a:p>
            <a:endParaRPr lang="en-US"/>
          </a:p>
        </p:txBody>
      </p:sp>
      <p:sp>
        <p:nvSpPr>
          <p:cNvPr id="35881" name="Rectangle 107"/>
          <p:cNvSpPr>
            <a:spLocks noChangeArrowheads="1"/>
          </p:cNvSpPr>
          <p:nvPr/>
        </p:nvSpPr>
        <p:spPr bwMode="auto">
          <a:xfrm>
            <a:off x="4876800" y="5270500"/>
            <a:ext cx="304800" cy="228600"/>
          </a:xfrm>
          <a:prstGeom prst="rect">
            <a:avLst/>
          </a:prstGeom>
          <a:noFill/>
          <a:ln w="9525" algn="ctr">
            <a:solidFill>
              <a:schemeClr val="tx1"/>
            </a:solidFill>
            <a:round/>
            <a:headEnd/>
            <a:tailEnd/>
          </a:ln>
        </p:spPr>
        <p:txBody>
          <a:bodyPr>
            <a:spAutoFit/>
          </a:bodyPr>
          <a:lstStyle/>
          <a:p>
            <a:endParaRPr lang="en-US"/>
          </a:p>
        </p:txBody>
      </p:sp>
      <p:sp>
        <p:nvSpPr>
          <p:cNvPr id="35882" name="Rectangle 108"/>
          <p:cNvSpPr>
            <a:spLocks noChangeArrowheads="1"/>
          </p:cNvSpPr>
          <p:nvPr/>
        </p:nvSpPr>
        <p:spPr bwMode="auto">
          <a:xfrm>
            <a:off x="4876800" y="5499100"/>
            <a:ext cx="304800" cy="228600"/>
          </a:xfrm>
          <a:prstGeom prst="rect">
            <a:avLst/>
          </a:prstGeom>
          <a:noFill/>
          <a:ln w="9525" algn="ctr">
            <a:solidFill>
              <a:schemeClr val="tx1"/>
            </a:solidFill>
            <a:round/>
            <a:headEnd/>
            <a:tailEnd/>
          </a:ln>
        </p:spPr>
        <p:txBody>
          <a:bodyPr>
            <a:spAutoFit/>
          </a:bodyPr>
          <a:lstStyle/>
          <a:p>
            <a:endParaRPr lang="en-US"/>
          </a:p>
        </p:txBody>
      </p:sp>
      <p:sp>
        <p:nvSpPr>
          <p:cNvPr id="35883" name="Rectangle 212"/>
          <p:cNvSpPr>
            <a:spLocks noChangeArrowheads="1"/>
          </p:cNvSpPr>
          <p:nvPr/>
        </p:nvSpPr>
        <p:spPr bwMode="auto">
          <a:xfrm>
            <a:off x="4849813" y="3854450"/>
            <a:ext cx="379912"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Dirty</a:t>
            </a:r>
            <a:endParaRPr lang="en-US" altLang="zh-TW" sz="1200" b="1" dirty="0"/>
          </a:p>
        </p:txBody>
      </p:sp>
      <p:sp>
        <p:nvSpPr>
          <p:cNvPr id="35884" name="Text Box 43"/>
          <p:cNvSpPr txBox="1">
            <a:spLocks noChangeArrowheads="1"/>
          </p:cNvSpPr>
          <p:nvPr/>
        </p:nvSpPr>
        <p:spPr bwMode="auto">
          <a:xfrm>
            <a:off x="489426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85" name="Text Box 43"/>
          <p:cNvSpPr txBox="1">
            <a:spLocks noChangeArrowheads="1"/>
          </p:cNvSpPr>
          <p:nvPr/>
        </p:nvSpPr>
        <p:spPr bwMode="auto">
          <a:xfrm>
            <a:off x="489426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86" name="Text Box 43"/>
          <p:cNvSpPr txBox="1">
            <a:spLocks noChangeArrowheads="1"/>
          </p:cNvSpPr>
          <p:nvPr/>
        </p:nvSpPr>
        <p:spPr bwMode="auto">
          <a:xfrm>
            <a:off x="489585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87" name="Text Box 43"/>
          <p:cNvSpPr txBox="1">
            <a:spLocks noChangeArrowheads="1"/>
          </p:cNvSpPr>
          <p:nvPr/>
        </p:nvSpPr>
        <p:spPr bwMode="auto">
          <a:xfrm>
            <a:off x="489743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88" name="Text Box 43"/>
          <p:cNvSpPr txBox="1">
            <a:spLocks noChangeArrowheads="1"/>
          </p:cNvSpPr>
          <p:nvPr/>
        </p:nvSpPr>
        <p:spPr bwMode="auto">
          <a:xfrm>
            <a:off x="489902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89" name="Text Box 43"/>
          <p:cNvSpPr txBox="1">
            <a:spLocks noChangeArrowheads="1"/>
          </p:cNvSpPr>
          <p:nvPr/>
        </p:nvSpPr>
        <p:spPr bwMode="auto">
          <a:xfrm>
            <a:off x="488632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90" name="Text Box 43"/>
          <p:cNvSpPr txBox="1">
            <a:spLocks noChangeArrowheads="1"/>
          </p:cNvSpPr>
          <p:nvPr/>
        </p:nvSpPr>
        <p:spPr bwMode="auto">
          <a:xfrm>
            <a:off x="4902200" y="54895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91" name="Rectangle 117"/>
          <p:cNvSpPr>
            <a:spLocks noChangeArrowheads="1"/>
          </p:cNvSpPr>
          <p:nvPr/>
        </p:nvSpPr>
        <p:spPr bwMode="auto">
          <a:xfrm>
            <a:off x="4876800" y="5724525"/>
            <a:ext cx="304800" cy="228600"/>
          </a:xfrm>
          <a:prstGeom prst="rect">
            <a:avLst/>
          </a:prstGeom>
          <a:noFill/>
          <a:ln w="9525" algn="ctr">
            <a:solidFill>
              <a:schemeClr val="tx1"/>
            </a:solidFill>
            <a:round/>
            <a:headEnd/>
            <a:tailEnd/>
          </a:ln>
        </p:spPr>
        <p:txBody>
          <a:bodyPr>
            <a:spAutoFit/>
          </a:bodyPr>
          <a:lstStyle/>
          <a:p>
            <a:endParaRPr lang="en-US"/>
          </a:p>
        </p:txBody>
      </p:sp>
      <p:sp>
        <p:nvSpPr>
          <p:cNvPr id="35892" name="Text Box 43"/>
          <p:cNvSpPr txBox="1">
            <a:spLocks noChangeArrowheads="1"/>
          </p:cNvSpPr>
          <p:nvPr/>
        </p:nvSpPr>
        <p:spPr bwMode="auto">
          <a:xfrm>
            <a:off x="4902200" y="5715000"/>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6" name="Line 91"/>
          <p:cNvSpPr>
            <a:spLocks noChangeShapeType="1"/>
          </p:cNvSpPr>
          <p:nvPr/>
        </p:nvSpPr>
        <p:spPr bwMode="auto">
          <a:xfrm flipH="1">
            <a:off x="4648200" y="4572000"/>
            <a:ext cx="2209800" cy="1295400"/>
          </a:xfrm>
          <a:prstGeom prst="line">
            <a:avLst/>
          </a:prstGeom>
          <a:noFill/>
          <a:ln w="19050">
            <a:solidFill>
              <a:schemeClr val="tx1"/>
            </a:solidFill>
            <a:round/>
            <a:headEnd/>
            <a:tailEnd type="triangle" w="med" len="med"/>
          </a:ln>
        </p:spPr>
        <p:txBody>
          <a:bodyPr wrap="none" anchor="ctr"/>
          <a:lstStyle/>
          <a:p>
            <a:endParaRPr lang="en-US"/>
          </a:p>
        </p:txBody>
      </p:sp>
      <p:sp>
        <p:nvSpPr>
          <p:cNvPr id="73" name="Line 81"/>
          <p:cNvSpPr>
            <a:spLocks noChangeShapeType="1"/>
          </p:cNvSpPr>
          <p:nvPr/>
        </p:nvSpPr>
        <p:spPr bwMode="auto">
          <a:xfrm flipH="1">
            <a:off x="3429000" y="2819400"/>
            <a:ext cx="609600" cy="2971800"/>
          </a:xfrm>
          <a:prstGeom prst="line">
            <a:avLst/>
          </a:prstGeom>
          <a:noFill/>
          <a:ln w="19050">
            <a:solidFill>
              <a:schemeClr val="tx1"/>
            </a:solidFill>
            <a:round/>
            <a:headEnd/>
            <a:tailEnd type="triangle" w="med" len="med"/>
          </a:ln>
        </p:spPr>
        <p:txBody>
          <a:bodyPr wrap="none" anchor="ctr"/>
          <a:lstStyle/>
          <a:p>
            <a:endParaRPr lang="en-US"/>
          </a:p>
        </p:txBody>
      </p:sp>
      <p:sp>
        <p:nvSpPr>
          <p:cNvPr id="74" name="Text Box 74"/>
          <p:cNvSpPr txBox="1">
            <a:spLocks noChangeArrowheads="1"/>
          </p:cNvSpPr>
          <p:nvPr/>
        </p:nvSpPr>
        <p:spPr bwMode="auto">
          <a:xfrm>
            <a:off x="5715000" y="5486400"/>
            <a:ext cx="25908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Now, we can bring the block to the cache</a:t>
            </a:r>
          </a:p>
        </p:txBody>
      </p:sp>
      <p:sp>
        <p:nvSpPr>
          <p:cNvPr id="75" name="Rectangle 79"/>
          <p:cNvSpPr>
            <a:spLocks noChangeArrowheads="1"/>
          </p:cNvSpPr>
          <p:nvPr/>
        </p:nvSpPr>
        <p:spPr bwMode="auto">
          <a:xfrm>
            <a:off x="3637097" y="5712041"/>
            <a:ext cx="1205458"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spc="-100" dirty="0">
                <a:solidFill>
                  <a:srgbClr val="C00000"/>
                </a:solidFill>
              </a:rPr>
              <a:t>new value ($3)</a:t>
            </a:r>
          </a:p>
        </p:txBody>
      </p:sp>
      <p:sp>
        <p:nvSpPr>
          <p:cNvPr id="76" name="Rectangle 79"/>
          <p:cNvSpPr>
            <a:spLocks noChangeArrowheads="1"/>
          </p:cNvSpPr>
          <p:nvPr/>
        </p:nvSpPr>
        <p:spPr bwMode="auto">
          <a:xfrm>
            <a:off x="3151188" y="5722938"/>
            <a:ext cx="341312"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001</a:t>
            </a:r>
          </a:p>
        </p:txBody>
      </p:sp>
    </p:spTree>
    <p:extLst>
      <p:ext uri="{BB962C8B-B14F-4D97-AF65-F5344CB8AC3E}">
        <p14:creationId xmlns:p14="http://schemas.microsoft.com/office/powerpoint/2010/main" val="364975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3846"/>
                                        </p:tgtEl>
                                        <p:attrNameLst>
                                          <p:attrName>style.visibility</p:attrName>
                                        </p:attrNameLst>
                                      </p:cBhvr>
                                      <p:to>
                                        <p:strVal val="visible"/>
                                      </p:to>
                                    </p:set>
                                    <p:animEffect transition="in" filter="strips(downLeft)">
                                      <p:cBhvr>
                                        <p:cTn id="7" dur="500"/>
                                        <p:tgtEl>
                                          <p:spTgt spid="3384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blinds(horizontal)">
                                      <p:cBhvr>
                                        <p:cTn id="11" dur="500"/>
                                        <p:tgtEl>
                                          <p:spTgt spid="74"/>
                                        </p:tgtEl>
                                      </p:cBhvr>
                                    </p:animEffect>
                                  </p:childTnLst>
                                </p:cTn>
                              </p:par>
                            </p:childTnLst>
                          </p:cTn>
                        </p:par>
                        <p:par>
                          <p:cTn id="12" fill="hold">
                            <p:stCondLst>
                              <p:cond delay="1000"/>
                            </p:stCondLst>
                            <p:childTnLst>
                              <p:par>
                                <p:cTn id="13" presetID="3" presetClass="exit" presetSubtype="10" fill="hold" grpId="0" nodeType="afterEffect">
                                  <p:stCondLst>
                                    <p:cond delay="0"/>
                                  </p:stCondLst>
                                  <p:childTnLst>
                                    <p:animEffect transition="out" filter="blinds(horizontal)">
                                      <p:cBhvr>
                                        <p:cTn id="14" dur="500"/>
                                        <p:tgtEl>
                                          <p:spTgt spid="75"/>
                                        </p:tgtEl>
                                      </p:cBhvr>
                                    </p:animEffect>
                                    <p:set>
                                      <p:cBhvr>
                                        <p:cTn id="15" dur="1" fill="hold">
                                          <p:stCondLst>
                                            <p:cond delay="499"/>
                                          </p:stCondLst>
                                        </p:cTn>
                                        <p:tgtEl>
                                          <p:spTgt spid="75"/>
                                        </p:tgtEl>
                                        <p:attrNameLst>
                                          <p:attrName>style.visibility</p:attrName>
                                        </p:attrNameLst>
                                      </p:cBhvr>
                                      <p:to>
                                        <p:strVal val="hidden"/>
                                      </p:to>
                                    </p:set>
                                  </p:childTnLst>
                                </p:cTn>
                              </p:par>
                              <p:par>
                                <p:cTn id="16" presetID="3" presetClass="entr" presetSubtype="10" fill="hold" grpId="0" nodeType="withEffect">
                                  <p:stCondLst>
                                    <p:cond delay="0"/>
                                  </p:stCondLst>
                                  <p:childTnLst>
                                    <p:set>
                                      <p:cBhvr>
                                        <p:cTn id="17" dur="1" fill="hold">
                                          <p:stCondLst>
                                            <p:cond delay="0"/>
                                          </p:stCondLst>
                                        </p:cTn>
                                        <p:tgtEl>
                                          <p:spTgt spid="33826"/>
                                        </p:tgtEl>
                                        <p:attrNameLst>
                                          <p:attrName>style.visibility</p:attrName>
                                        </p:attrNameLst>
                                      </p:cBhvr>
                                      <p:to>
                                        <p:strVal val="visible"/>
                                      </p:to>
                                    </p:set>
                                    <p:animEffect transition="in" filter="blinds(horizontal)">
                                      <p:cBhvr>
                                        <p:cTn id="18" dur="500"/>
                                        <p:tgtEl>
                                          <p:spTgt spid="3382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strips(downLeft)">
                                      <p:cBhvr>
                                        <p:cTn id="23" dur="500"/>
                                        <p:tgtEl>
                                          <p:spTgt spid="73"/>
                                        </p:tgtEl>
                                      </p:cBhvr>
                                    </p:animEffect>
                                  </p:childTnLst>
                                </p:cTn>
                              </p:par>
                            </p:childTnLst>
                          </p:cTn>
                        </p:par>
                        <p:par>
                          <p:cTn id="24" fill="hold">
                            <p:stCondLst>
                              <p:cond delay="500"/>
                            </p:stCondLst>
                            <p:childTnLst>
                              <p:par>
                                <p:cTn id="25" presetID="3" presetClass="exit" presetSubtype="10" fill="hold" grpId="0" nodeType="afterEffect">
                                  <p:stCondLst>
                                    <p:cond delay="0"/>
                                  </p:stCondLst>
                                  <p:childTnLst>
                                    <p:animEffect transition="out" filter="blinds(horizontal)">
                                      <p:cBhvr>
                                        <p:cTn id="26" dur="500"/>
                                        <p:tgtEl>
                                          <p:spTgt spid="76"/>
                                        </p:tgtEl>
                                      </p:cBhvr>
                                    </p:animEffect>
                                    <p:set>
                                      <p:cBhvr>
                                        <p:cTn id="27" dur="1" fill="hold">
                                          <p:stCondLst>
                                            <p:cond delay="499"/>
                                          </p:stCondLst>
                                        </p:cTn>
                                        <p:tgtEl>
                                          <p:spTgt spid="76"/>
                                        </p:tgtEl>
                                        <p:attrNameLst>
                                          <p:attrName>style.visibility</p:attrName>
                                        </p:attrNameLst>
                                      </p:cBhvr>
                                      <p:to>
                                        <p:strVal val="hidden"/>
                                      </p:to>
                                    </p:set>
                                  </p:childTnLst>
                                </p:cTn>
                              </p:par>
                              <p:par>
                                <p:cTn id="28" presetID="3" presetClass="entr" presetSubtype="10" fill="hold" grpId="0" nodeType="withEffect">
                                  <p:stCondLst>
                                    <p:cond delay="0"/>
                                  </p:stCondLst>
                                  <p:childTnLst>
                                    <p:set>
                                      <p:cBhvr>
                                        <p:cTn id="29" dur="1" fill="hold">
                                          <p:stCondLst>
                                            <p:cond delay="0"/>
                                          </p:stCondLst>
                                        </p:cTn>
                                        <p:tgtEl>
                                          <p:spTgt spid="33827"/>
                                        </p:tgtEl>
                                        <p:attrNameLst>
                                          <p:attrName>style.visibility</p:attrName>
                                        </p:attrNameLst>
                                      </p:cBhvr>
                                      <p:to>
                                        <p:strVal val="visible"/>
                                      </p:to>
                                    </p:set>
                                    <p:animEffect transition="in" filter="blinds(horizontal)">
                                      <p:cBhvr>
                                        <p:cTn id="30" dur="500"/>
                                        <p:tgtEl>
                                          <p:spTgt spid="33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26" grpId="0"/>
      <p:bldP spid="33827" grpId="0"/>
      <p:bldP spid="33846" grpId="0" animBg="1"/>
      <p:bldP spid="73" grpId="0" animBg="1"/>
      <p:bldP spid="74" grpId="0"/>
      <p:bldP spid="75" grpId="0"/>
      <p:bldP spid="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ounded Rectangle 37"/>
          <p:cNvSpPr>
            <a:spLocks noChangeArrowheads="1"/>
          </p:cNvSpPr>
          <p:nvPr/>
        </p:nvSpPr>
        <p:spPr bwMode="auto">
          <a:xfrm>
            <a:off x="42751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36867" name="Rounded Rectangle 66"/>
          <p:cNvSpPr>
            <a:spLocks noChangeArrowheads="1"/>
          </p:cNvSpPr>
          <p:nvPr/>
        </p:nvSpPr>
        <p:spPr bwMode="auto">
          <a:xfrm>
            <a:off x="38735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6868" name="Rectangle 2"/>
          <p:cNvSpPr>
            <a:spLocks noChangeArrowheads="1"/>
          </p:cNvSpPr>
          <p:nvPr/>
        </p:nvSpPr>
        <p:spPr bwMode="auto">
          <a:xfrm>
            <a:off x="609600" y="2489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6869"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6870" name="Slide Number Placeholder 3"/>
          <p:cNvSpPr>
            <a:spLocks noGrp="1"/>
          </p:cNvSpPr>
          <p:nvPr>
            <p:ph type="sldNum" sz="quarter" idx="12"/>
          </p:nvPr>
        </p:nvSpPr>
        <p:spPr/>
        <p:txBody>
          <a:bodyPr/>
          <a:lstStyle/>
          <a:p>
            <a:fld id="{878B8DA2-2F67-43C3-8DF6-CAA499DD273A}" type="slidenum">
              <a:rPr lang="en-US" smtClean="0"/>
              <a:pPr/>
              <a:t>32</a:t>
            </a:fld>
            <a:endParaRPr lang="en-US"/>
          </a:p>
        </p:txBody>
      </p:sp>
      <p:sp>
        <p:nvSpPr>
          <p:cNvPr id="36871"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6872"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6873" name="Text Box 230"/>
          <p:cNvSpPr txBox="1">
            <a:spLocks noChangeArrowheads="1"/>
          </p:cNvSpPr>
          <p:nvPr/>
        </p:nvSpPr>
        <p:spPr bwMode="auto">
          <a:xfrm>
            <a:off x="152400" y="1710893"/>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6874"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6875"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6876"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6877"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6878"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6879" name="Group 56"/>
          <p:cNvGrpSpPr>
            <a:grpSpLocks/>
          </p:cNvGrpSpPr>
          <p:nvPr/>
        </p:nvGrpSpPr>
        <p:grpSpPr bwMode="auto">
          <a:xfrm>
            <a:off x="2133600" y="3854450"/>
            <a:ext cx="2743200" cy="2393950"/>
            <a:chOff x="2133600" y="3853934"/>
            <a:chExt cx="2743200" cy="2394466"/>
          </a:xfrm>
        </p:grpSpPr>
        <p:sp>
          <p:nvSpPr>
            <p:cNvPr id="36922"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6923"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6924"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6925"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6926"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6927"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6928"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6929"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6930"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6931"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6932"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6933"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6934"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6935"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36936"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Index</a:t>
              </a:r>
              <a:endParaRPr lang="en-US" altLang="zh-TW" sz="1200" b="1"/>
            </a:p>
          </p:txBody>
        </p:sp>
        <p:sp>
          <p:nvSpPr>
            <p:cNvPr id="36937"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a:p>
              <a:pPr algn="r">
                <a:lnSpc>
                  <a:spcPct val="110000"/>
                </a:lnSpc>
                <a:buFont typeface="Wingdings" pitchFamily="2" charset="2"/>
                <a:buNone/>
              </a:pPr>
              <a:r>
                <a:rPr lang="en-US" sz="1200"/>
                <a:t>1</a:t>
              </a:r>
            </a:p>
            <a:p>
              <a:pPr algn="r">
                <a:lnSpc>
                  <a:spcPct val="110000"/>
                </a:lnSpc>
                <a:buFont typeface="Wingdings" pitchFamily="2" charset="2"/>
                <a:buNone/>
              </a:pPr>
              <a:r>
                <a:rPr lang="en-US" sz="1200"/>
                <a:t>2</a:t>
              </a:r>
            </a:p>
            <a:p>
              <a:pPr algn="r">
                <a:lnSpc>
                  <a:spcPct val="110000"/>
                </a:lnSpc>
                <a:buFont typeface="Wingdings" pitchFamily="2" charset="2"/>
                <a:buNone/>
              </a:pPr>
              <a:r>
                <a:rPr lang="en-US" sz="1200"/>
                <a:t>3</a:t>
              </a:r>
            </a:p>
            <a:p>
              <a:pPr algn="r">
                <a:lnSpc>
                  <a:spcPct val="110000"/>
                </a:lnSpc>
                <a:buFont typeface="Wingdings" pitchFamily="2" charset="2"/>
                <a:buNone/>
              </a:pPr>
              <a:r>
                <a:rPr lang="en-US" sz="1200"/>
                <a:t>4</a:t>
              </a:r>
            </a:p>
            <a:p>
              <a:pPr algn="r">
                <a:lnSpc>
                  <a:spcPct val="110000"/>
                </a:lnSpc>
                <a:buFont typeface="Wingdings" pitchFamily="2" charset="2"/>
                <a:buNone/>
              </a:pPr>
              <a:r>
                <a:rPr lang="en-US" sz="1200"/>
                <a:t>5</a:t>
              </a:r>
            </a:p>
            <a:p>
              <a:pPr algn="r">
                <a:lnSpc>
                  <a:spcPct val="110000"/>
                </a:lnSpc>
                <a:buFont typeface="Wingdings" pitchFamily="2" charset="2"/>
                <a:buNone/>
              </a:pPr>
              <a:r>
                <a:rPr lang="en-US" sz="1200"/>
                <a:t>6</a:t>
              </a:r>
            </a:p>
            <a:p>
              <a:pPr algn="r">
                <a:lnSpc>
                  <a:spcPct val="110000"/>
                </a:lnSpc>
                <a:buFont typeface="Wingdings" pitchFamily="2" charset="2"/>
                <a:buNone/>
              </a:pPr>
              <a:r>
                <a:rPr lang="en-US" sz="1200"/>
                <a:t>7</a:t>
              </a:r>
            </a:p>
          </p:txBody>
        </p:sp>
      </p:grpSp>
      <p:sp>
        <p:nvSpPr>
          <p:cNvPr id="36880"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6881"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6882" name="Rectangle 94"/>
          <p:cNvSpPr>
            <a:spLocks noChangeArrowheads="1"/>
          </p:cNvSpPr>
          <p:nvPr/>
        </p:nvSpPr>
        <p:spPr bwMode="auto">
          <a:xfrm>
            <a:off x="6172200" y="3640723"/>
            <a:ext cx="1689100" cy="338554"/>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sz="1600" b="1" dirty="0"/>
              <a:t>new value ($3)</a:t>
            </a:r>
          </a:p>
        </p:txBody>
      </p:sp>
      <p:sp>
        <p:nvSpPr>
          <p:cNvPr id="36883"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 (old)</a:t>
            </a:r>
          </a:p>
        </p:txBody>
      </p:sp>
      <p:sp>
        <p:nvSpPr>
          <p:cNvPr id="36884"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#188 is 1011 1100</a:t>
            </a:r>
          </a:p>
        </p:txBody>
      </p:sp>
      <p:sp>
        <p:nvSpPr>
          <p:cNvPr id="36885"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6886"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36887"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88"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89"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90"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91"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92"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93"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6894"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6895" name="Text Box 43"/>
          <p:cNvSpPr txBox="1">
            <a:spLocks noChangeArrowheads="1"/>
          </p:cNvSpPr>
          <p:nvPr/>
        </p:nvSpPr>
        <p:spPr bwMode="auto">
          <a:xfrm>
            <a:off x="2743200" y="5428898"/>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cxnSp>
        <p:nvCxnSpPr>
          <p:cNvPr id="36896"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34850" name="Rectangle 79"/>
          <p:cNvSpPr>
            <a:spLocks noChangeArrowheads="1"/>
          </p:cNvSpPr>
          <p:nvPr/>
        </p:nvSpPr>
        <p:spPr bwMode="auto">
          <a:xfrm>
            <a:off x="3657600" y="5727700"/>
            <a:ext cx="1205458"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spc="-100" dirty="0">
                <a:solidFill>
                  <a:srgbClr val="C00000"/>
                </a:solidFill>
              </a:rPr>
              <a:t>new value ($4)</a:t>
            </a:r>
          </a:p>
        </p:txBody>
      </p:sp>
      <p:sp>
        <p:nvSpPr>
          <p:cNvPr id="36898"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101</a:t>
            </a:r>
          </a:p>
        </p:txBody>
      </p:sp>
      <p:sp>
        <p:nvSpPr>
          <p:cNvPr id="36899" name="Text Box 43"/>
          <p:cNvSpPr txBox="1">
            <a:spLocks noChangeArrowheads="1"/>
          </p:cNvSpPr>
          <p:nvPr/>
        </p:nvSpPr>
        <p:spPr bwMode="auto">
          <a:xfrm>
            <a:off x="2743200" y="5643210"/>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6900" name="Rectangle 82"/>
          <p:cNvSpPr>
            <a:spLocks noChangeArrowheads="1"/>
          </p:cNvSpPr>
          <p:nvPr/>
        </p:nvSpPr>
        <p:spPr bwMode="auto">
          <a:xfrm>
            <a:off x="4876800" y="4127500"/>
            <a:ext cx="304800" cy="228600"/>
          </a:xfrm>
          <a:prstGeom prst="rect">
            <a:avLst/>
          </a:prstGeom>
          <a:noFill/>
          <a:ln w="9525" algn="ctr">
            <a:solidFill>
              <a:schemeClr val="tx1"/>
            </a:solidFill>
            <a:round/>
            <a:headEnd/>
            <a:tailEnd/>
          </a:ln>
        </p:spPr>
        <p:txBody>
          <a:bodyPr>
            <a:spAutoFit/>
          </a:bodyPr>
          <a:lstStyle/>
          <a:p>
            <a:endParaRPr lang="en-US"/>
          </a:p>
        </p:txBody>
      </p:sp>
      <p:sp>
        <p:nvSpPr>
          <p:cNvPr id="36901" name="Rectangle 101"/>
          <p:cNvSpPr>
            <a:spLocks noChangeArrowheads="1"/>
          </p:cNvSpPr>
          <p:nvPr/>
        </p:nvSpPr>
        <p:spPr bwMode="auto">
          <a:xfrm>
            <a:off x="4876800" y="4356100"/>
            <a:ext cx="304800" cy="228600"/>
          </a:xfrm>
          <a:prstGeom prst="rect">
            <a:avLst/>
          </a:prstGeom>
          <a:noFill/>
          <a:ln w="9525" algn="ctr">
            <a:solidFill>
              <a:schemeClr val="tx1"/>
            </a:solidFill>
            <a:round/>
            <a:headEnd/>
            <a:tailEnd/>
          </a:ln>
        </p:spPr>
        <p:txBody>
          <a:bodyPr>
            <a:spAutoFit/>
          </a:bodyPr>
          <a:lstStyle/>
          <a:p>
            <a:endParaRPr lang="en-US"/>
          </a:p>
        </p:txBody>
      </p:sp>
      <p:sp>
        <p:nvSpPr>
          <p:cNvPr id="36902" name="Rectangle 104"/>
          <p:cNvSpPr>
            <a:spLocks noChangeArrowheads="1"/>
          </p:cNvSpPr>
          <p:nvPr/>
        </p:nvSpPr>
        <p:spPr bwMode="auto">
          <a:xfrm>
            <a:off x="4876800" y="4584700"/>
            <a:ext cx="304800" cy="228600"/>
          </a:xfrm>
          <a:prstGeom prst="rect">
            <a:avLst/>
          </a:prstGeom>
          <a:noFill/>
          <a:ln w="9525" algn="ctr">
            <a:solidFill>
              <a:schemeClr val="tx1"/>
            </a:solidFill>
            <a:round/>
            <a:headEnd/>
            <a:tailEnd/>
          </a:ln>
        </p:spPr>
        <p:txBody>
          <a:bodyPr>
            <a:spAutoFit/>
          </a:bodyPr>
          <a:lstStyle/>
          <a:p>
            <a:endParaRPr lang="en-US"/>
          </a:p>
        </p:txBody>
      </p:sp>
      <p:sp>
        <p:nvSpPr>
          <p:cNvPr id="36903" name="Rectangle 105"/>
          <p:cNvSpPr>
            <a:spLocks noChangeArrowheads="1"/>
          </p:cNvSpPr>
          <p:nvPr/>
        </p:nvSpPr>
        <p:spPr bwMode="auto">
          <a:xfrm>
            <a:off x="4876800" y="4813300"/>
            <a:ext cx="304800" cy="228600"/>
          </a:xfrm>
          <a:prstGeom prst="rect">
            <a:avLst/>
          </a:prstGeom>
          <a:noFill/>
          <a:ln w="9525" algn="ctr">
            <a:solidFill>
              <a:schemeClr val="tx1"/>
            </a:solidFill>
            <a:round/>
            <a:headEnd/>
            <a:tailEnd/>
          </a:ln>
        </p:spPr>
        <p:txBody>
          <a:bodyPr>
            <a:spAutoFit/>
          </a:bodyPr>
          <a:lstStyle/>
          <a:p>
            <a:endParaRPr lang="en-US"/>
          </a:p>
        </p:txBody>
      </p:sp>
      <p:sp>
        <p:nvSpPr>
          <p:cNvPr id="36904" name="Rectangle 106"/>
          <p:cNvSpPr>
            <a:spLocks noChangeArrowheads="1"/>
          </p:cNvSpPr>
          <p:nvPr/>
        </p:nvSpPr>
        <p:spPr bwMode="auto">
          <a:xfrm>
            <a:off x="4876800" y="5041900"/>
            <a:ext cx="304800" cy="228600"/>
          </a:xfrm>
          <a:prstGeom prst="rect">
            <a:avLst/>
          </a:prstGeom>
          <a:noFill/>
          <a:ln w="9525" algn="ctr">
            <a:solidFill>
              <a:schemeClr val="tx1"/>
            </a:solidFill>
            <a:round/>
            <a:headEnd/>
            <a:tailEnd/>
          </a:ln>
        </p:spPr>
        <p:txBody>
          <a:bodyPr>
            <a:spAutoFit/>
          </a:bodyPr>
          <a:lstStyle/>
          <a:p>
            <a:endParaRPr lang="en-US"/>
          </a:p>
        </p:txBody>
      </p:sp>
      <p:sp>
        <p:nvSpPr>
          <p:cNvPr id="36905" name="Rectangle 107"/>
          <p:cNvSpPr>
            <a:spLocks noChangeArrowheads="1"/>
          </p:cNvSpPr>
          <p:nvPr/>
        </p:nvSpPr>
        <p:spPr bwMode="auto">
          <a:xfrm>
            <a:off x="4876800" y="5270500"/>
            <a:ext cx="304800" cy="228600"/>
          </a:xfrm>
          <a:prstGeom prst="rect">
            <a:avLst/>
          </a:prstGeom>
          <a:noFill/>
          <a:ln w="9525" algn="ctr">
            <a:solidFill>
              <a:schemeClr val="tx1"/>
            </a:solidFill>
            <a:round/>
            <a:headEnd/>
            <a:tailEnd/>
          </a:ln>
        </p:spPr>
        <p:txBody>
          <a:bodyPr>
            <a:spAutoFit/>
          </a:bodyPr>
          <a:lstStyle/>
          <a:p>
            <a:endParaRPr lang="en-US"/>
          </a:p>
        </p:txBody>
      </p:sp>
      <p:sp>
        <p:nvSpPr>
          <p:cNvPr id="36906" name="Rectangle 108"/>
          <p:cNvSpPr>
            <a:spLocks noChangeArrowheads="1"/>
          </p:cNvSpPr>
          <p:nvPr/>
        </p:nvSpPr>
        <p:spPr bwMode="auto">
          <a:xfrm>
            <a:off x="4876800" y="5499100"/>
            <a:ext cx="304800" cy="228600"/>
          </a:xfrm>
          <a:prstGeom prst="rect">
            <a:avLst/>
          </a:prstGeom>
          <a:noFill/>
          <a:ln w="9525" algn="ctr">
            <a:solidFill>
              <a:schemeClr val="tx1"/>
            </a:solidFill>
            <a:round/>
            <a:headEnd/>
            <a:tailEnd/>
          </a:ln>
        </p:spPr>
        <p:txBody>
          <a:bodyPr>
            <a:spAutoFit/>
          </a:bodyPr>
          <a:lstStyle/>
          <a:p>
            <a:endParaRPr lang="en-US"/>
          </a:p>
        </p:txBody>
      </p:sp>
      <p:sp>
        <p:nvSpPr>
          <p:cNvPr id="36907" name="Rectangle 212"/>
          <p:cNvSpPr>
            <a:spLocks noChangeArrowheads="1"/>
          </p:cNvSpPr>
          <p:nvPr/>
        </p:nvSpPr>
        <p:spPr bwMode="auto">
          <a:xfrm>
            <a:off x="4849813" y="3854450"/>
            <a:ext cx="379912"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Dirty</a:t>
            </a:r>
            <a:endParaRPr lang="en-US" altLang="zh-TW" sz="1200" b="1" dirty="0"/>
          </a:p>
        </p:txBody>
      </p:sp>
      <p:sp>
        <p:nvSpPr>
          <p:cNvPr id="36908" name="Text Box 43"/>
          <p:cNvSpPr txBox="1">
            <a:spLocks noChangeArrowheads="1"/>
          </p:cNvSpPr>
          <p:nvPr/>
        </p:nvSpPr>
        <p:spPr bwMode="auto">
          <a:xfrm>
            <a:off x="489426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09" name="Text Box 43"/>
          <p:cNvSpPr txBox="1">
            <a:spLocks noChangeArrowheads="1"/>
          </p:cNvSpPr>
          <p:nvPr/>
        </p:nvSpPr>
        <p:spPr bwMode="auto">
          <a:xfrm>
            <a:off x="489426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10" name="Text Box 43"/>
          <p:cNvSpPr txBox="1">
            <a:spLocks noChangeArrowheads="1"/>
          </p:cNvSpPr>
          <p:nvPr/>
        </p:nvSpPr>
        <p:spPr bwMode="auto">
          <a:xfrm>
            <a:off x="489585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11" name="Text Box 43"/>
          <p:cNvSpPr txBox="1">
            <a:spLocks noChangeArrowheads="1"/>
          </p:cNvSpPr>
          <p:nvPr/>
        </p:nvSpPr>
        <p:spPr bwMode="auto">
          <a:xfrm>
            <a:off x="489743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12" name="Text Box 43"/>
          <p:cNvSpPr txBox="1">
            <a:spLocks noChangeArrowheads="1"/>
          </p:cNvSpPr>
          <p:nvPr/>
        </p:nvSpPr>
        <p:spPr bwMode="auto">
          <a:xfrm>
            <a:off x="489902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13" name="Text Box 43"/>
          <p:cNvSpPr txBox="1">
            <a:spLocks noChangeArrowheads="1"/>
          </p:cNvSpPr>
          <p:nvPr/>
        </p:nvSpPr>
        <p:spPr bwMode="auto">
          <a:xfrm>
            <a:off x="488632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14" name="Text Box 43"/>
          <p:cNvSpPr txBox="1">
            <a:spLocks noChangeArrowheads="1"/>
          </p:cNvSpPr>
          <p:nvPr/>
        </p:nvSpPr>
        <p:spPr bwMode="auto">
          <a:xfrm>
            <a:off x="4902200" y="54895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grpSp>
        <p:nvGrpSpPr>
          <p:cNvPr id="3" name="Group 63"/>
          <p:cNvGrpSpPr>
            <a:grpSpLocks/>
          </p:cNvGrpSpPr>
          <p:nvPr/>
        </p:nvGrpSpPr>
        <p:grpSpPr bwMode="auto">
          <a:xfrm>
            <a:off x="5181600" y="3429000"/>
            <a:ext cx="685800" cy="2438400"/>
            <a:chOff x="914400" y="3302000"/>
            <a:chExt cx="685800" cy="1600200"/>
          </a:xfrm>
        </p:grpSpPr>
        <p:cxnSp>
          <p:nvCxnSpPr>
            <p:cNvPr id="36920" name="Straight Connector 102"/>
            <p:cNvCxnSpPr>
              <a:cxnSpLocks noChangeShapeType="1"/>
            </p:cNvCxnSpPr>
            <p:nvPr/>
          </p:nvCxnSpPr>
          <p:spPr bwMode="auto">
            <a:xfrm>
              <a:off x="914400" y="4876800"/>
              <a:ext cx="685800" cy="0"/>
            </a:xfrm>
            <a:prstGeom prst="line">
              <a:avLst/>
            </a:prstGeom>
            <a:noFill/>
            <a:ln w="31750" algn="ctr">
              <a:solidFill>
                <a:schemeClr val="tx1"/>
              </a:solidFill>
              <a:round/>
              <a:headEnd type="stealth" w="med" len="med"/>
              <a:tailEnd/>
            </a:ln>
          </p:spPr>
        </p:cxnSp>
        <p:cxnSp>
          <p:nvCxnSpPr>
            <p:cNvPr id="36921" name="Straight Connector 109"/>
            <p:cNvCxnSpPr>
              <a:cxnSpLocks noChangeShapeType="1"/>
            </p:cNvCxnSpPr>
            <p:nvPr/>
          </p:nvCxnSpPr>
          <p:spPr bwMode="auto">
            <a:xfrm rot="5400000">
              <a:off x="800100" y="4102100"/>
              <a:ext cx="1600200" cy="0"/>
            </a:xfrm>
            <a:prstGeom prst="line">
              <a:avLst/>
            </a:prstGeom>
            <a:noFill/>
            <a:ln w="31750" algn="ctr">
              <a:solidFill>
                <a:schemeClr val="tx1"/>
              </a:solidFill>
              <a:round/>
              <a:headEnd/>
              <a:tailEnd/>
            </a:ln>
          </p:spPr>
        </p:cxnSp>
      </p:grpSp>
      <p:sp>
        <p:nvSpPr>
          <p:cNvPr id="36916" name="Text Box 43"/>
          <p:cNvSpPr txBox="1">
            <a:spLocks noChangeArrowheads="1"/>
          </p:cNvSpPr>
          <p:nvPr/>
        </p:nvSpPr>
        <p:spPr bwMode="auto">
          <a:xfrm>
            <a:off x="4883150" y="5657648"/>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6917" name="Rectangle 123"/>
          <p:cNvSpPr>
            <a:spLocks noChangeArrowheads="1"/>
          </p:cNvSpPr>
          <p:nvPr/>
        </p:nvSpPr>
        <p:spPr bwMode="auto">
          <a:xfrm>
            <a:off x="4876800" y="5726113"/>
            <a:ext cx="304800" cy="228600"/>
          </a:xfrm>
          <a:prstGeom prst="rect">
            <a:avLst/>
          </a:prstGeom>
          <a:noFill/>
          <a:ln w="9525" algn="ctr">
            <a:solidFill>
              <a:schemeClr val="tx1"/>
            </a:solidFill>
            <a:round/>
            <a:headEnd/>
            <a:tailEnd/>
          </a:ln>
        </p:spPr>
        <p:txBody>
          <a:bodyPr>
            <a:spAutoFit/>
          </a:bodyPr>
          <a:lstStyle/>
          <a:p>
            <a:endParaRPr lang="en-US"/>
          </a:p>
        </p:txBody>
      </p:sp>
      <p:sp>
        <p:nvSpPr>
          <p:cNvPr id="75" name="Text Box 79"/>
          <p:cNvSpPr txBox="1">
            <a:spLocks noChangeArrowheads="1"/>
          </p:cNvSpPr>
          <p:nvPr/>
        </p:nvSpPr>
        <p:spPr bwMode="auto">
          <a:xfrm>
            <a:off x="2667000" y="1524000"/>
            <a:ext cx="33528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Now, we can write a new value to the location</a:t>
            </a:r>
          </a:p>
        </p:txBody>
      </p:sp>
      <p:sp>
        <p:nvSpPr>
          <p:cNvPr id="76" name="Rectangle 79"/>
          <p:cNvSpPr>
            <a:spLocks noChangeArrowheads="1"/>
          </p:cNvSpPr>
          <p:nvPr/>
        </p:nvSpPr>
        <p:spPr bwMode="auto">
          <a:xfrm>
            <a:off x="4119563" y="5703635"/>
            <a:ext cx="133050" cy="276999"/>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b="1" dirty="0">
                <a:solidFill>
                  <a:srgbClr val="C00000"/>
                </a:solidFill>
              </a:rPr>
              <a:t>d</a:t>
            </a:r>
          </a:p>
        </p:txBody>
      </p:sp>
    </p:spTree>
    <p:extLst>
      <p:ext uri="{BB962C8B-B14F-4D97-AF65-F5344CB8AC3E}">
        <p14:creationId xmlns:p14="http://schemas.microsoft.com/office/powerpoint/2010/main" val="169286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par>
                          <p:cTn id="12" fill="hold">
                            <p:stCondLst>
                              <p:cond delay="1000"/>
                            </p:stCondLst>
                            <p:childTnLst>
                              <p:par>
                                <p:cTn id="13" presetID="3" presetClass="exit" presetSubtype="10" fill="hold" grpId="0" nodeType="afterEffect">
                                  <p:stCondLst>
                                    <p:cond delay="0"/>
                                  </p:stCondLst>
                                  <p:childTnLst>
                                    <p:animEffect transition="out" filter="blinds(horizontal)">
                                      <p:cBhvr>
                                        <p:cTn id="14" dur="500"/>
                                        <p:tgtEl>
                                          <p:spTgt spid="76"/>
                                        </p:tgtEl>
                                      </p:cBhvr>
                                    </p:animEffect>
                                    <p:set>
                                      <p:cBhvr>
                                        <p:cTn id="15" dur="1" fill="hold">
                                          <p:stCondLst>
                                            <p:cond delay="499"/>
                                          </p:stCondLst>
                                        </p:cTn>
                                        <p:tgtEl>
                                          <p:spTgt spid="76"/>
                                        </p:tgtEl>
                                        <p:attrNameLst>
                                          <p:attrName>style.visibility</p:attrName>
                                        </p:attrNameLst>
                                      </p:cBhvr>
                                      <p:to>
                                        <p:strVal val="hidden"/>
                                      </p:to>
                                    </p:set>
                                  </p:childTnLst>
                                </p:cTn>
                              </p:par>
                              <p:par>
                                <p:cTn id="16" presetID="3" presetClass="entr" presetSubtype="10" fill="hold" grpId="0" nodeType="withEffect">
                                  <p:stCondLst>
                                    <p:cond delay="0"/>
                                  </p:stCondLst>
                                  <p:childTnLst>
                                    <p:set>
                                      <p:cBhvr>
                                        <p:cTn id="17" dur="1" fill="hold">
                                          <p:stCondLst>
                                            <p:cond delay="0"/>
                                          </p:stCondLst>
                                        </p:cTn>
                                        <p:tgtEl>
                                          <p:spTgt spid="34850"/>
                                        </p:tgtEl>
                                        <p:attrNameLst>
                                          <p:attrName>style.visibility</p:attrName>
                                        </p:attrNameLst>
                                      </p:cBhvr>
                                      <p:to>
                                        <p:strVal val="visible"/>
                                      </p:to>
                                    </p:set>
                                    <p:animEffect transition="in" filter="blinds(horizontal)">
                                      <p:cBhvr>
                                        <p:cTn id="18" dur="500"/>
                                        <p:tgtEl>
                                          <p:spTgt spid="34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50" grpId="0"/>
      <p:bldP spid="75" grpId="0"/>
      <p:bldP spid="7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Handling Writes</a:t>
            </a:r>
          </a:p>
        </p:txBody>
      </p:sp>
      <p:sp>
        <p:nvSpPr>
          <p:cNvPr id="3" name="Content Placeholder 2"/>
          <p:cNvSpPr>
            <a:spLocks noGrp="1"/>
          </p:cNvSpPr>
          <p:nvPr>
            <p:ph idx="1"/>
          </p:nvPr>
        </p:nvSpPr>
        <p:spPr/>
        <p:txBody>
          <a:bodyPr>
            <a:normAutofit/>
          </a:bodyPr>
          <a:lstStyle/>
          <a:p>
            <a:r>
              <a:rPr lang="en-US" dirty="0"/>
              <a:t>When it comes to a read miss, we bring the block to cache and supply data to CPU</a:t>
            </a:r>
          </a:p>
          <a:p>
            <a:r>
              <a:rPr lang="en-US" dirty="0"/>
              <a:t>When it comes to a write miss, there are options you can choose from</a:t>
            </a:r>
          </a:p>
          <a:p>
            <a:pPr lvl="1"/>
            <a:r>
              <a:rPr lang="en-US" dirty="0"/>
              <a:t>Upon a write-miss,</a:t>
            </a:r>
          </a:p>
          <a:p>
            <a:pPr lvl="2"/>
            <a:r>
              <a:rPr lang="en-US" dirty="0"/>
              <a:t>Write-allocate: bring the block into cache and write</a:t>
            </a:r>
          </a:p>
          <a:p>
            <a:pPr lvl="2"/>
            <a:r>
              <a:rPr lang="en-US" dirty="0"/>
              <a:t>Write no-allocate: write directly to main memory w/o bringing the block to the cache</a:t>
            </a:r>
          </a:p>
          <a:p>
            <a:pPr lvl="1"/>
            <a:r>
              <a:rPr lang="en-US" dirty="0"/>
              <a:t>When writing,</a:t>
            </a:r>
          </a:p>
          <a:p>
            <a:pPr lvl="2"/>
            <a:r>
              <a:rPr lang="en-US" dirty="0"/>
              <a:t>Write-back: update values only to the blocks in the cache and write the modified blocks to memory (or the lower level of the hierarchy) when the block is replaced</a:t>
            </a:r>
          </a:p>
          <a:p>
            <a:pPr lvl="2"/>
            <a:r>
              <a:rPr lang="en-US" dirty="0"/>
              <a:t>Write-through: update both the cache and the lower level of the memory hierarchy </a:t>
            </a:r>
          </a:p>
          <a:p>
            <a:r>
              <a:rPr lang="en-US" dirty="0"/>
              <a:t>Write-allocate is usually associated with write-back policy</a:t>
            </a:r>
          </a:p>
          <a:p>
            <a:r>
              <a:rPr lang="en-US" dirty="0"/>
              <a:t>Write no-allocate is usually associated with write-through policy</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7892" name="Slide Number Placeholder 3"/>
          <p:cNvSpPr>
            <a:spLocks noGrp="1"/>
          </p:cNvSpPr>
          <p:nvPr>
            <p:ph type="sldNum" sz="quarter" idx="12"/>
          </p:nvPr>
        </p:nvSpPr>
        <p:spPr/>
        <p:txBody>
          <a:bodyPr/>
          <a:lstStyle/>
          <a:p>
            <a:fld id="{E0A0083E-427F-4237-9CA2-5897CA97DFBC}" type="slidenum">
              <a:rPr lang="en-US" smtClean="0"/>
              <a:pPr/>
              <a:t>33</a:t>
            </a:fld>
            <a:endParaRPr lang="en-US"/>
          </a:p>
        </p:txBody>
      </p:sp>
    </p:spTree>
    <p:extLst>
      <p:ext uri="{BB962C8B-B14F-4D97-AF65-F5344CB8AC3E}">
        <p14:creationId xmlns:p14="http://schemas.microsoft.com/office/powerpoint/2010/main" val="584727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ounded Rectangle 87"/>
          <p:cNvSpPr>
            <a:spLocks noChangeArrowheads="1"/>
          </p:cNvSpPr>
          <p:nvPr/>
        </p:nvSpPr>
        <p:spPr bwMode="auto">
          <a:xfrm>
            <a:off x="835659" y="5065776"/>
            <a:ext cx="765729" cy="256032"/>
          </a:xfrm>
          <a:prstGeom prst="roundRect">
            <a:avLst>
              <a:gd name="adj" fmla="val 16667"/>
            </a:avLst>
          </a:prstGeom>
          <a:solidFill>
            <a:srgbClr val="FFFF00"/>
          </a:solidFill>
          <a:ln w="9525" algn="ctr">
            <a:noFill/>
            <a:round/>
            <a:headEnd/>
            <a:tailEnd/>
          </a:ln>
        </p:spPr>
        <p:txBody>
          <a:bodyPr lIns="0" tIns="0" rIns="0" bIns="0" anchor="ctr" anchorCtr="1"/>
          <a:lstStyle/>
          <a:p>
            <a:pPr algn="ctr">
              <a:buFont typeface="Wingdings" pitchFamily="2" charset="2"/>
              <a:buNone/>
            </a:pPr>
            <a:endParaRPr lang="en-US" sz="900" dirty="0">
              <a:solidFill>
                <a:srgbClr val="FFFF00"/>
              </a:solidFill>
            </a:endParaRPr>
          </a:p>
        </p:txBody>
      </p:sp>
      <p:sp>
        <p:nvSpPr>
          <p:cNvPr id="86" name="Rounded Rectangle 85"/>
          <p:cNvSpPr>
            <a:spLocks noChangeArrowheads="1"/>
          </p:cNvSpPr>
          <p:nvPr/>
        </p:nvSpPr>
        <p:spPr bwMode="auto">
          <a:xfrm>
            <a:off x="791482" y="3872484"/>
            <a:ext cx="752474" cy="256032"/>
          </a:xfrm>
          <a:prstGeom prst="roundRect">
            <a:avLst>
              <a:gd name="adj" fmla="val 16667"/>
            </a:avLst>
          </a:prstGeom>
          <a:solidFill>
            <a:srgbClr val="FFFF00"/>
          </a:solidFill>
          <a:ln w="9525" algn="ctr">
            <a:noFill/>
            <a:round/>
            <a:headEnd/>
            <a:tailEnd/>
          </a:ln>
        </p:spPr>
        <p:txBody>
          <a:bodyPr lIns="0" tIns="0" rIns="0" bIns="0" anchor="ctr" anchorCtr="1"/>
          <a:lstStyle/>
          <a:p>
            <a:pPr algn="ctr">
              <a:buFont typeface="Wingdings" pitchFamily="2" charset="2"/>
              <a:buNone/>
            </a:pPr>
            <a:endParaRPr lang="en-US" sz="900" dirty="0">
              <a:solidFill>
                <a:srgbClr val="FFFF00"/>
              </a:solidFill>
            </a:endParaRPr>
          </a:p>
        </p:txBody>
      </p:sp>
      <p:sp>
        <p:nvSpPr>
          <p:cNvPr id="16386" name="Title 1"/>
          <p:cNvSpPr>
            <a:spLocks noGrp="1"/>
          </p:cNvSpPr>
          <p:nvPr>
            <p:ph type="title"/>
          </p:nvPr>
        </p:nvSpPr>
        <p:spPr/>
        <p:txBody>
          <a:bodyPr/>
          <a:lstStyle/>
          <a:p>
            <a:r>
              <a:rPr lang="en-US"/>
              <a:t>Write-Allocate &amp; Write-back</a:t>
            </a:r>
            <a:endParaRPr lang="en-US" dirty="0"/>
          </a:p>
        </p:txBody>
      </p:sp>
      <p:sp>
        <p:nvSpPr>
          <p:cNvPr id="7" name="내용 개체 틀 6"/>
          <p:cNvSpPr>
            <a:spLocks noGrp="1"/>
          </p:cNvSpPr>
          <p:nvPr>
            <p:ph idx="1"/>
          </p:nvPr>
        </p:nvSpPr>
        <p:spPr/>
        <p:txBody>
          <a:bodyPr/>
          <a:lstStyle/>
          <a:p>
            <a:endParaRPr lang="ko-KR" altLang="en-US"/>
          </a:p>
        </p:txBody>
      </p:sp>
      <p:sp>
        <p:nvSpPr>
          <p:cNvPr id="6" name="Footer Placeholder 5"/>
          <p:cNvSpPr>
            <a:spLocks noGrp="1"/>
          </p:cNvSpPr>
          <p:nvPr>
            <p:ph type="ftr" sz="quarter" idx="11"/>
          </p:nvPr>
        </p:nvSpPr>
        <p:spPr/>
        <p:txBody>
          <a:bodyPr/>
          <a:lstStyle/>
          <a:p>
            <a:r>
              <a:rPr lang="en-US" altLang="ko-KR"/>
              <a:t>Dept. of Game &amp; Multimedia Engineering</a:t>
            </a:r>
            <a:endParaRPr lang="en-US" dirty="0"/>
          </a:p>
        </p:txBody>
      </p:sp>
      <p:sp>
        <p:nvSpPr>
          <p:cNvPr id="16387" name="Slide Number Placeholder 3"/>
          <p:cNvSpPr>
            <a:spLocks noGrp="1"/>
          </p:cNvSpPr>
          <p:nvPr>
            <p:ph type="sldNum" sz="quarter" idx="12"/>
          </p:nvPr>
        </p:nvSpPr>
        <p:spPr/>
        <p:txBody>
          <a:bodyPr/>
          <a:lstStyle/>
          <a:p>
            <a:fld id="{B5BBC040-7301-455B-9921-A7CB36BAE514}" type="slidenum">
              <a:rPr lang="en-US" smtClean="0"/>
              <a:pPr/>
              <a:t>34</a:t>
            </a:fld>
            <a:endParaRPr lang="en-US" dirty="0"/>
          </a:p>
        </p:txBody>
      </p:sp>
      <p:sp>
        <p:nvSpPr>
          <p:cNvPr id="5" name="Rectangle 3" descr="10%"/>
          <p:cNvSpPr>
            <a:spLocks noChangeArrowheads="1"/>
          </p:cNvSpPr>
          <p:nvPr/>
        </p:nvSpPr>
        <p:spPr bwMode="auto">
          <a:xfrm>
            <a:off x="8009465" y="1206500"/>
            <a:ext cx="1030822" cy="1003300"/>
          </a:xfrm>
          <a:prstGeom prst="rect">
            <a:avLst/>
          </a:prstGeom>
          <a:solidFill>
            <a:srgbClr val="00CC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spc="-100" dirty="0">
                <a:solidFill>
                  <a:schemeClr val="bg1"/>
                </a:solidFill>
              </a:rPr>
              <a:t>Main Memory</a:t>
            </a:r>
          </a:p>
          <a:p>
            <a:pPr algn="ctr">
              <a:buFont typeface="Wingdings" pitchFamily="2" charset="2"/>
              <a:buNone/>
              <a:defRPr/>
            </a:pPr>
            <a:r>
              <a:rPr lang="en-US" sz="1600" b="1" spc="-100" dirty="0">
                <a:solidFill>
                  <a:schemeClr val="bg1"/>
                </a:solidFill>
              </a:rPr>
              <a:t>(DRAM)</a:t>
            </a:r>
          </a:p>
        </p:txBody>
      </p:sp>
      <p:sp>
        <p:nvSpPr>
          <p:cNvPr id="16389" name="Rectangle 8"/>
          <p:cNvSpPr>
            <a:spLocks noChangeArrowheads="1"/>
          </p:cNvSpPr>
          <p:nvPr/>
        </p:nvSpPr>
        <p:spPr bwMode="auto">
          <a:xfrm>
            <a:off x="5943600" y="1066800"/>
            <a:ext cx="1438275" cy="1219200"/>
          </a:xfrm>
          <a:prstGeom prst="rect">
            <a:avLst/>
          </a:prstGeom>
          <a:solidFill>
            <a:schemeClr val="bg1"/>
          </a:solidFill>
          <a:ln w="12700">
            <a:solidFill>
              <a:schemeClr val="tx1"/>
            </a:solidFill>
            <a:miter lim="800000"/>
            <a:headEnd/>
            <a:tailEnd/>
          </a:ln>
        </p:spPr>
        <p:txBody>
          <a:bodyPr wrap="none" anchorCtr="1"/>
          <a:lstStyle/>
          <a:p>
            <a:pPr>
              <a:buFont typeface="Wingdings" pitchFamily="2" charset="2"/>
              <a:buNone/>
            </a:pPr>
            <a:r>
              <a:rPr lang="en-US" sz="1200" b="1"/>
              <a:t>Processor</a:t>
            </a:r>
          </a:p>
        </p:txBody>
      </p:sp>
      <p:cxnSp>
        <p:nvCxnSpPr>
          <p:cNvPr id="16390" name="Straight Arrow Connector 119"/>
          <p:cNvCxnSpPr>
            <a:cxnSpLocks noChangeShapeType="1"/>
          </p:cNvCxnSpPr>
          <p:nvPr/>
        </p:nvCxnSpPr>
        <p:spPr bwMode="auto">
          <a:xfrm>
            <a:off x="7391400" y="1501775"/>
            <a:ext cx="609600" cy="1588"/>
          </a:xfrm>
          <a:prstGeom prst="straightConnector1">
            <a:avLst/>
          </a:prstGeom>
          <a:noFill/>
          <a:ln w="9525" algn="ctr">
            <a:solidFill>
              <a:schemeClr val="tx1"/>
            </a:solidFill>
            <a:round/>
            <a:headEnd/>
            <a:tailEnd type="stealth" w="med" len="lg"/>
          </a:ln>
        </p:spPr>
      </p:cxnSp>
      <p:cxnSp>
        <p:nvCxnSpPr>
          <p:cNvPr id="16391" name="Straight Arrow Connector 120"/>
          <p:cNvCxnSpPr>
            <a:cxnSpLocks noChangeShapeType="1"/>
          </p:cNvCxnSpPr>
          <p:nvPr/>
        </p:nvCxnSpPr>
        <p:spPr bwMode="auto">
          <a:xfrm>
            <a:off x="7391400" y="1957388"/>
            <a:ext cx="609600" cy="1587"/>
          </a:xfrm>
          <a:prstGeom prst="straightConnector1">
            <a:avLst/>
          </a:prstGeom>
          <a:noFill/>
          <a:ln w="9525" algn="ctr">
            <a:solidFill>
              <a:schemeClr val="tx1"/>
            </a:solidFill>
            <a:round/>
            <a:headEnd type="stealth" w="med" len="med"/>
            <a:tailEnd type="none" w="med" len="lg"/>
          </a:ln>
        </p:spPr>
      </p:cxnSp>
      <p:sp>
        <p:nvSpPr>
          <p:cNvPr id="16392" name="Text Box 59"/>
          <p:cNvSpPr txBox="1">
            <a:spLocks noChangeArrowheads="1"/>
          </p:cNvSpPr>
          <p:nvPr/>
        </p:nvSpPr>
        <p:spPr bwMode="auto">
          <a:xfrm>
            <a:off x="7348538" y="1223963"/>
            <a:ext cx="709612" cy="277812"/>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16393" name="Text Box 59"/>
          <p:cNvSpPr txBox="1">
            <a:spLocks noChangeArrowheads="1"/>
          </p:cNvSpPr>
          <p:nvPr/>
        </p:nvSpPr>
        <p:spPr bwMode="auto">
          <a:xfrm>
            <a:off x="7462838" y="17049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1" name="Rectangle 3" descr="10%"/>
          <p:cNvSpPr>
            <a:spLocks noChangeArrowheads="1"/>
          </p:cNvSpPr>
          <p:nvPr/>
        </p:nvSpPr>
        <p:spPr bwMode="auto">
          <a:xfrm>
            <a:off x="6019800" y="1371600"/>
            <a:ext cx="55245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dirty="0">
                <a:solidFill>
                  <a:srgbClr val="C00000"/>
                </a:solidFill>
              </a:rPr>
              <a:t>CPU</a:t>
            </a:r>
          </a:p>
        </p:txBody>
      </p:sp>
      <p:sp>
        <p:nvSpPr>
          <p:cNvPr id="12" name="Rectangle 3" descr="10%"/>
          <p:cNvSpPr>
            <a:spLocks noChangeArrowheads="1"/>
          </p:cNvSpPr>
          <p:nvPr/>
        </p:nvSpPr>
        <p:spPr bwMode="auto">
          <a:xfrm>
            <a:off x="6629400" y="1371600"/>
            <a:ext cx="695325" cy="838200"/>
          </a:xfrm>
          <a:prstGeom prst="rect">
            <a:avLst/>
          </a:prstGeom>
          <a:solidFill>
            <a:srgbClr val="FF66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b="1" dirty="0">
                <a:solidFill>
                  <a:schemeClr val="bg1"/>
                </a:solidFill>
              </a:rPr>
              <a:t>Cache</a:t>
            </a:r>
          </a:p>
        </p:txBody>
      </p:sp>
      <p:sp>
        <p:nvSpPr>
          <p:cNvPr id="13" name="Rectangle 3" descr="10%"/>
          <p:cNvSpPr>
            <a:spLocks noChangeArrowheads="1"/>
          </p:cNvSpPr>
          <p:nvPr/>
        </p:nvSpPr>
        <p:spPr bwMode="auto">
          <a:xfrm>
            <a:off x="685800" y="1676400"/>
            <a:ext cx="106680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2000" dirty="0">
                <a:solidFill>
                  <a:srgbClr val="C00000"/>
                </a:solidFill>
              </a:rPr>
              <a:t>CPU</a:t>
            </a:r>
          </a:p>
        </p:txBody>
      </p:sp>
      <p:graphicFrame>
        <p:nvGraphicFramePr>
          <p:cNvPr id="16" name="Table 15"/>
          <p:cNvGraphicFramePr>
            <a:graphicFrameLocks noGrp="1"/>
          </p:cNvGraphicFramePr>
          <p:nvPr/>
        </p:nvGraphicFramePr>
        <p:xfrm>
          <a:off x="2438400" y="3427413"/>
          <a:ext cx="2686050" cy="1753870"/>
        </p:xfrm>
        <a:graphic>
          <a:graphicData uri="http://schemas.openxmlformats.org/drawingml/2006/table">
            <a:tbl>
              <a:tblPr/>
              <a:tblGrid>
                <a:gridCol w="914400">
                  <a:extLst>
                    <a:ext uri="{9D8B030D-6E8A-4147-A177-3AD203B41FA5}">
                      <a16:colId xmlns:a16="http://schemas.microsoft.com/office/drawing/2014/main" val="20000"/>
                    </a:ext>
                  </a:extLst>
                </a:gridCol>
                <a:gridCol w="442595">
                  <a:extLst>
                    <a:ext uri="{9D8B030D-6E8A-4147-A177-3AD203B41FA5}">
                      <a16:colId xmlns:a16="http://schemas.microsoft.com/office/drawing/2014/main" val="20001"/>
                    </a:ext>
                  </a:extLst>
                </a:gridCol>
                <a:gridCol w="443230">
                  <a:extLst>
                    <a:ext uri="{9D8B030D-6E8A-4147-A177-3AD203B41FA5}">
                      <a16:colId xmlns:a16="http://schemas.microsoft.com/office/drawing/2014/main" val="20002"/>
                    </a:ext>
                  </a:extLst>
                </a:gridCol>
                <a:gridCol w="442595">
                  <a:extLst>
                    <a:ext uri="{9D8B030D-6E8A-4147-A177-3AD203B41FA5}">
                      <a16:colId xmlns:a16="http://schemas.microsoft.com/office/drawing/2014/main" val="20003"/>
                    </a:ext>
                  </a:extLst>
                </a:gridCol>
                <a:gridCol w="443230">
                  <a:extLst>
                    <a:ext uri="{9D8B030D-6E8A-4147-A177-3AD203B41FA5}">
                      <a16:colId xmlns:a16="http://schemas.microsoft.com/office/drawing/2014/main" val="20004"/>
                    </a:ext>
                  </a:extLst>
                </a:gridCol>
              </a:tblGrid>
              <a:tr h="25082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825">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660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6435" name="TextBox 17"/>
          <p:cNvSpPr txBox="1">
            <a:spLocks noChangeArrowheads="1"/>
          </p:cNvSpPr>
          <p:nvPr/>
        </p:nvSpPr>
        <p:spPr bwMode="auto">
          <a:xfrm>
            <a:off x="2018901" y="5257800"/>
            <a:ext cx="1404295"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TAG (Address)</a:t>
            </a:r>
          </a:p>
        </p:txBody>
      </p:sp>
      <p:sp>
        <p:nvSpPr>
          <p:cNvPr id="16436" name="TextBox 18"/>
          <p:cNvSpPr txBox="1">
            <a:spLocks noChangeArrowheads="1"/>
          </p:cNvSpPr>
          <p:nvPr/>
        </p:nvSpPr>
        <p:spPr bwMode="auto">
          <a:xfrm>
            <a:off x="3366689" y="525780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D0</a:t>
            </a:r>
          </a:p>
        </p:txBody>
      </p:sp>
      <p:sp>
        <p:nvSpPr>
          <p:cNvPr id="16437" name="TextBox 19"/>
          <p:cNvSpPr txBox="1">
            <a:spLocks noChangeArrowheads="1"/>
          </p:cNvSpPr>
          <p:nvPr/>
        </p:nvSpPr>
        <p:spPr bwMode="auto">
          <a:xfrm>
            <a:off x="3784201" y="525462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D1</a:t>
            </a:r>
          </a:p>
        </p:txBody>
      </p:sp>
      <p:sp>
        <p:nvSpPr>
          <p:cNvPr id="16438" name="TextBox 20"/>
          <p:cNvSpPr txBox="1">
            <a:spLocks noChangeArrowheads="1"/>
          </p:cNvSpPr>
          <p:nvPr/>
        </p:nvSpPr>
        <p:spPr bwMode="auto">
          <a:xfrm>
            <a:off x="4249339" y="525145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D2</a:t>
            </a:r>
          </a:p>
        </p:txBody>
      </p:sp>
      <p:sp>
        <p:nvSpPr>
          <p:cNvPr id="16439" name="TextBox 21"/>
          <p:cNvSpPr txBox="1">
            <a:spLocks noChangeArrowheads="1"/>
          </p:cNvSpPr>
          <p:nvPr/>
        </p:nvSpPr>
        <p:spPr bwMode="auto">
          <a:xfrm>
            <a:off x="4703364" y="524827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D3</a:t>
            </a:r>
          </a:p>
        </p:txBody>
      </p:sp>
      <p:sp>
        <p:nvSpPr>
          <p:cNvPr id="16440" name="TextBox 22"/>
          <p:cNvSpPr txBox="1">
            <a:spLocks noChangeArrowheads="1"/>
          </p:cNvSpPr>
          <p:nvPr/>
        </p:nvSpPr>
        <p:spPr bwMode="auto">
          <a:xfrm>
            <a:off x="2714625" y="4162425"/>
            <a:ext cx="460375" cy="307975"/>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1" name="TextBox 23"/>
          <p:cNvSpPr txBox="1">
            <a:spLocks noChangeArrowheads="1"/>
          </p:cNvSpPr>
          <p:nvPr/>
        </p:nvSpPr>
        <p:spPr bwMode="auto">
          <a:xfrm>
            <a:off x="3397250" y="4149725"/>
            <a:ext cx="461963"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2" name="TextBox 24"/>
          <p:cNvSpPr txBox="1">
            <a:spLocks noChangeArrowheads="1"/>
          </p:cNvSpPr>
          <p:nvPr/>
        </p:nvSpPr>
        <p:spPr bwMode="auto">
          <a:xfrm>
            <a:off x="3835400" y="4149725"/>
            <a:ext cx="460375"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3" name="TextBox 25"/>
          <p:cNvSpPr txBox="1">
            <a:spLocks noChangeArrowheads="1"/>
          </p:cNvSpPr>
          <p:nvPr/>
        </p:nvSpPr>
        <p:spPr bwMode="auto">
          <a:xfrm>
            <a:off x="4271963"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4" name="TextBox 26"/>
          <p:cNvSpPr txBox="1">
            <a:spLocks noChangeArrowheads="1"/>
          </p:cNvSpPr>
          <p:nvPr/>
        </p:nvSpPr>
        <p:spPr bwMode="auto">
          <a:xfrm>
            <a:off x="4745038"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graphicFrame>
        <p:nvGraphicFramePr>
          <p:cNvPr id="41" name="Table 40"/>
          <p:cNvGraphicFramePr>
            <a:graphicFrameLocks noGrp="1"/>
          </p:cNvGraphicFramePr>
          <p:nvPr/>
        </p:nvGraphicFramePr>
        <p:xfrm>
          <a:off x="6550025" y="3124200"/>
          <a:ext cx="685800" cy="2836926"/>
        </p:xfrm>
        <a:graphic>
          <a:graphicData uri="http://schemas.openxmlformats.org/drawingml/2006/table">
            <a:tbl>
              <a:tblPr/>
              <a:tblGrid>
                <a:gridCol w="685800">
                  <a:extLst>
                    <a:ext uri="{9D8B030D-6E8A-4147-A177-3AD203B41FA5}">
                      <a16:colId xmlns:a16="http://schemas.microsoft.com/office/drawing/2014/main" val="20000"/>
                    </a:ext>
                  </a:extLst>
                </a:gridCol>
              </a:tblGrid>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5913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4795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6475" name="TextBox 41"/>
          <p:cNvSpPr txBox="1">
            <a:spLocks noChangeArrowheads="1"/>
          </p:cNvSpPr>
          <p:nvPr/>
        </p:nvSpPr>
        <p:spPr bwMode="auto">
          <a:xfrm>
            <a:off x="6754813" y="4824413"/>
            <a:ext cx="461962" cy="309562"/>
          </a:xfrm>
          <a:prstGeom prst="rect">
            <a:avLst/>
          </a:prstGeom>
          <a:noFill/>
          <a:ln w="9525">
            <a:noFill/>
            <a:miter lim="800000"/>
            <a:headEnd/>
            <a:tailEnd/>
          </a:ln>
        </p:spPr>
        <p:txBody>
          <a:bodyPr vert="eaVert" wrap="none">
            <a:spAutoFit/>
          </a:bodyPr>
          <a:lstStyle/>
          <a:p>
            <a:pPr algn="ctr">
              <a:buFont typeface="Wingdings" pitchFamily="2" charset="2"/>
              <a:buNone/>
            </a:pPr>
            <a:r>
              <a:rPr lang="en-US" sz="1800" b="1"/>
              <a:t>...</a:t>
            </a:r>
          </a:p>
        </p:txBody>
      </p:sp>
      <p:sp>
        <p:nvSpPr>
          <p:cNvPr id="16476" name="Rounded Rectangle 42"/>
          <p:cNvSpPr>
            <a:spLocks noChangeArrowheads="1"/>
          </p:cNvSpPr>
          <p:nvPr/>
        </p:nvSpPr>
        <p:spPr bwMode="auto">
          <a:xfrm>
            <a:off x="6615113" y="59436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11111111</a:t>
            </a:r>
          </a:p>
        </p:txBody>
      </p:sp>
      <p:sp>
        <p:nvSpPr>
          <p:cNvPr id="16477" name="Rounded Rectangle 43"/>
          <p:cNvSpPr>
            <a:spLocks noChangeArrowheads="1"/>
          </p:cNvSpPr>
          <p:nvPr/>
        </p:nvSpPr>
        <p:spPr bwMode="auto">
          <a:xfrm>
            <a:off x="6615113" y="575468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22222222</a:t>
            </a:r>
          </a:p>
        </p:txBody>
      </p:sp>
      <p:sp>
        <p:nvSpPr>
          <p:cNvPr id="16478" name="Rounded Rectangle 44"/>
          <p:cNvSpPr>
            <a:spLocks noChangeArrowheads="1"/>
          </p:cNvSpPr>
          <p:nvPr/>
        </p:nvSpPr>
        <p:spPr bwMode="auto">
          <a:xfrm>
            <a:off x="6624638" y="5562600"/>
            <a:ext cx="573087"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33333333</a:t>
            </a:r>
          </a:p>
        </p:txBody>
      </p:sp>
      <p:sp>
        <p:nvSpPr>
          <p:cNvPr id="16479" name="Rounded Rectangle 45"/>
          <p:cNvSpPr>
            <a:spLocks noChangeArrowheads="1"/>
          </p:cNvSpPr>
          <p:nvPr/>
        </p:nvSpPr>
        <p:spPr bwMode="auto">
          <a:xfrm>
            <a:off x="6615113" y="53705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44444444</a:t>
            </a:r>
          </a:p>
        </p:txBody>
      </p:sp>
      <p:sp>
        <p:nvSpPr>
          <p:cNvPr id="16480" name="Rounded Rectangle 46"/>
          <p:cNvSpPr>
            <a:spLocks noChangeArrowheads="1"/>
          </p:cNvSpPr>
          <p:nvPr/>
        </p:nvSpPr>
        <p:spPr bwMode="auto">
          <a:xfrm>
            <a:off x="6615113" y="45085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6481" name="Rounded Rectangle 47"/>
          <p:cNvSpPr>
            <a:spLocks noChangeArrowheads="1"/>
          </p:cNvSpPr>
          <p:nvPr/>
        </p:nvSpPr>
        <p:spPr bwMode="auto">
          <a:xfrm>
            <a:off x="6615113" y="4318000"/>
            <a:ext cx="571500" cy="141288"/>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66666666</a:t>
            </a:r>
          </a:p>
        </p:txBody>
      </p:sp>
      <p:sp>
        <p:nvSpPr>
          <p:cNvPr id="16482" name="Rounded Rectangle 48"/>
          <p:cNvSpPr>
            <a:spLocks noChangeArrowheads="1"/>
          </p:cNvSpPr>
          <p:nvPr/>
        </p:nvSpPr>
        <p:spPr bwMode="auto">
          <a:xfrm>
            <a:off x="6615113" y="4114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77777777</a:t>
            </a:r>
          </a:p>
        </p:txBody>
      </p:sp>
      <p:sp>
        <p:nvSpPr>
          <p:cNvPr id="16483" name="Rounded Rectangle 54"/>
          <p:cNvSpPr>
            <a:spLocks noChangeArrowheads="1"/>
          </p:cNvSpPr>
          <p:nvPr/>
        </p:nvSpPr>
        <p:spPr bwMode="auto">
          <a:xfrm>
            <a:off x="6615113" y="39227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88888888</a:t>
            </a:r>
          </a:p>
        </p:txBody>
      </p:sp>
      <p:sp>
        <p:nvSpPr>
          <p:cNvPr id="16484" name="Rounded Rectangle 55"/>
          <p:cNvSpPr>
            <a:spLocks noChangeArrowheads="1"/>
          </p:cNvSpPr>
          <p:nvPr/>
        </p:nvSpPr>
        <p:spPr bwMode="auto">
          <a:xfrm>
            <a:off x="6615113" y="3732213"/>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99999999</a:t>
            </a:r>
          </a:p>
        </p:txBody>
      </p:sp>
      <p:sp>
        <p:nvSpPr>
          <p:cNvPr id="16485" name="Rounded Rectangle 56"/>
          <p:cNvSpPr>
            <a:spLocks noChangeArrowheads="1"/>
          </p:cNvSpPr>
          <p:nvPr/>
        </p:nvSpPr>
        <p:spPr bwMode="auto">
          <a:xfrm>
            <a:off x="6615113" y="3540125"/>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12121212</a:t>
            </a:r>
          </a:p>
        </p:txBody>
      </p:sp>
      <p:sp>
        <p:nvSpPr>
          <p:cNvPr id="16486" name="Rounded Rectangle 57"/>
          <p:cNvSpPr>
            <a:spLocks noChangeArrowheads="1"/>
          </p:cNvSpPr>
          <p:nvPr/>
        </p:nvSpPr>
        <p:spPr bwMode="auto">
          <a:xfrm>
            <a:off x="6615113" y="3348038"/>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23232323</a:t>
            </a:r>
          </a:p>
        </p:txBody>
      </p:sp>
      <p:sp>
        <p:nvSpPr>
          <p:cNvPr id="16487" name="Rounded Rectangle 58"/>
          <p:cNvSpPr>
            <a:spLocks noChangeArrowheads="1"/>
          </p:cNvSpPr>
          <p:nvPr/>
        </p:nvSpPr>
        <p:spPr bwMode="auto">
          <a:xfrm>
            <a:off x="6615113" y="315753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34343434</a:t>
            </a:r>
          </a:p>
        </p:txBody>
      </p:sp>
      <p:sp>
        <p:nvSpPr>
          <p:cNvPr id="16488" name="TextBox 59"/>
          <p:cNvSpPr txBox="1">
            <a:spLocks noChangeArrowheads="1"/>
          </p:cNvSpPr>
          <p:nvPr/>
        </p:nvSpPr>
        <p:spPr bwMode="auto">
          <a:xfrm>
            <a:off x="6473825" y="2743200"/>
            <a:ext cx="927100" cy="307975"/>
          </a:xfrm>
          <a:prstGeom prst="rect">
            <a:avLst/>
          </a:prstGeom>
          <a:noFill/>
          <a:ln w="9525">
            <a:noFill/>
            <a:miter lim="800000"/>
            <a:headEnd/>
            <a:tailEnd/>
          </a:ln>
        </p:spPr>
        <p:txBody>
          <a:bodyPr wrap="none">
            <a:spAutoFit/>
          </a:bodyPr>
          <a:lstStyle/>
          <a:p>
            <a:pPr>
              <a:buFont typeface="Wingdings" pitchFamily="2" charset="2"/>
              <a:buNone/>
            </a:pPr>
            <a:r>
              <a:rPr lang="en-US" b="1"/>
              <a:t>memory</a:t>
            </a:r>
          </a:p>
        </p:txBody>
      </p:sp>
      <p:sp>
        <p:nvSpPr>
          <p:cNvPr id="16489" name="TextBox 60"/>
          <p:cNvSpPr txBox="1">
            <a:spLocks noChangeArrowheads="1"/>
          </p:cNvSpPr>
          <p:nvPr/>
        </p:nvSpPr>
        <p:spPr bwMode="auto">
          <a:xfrm>
            <a:off x="7312025" y="58896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0x0000</a:t>
            </a:r>
          </a:p>
        </p:txBody>
      </p:sp>
      <p:sp>
        <p:nvSpPr>
          <p:cNvPr id="16490" name="TextBox 64"/>
          <p:cNvSpPr txBox="1">
            <a:spLocks noChangeArrowheads="1"/>
          </p:cNvSpPr>
          <p:nvPr/>
        </p:nvSpPr>
        <p:spPr bwMode="auto">
          <a:xfrm>
            <a:off x="7312025" y="5705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0x0004</a:t>
            </a:r>
          </a:p>
        </p:txBody>
      </p:sp>
      <p:sp>
        <p:nvSpPr>
          <p:cNvPr id="16491" name="TextBox 65"/>
          <p:cNvSpPr txBox="1">
            <a:spLocks noChangeArrowheads="1"/>
          </p:cNvSpPr>
          <p:nvPr/>
        </p:nvSpPr>
        <p:spPr bwMode="auto">
          <a:xfrm>
            <a:off x="7313613" y="5508625"/>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0x0008</a:t>
            </a:r>
          </a:p>
        </p:txBody>
      </p:sp>
      <p:sp>
        <p:nvSpPr>
          <p:cNvPr id="16492" name="TextBox 66"/>
          <p:cNvSpPr txBox="1">
            <a:spLocks noChangeArrowheads="1"/>
          </p:cNvSpPr>
          <p:nvPr/>
        </p:nvSpPr>
        <p:spPr bwMode="auto">
          <a:xfrm>
            <a:off x="7313613" y="5299075"/>
            <a:ext cx="687387" cy="276225"/>
          </a:xfrm>
          <a:prstGeom prst="rect">
            <a:avLst/>
          </a:prstGeom>
          <a:noFill/>
          <a:ln w="9525">
            <a:noFill/>
            <a:miter lim="800000"/>
            <a:headEnd/>
            <a:tailEnd/>
          </a:ln>
        </p:spPr>
        <p:txBody>
          <a:bodyPr wrap="none">
            <a:spAutoFit/>
          </a:bodyPr>
          <a:lstStyle/>
          <a:p>
            <a:pPr>
              <a:buFont typeface="Wingdings" pitchFamily="2" charset="2"/>
              <a:buNone/>
            </a:pPr>
            <a:r>
              <a:rPr lang="en-US" sz="1200"/>
              <a:t>0x000C</a:t>
            </a:r>
          </a:p>
        </p:txBody>
      </p:sp>
      <p:sp>
        <p:nvSpPr>
          <p:cNvPr id="16493" name="TextBox 67"/>
          <p:cNvSpPr txBox="1">
            <a:spLocks noChangeArrowheads="1"/>
          </p:cNvSpPr>
          <p:nvPr/>
        </p:nvSpPr>
        <p:spPr bwMode="auto">
          <a:xfrm>
            <a:off x="7300913" y="4464050"/>
            <a:ext cx="677862" cy="277813"/>
          </a:xfrm>
          <a:prstGeom prst="rect">
            <a:avLst/>
          </a:prstGeom>
          <a:noFill/>
          <a:ln w="9525">
            <a:noFill/>
            <a:miter lim="800000"/>
            <a:headEnd/>
            <a:tailEnd/>
          </a:ln>
        </p:spPr>
        <p:txBody>
          <a:bodyPr wrap="none">
            <a:spAutoFit/>
          </a:bodyPr>
          <a:lstStyle/>
          <a:p>
            <a:pPr>
              <a:buFont typeface="Wingdings" pitchFamily="2" charset="2"/>
              <a:buNone/>
            </a:pPr>
            <a:r>
              <a:rPr lang="en-US" sz="1200"/>
              <a:t>0x1200</a:t>
            </a:r>
          </a:p>
        </p:txBody>
      </p:sp>
      <p:sp>
        <p:nvSpPr>
          <p:cNvPr id="16494" name="TextBox 68"/>
          <p:cNvSpPr txBox="1">
            <a:spLocks noChangeArrowheads="1"/>
          </p:cNvSpPr>
          <p:nvPr/>
        </p:nvSpPr>
        <p:spPr bwMode="auto">
          <a:xfrm>
            <a:off x="7300913" y="427990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0x1204</a:t>
            </a:r>
          </a:p>
        </p:txBody>
      </p:sp>
      <p:sp>
        <p:nvSpPr>
          <p:cNvPr id="16495" name="TextBox 69"/>
          <p:cNvSpPr txBox="1">
            <a:spLocks noChangeArrowheads="1"/>
          </p:cNvSpPr>
          <p:nvPr/>
        </p:nvSpPr>
        <p:spPr bwMode="auto">
          <a:xfrm>
            <a:off x="7300913" y="408305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0x1208</a:t>
            </a:r>
          </a:p>
        </p:txBody>
      </p:sp>
      <p:sp>
        <p:nvSpPr>
          <p:cNvPr id="16496" name="TextBox 70"/>
          <p:cNvSpPr txBox="1">
            <a:spLocks noChangeArrowheads="1"/>
          </p:cNvSpPr>
          <p:nvPr/>
        </p:nvSpPr>
        <p:spPr bwMode="auto">
          <a:xfrm>
            <a:off x="7300913" y="3873500"/>
            <a:ext cx="687387" cy="277813"/>
          </a:xfrm>
          <a:prstGeom prst="rect">
            <a:avLst/>
          </a:prstGeom>
          <a:noFill/>
          <a:ln w="9525">
            <a:noFill/>
            <a:miter lim="800000"/>
            <a:headEnd/>
            <a:tailEnd/>
          </a:ln>
        </p:spPr>
        <p:txBody>
          <a:bodyPr wrap="none">
            <a:spAutoFit/>
          </a:bodyPr>
          <a:lstStyle/>
          <a:p>
            <a:pPr>
              <a:buFont typeface="Wingdings" pitchFamily="2" charset="2"/>
              <a:buNone/>
            </a:pPr>
            <a:r>
              <a:rPr lang="en-US" sz="1200"/>
              <a:t>0x120C</a:t>
            </a:r>
          </a:p>
        </p:txBody>
      </p:sp>
      <p:sp>
        <p:nvSpPr>
          <p:cNvPr id="16497" name="TextBox 71"/>
          <p:cNvSpPr txBox="1">
            <a:spLocks noChangeArrowheads="1"/>
          </p:cNvSpPr>
          <p:nvPr/>
        </p:nvSpPr>
        <p:spPr bwMode="auto">
          <a:xfrm>
            <a:off x="7297738" y="3673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0x1210</a:t>
            </a:r>
          </a:p>
        </p:txBody>
      </p:sp>
      <p:sp>
        <p:nvSpPr>
          <p:cNvPr id="16498" name="TextBox 72"/>
          <p:cNvSpPr txBox="1">
            <a:spLocks noChangeArrowheads="1"/>
          </p:cNvSpPr>
          <p:nvPr/>
        </p:nvSpPr>
        <p:spPr bwMode="auto">
          <a:xfrm>
            <a:off x="7297738" y="34893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0x1214</a:t>
            </a:r>
          </a:p>
        </p:txBody>
      </p:sp>
      <p:sp>
        <p:nvSpPr>
          <p:cNvPr id="16499" name="TextBox 73"/>
          <p:cNvSpPr txBox="1">
            <a:spLocks noChangeArrowheads="1"/>
          </p:cNvSpPr>
          <p:nvPr/>
        </p:nvSpPr>
        <p:spPr bwMode="auto">
          <a:xfrm>
            <a:off x="7299325" y="3292475"/>
            <a:ext cx="677863" cy="276225"/>
          </a:xfrm>
          <a:prstGeom prst="rect">
            <a:avLst/>
          </a:prstGeom>
          <a:noFill/>
          <a:ln w="9525">
            <a:noFill/>
            <a:miter lim="800000"/>
            <a:headEnd/>
            <a:tailEnd/>
          </a:ln>
        </p:spPr>
        <p:txBody>
          <a:bodyPr wrap="none">
            <a:spAutoFit/>
          </a:bodyPr>
          <a:lstStyle/>
          <a:p>
            <a:pPr>
              <a:buFont typeface="Wingdings" pitchFamily="2" charset="2"/>
              <a:buNone/>
            </a:pPr>
            <a:r>
              <a:rPr lang="en-US" sz="1200"/>
              <a:t>0x1218</a:t>
            </a:r>
          </a:p>
        </p:txBody>
      </p:sp>
      <p:sp>
        <p:nvSpPr>
          <p:cNvPr id="16500" name="TextBox 74"/>
          <p:cNvSpPr txBox="1">
            <a:spLocks noChangeArrowheads="1"/>
          </p:cNvSpPr>
          <p:nvPr/>
        </p:nvSpPr>
        <p:spPr bwMode="auto">
          <a:xfrm>
            <a:off x="7299325" y="3082925"/>
            <a:ext cx="687388" cy="276225"/>
          </a:xfrm>
          <a:prstGeom prst="rect">
            <a:avLst/>
          </a:prstGeom>
          <a:noFill/>
          <a:ln w="9525">
            <a:noFill/>
            <a:miter lim="800000"/>
            <a:headEnd/>
            <a:tailEnd/>
          </a:ln>
        </p:spPr>
        <p:txBody>
          <a:bodyPr wrap="none">
            <a:spAutoFit/>
          </a:bodyPr>
          <a:lstStyle/>
          <a:p>
            <a:pPr>
              <a:buFont typeface="Wingdings" pitchFamily="2" charset="2"/>
              <a:buNone/>
            </a:pPr>
            <a:r>
              <a:rPr lang="en-US" sz="1200"/>
              <a:t>0x121C</a:t>
            </a:r>
          </a:p>
        </p:txBody>
      </p:sp>
      <p:grpSp>
        <p:nvGrpSpPr>
          <p:cNvPr id="2" name="Group 88"/>
          <p:cNvGrpSpPr>
            <a:grpSpLocks/>
          </p:cNvGrpSpPr>
          <p:nvPr/>
        </p:nvGrpSpPr>
        <p:grpSpPr bwMode="auto">
          <a:xfrm>
            <a:off x="501650" y="2514600"/>
            <a:ext cx="1860550" cy="2819400"/>
            <a:chOff x="501937" y="2514600"/>
            <a:chExt cx="1860263" cy="2819400"/>
          </a:xfrm>
        </p:grpSpPr>
        <p:cxnSp>
          <p:nvCxnSpPr>
            <p:cNvPr id="16521" name="Elbow Connector 79"/>
            <p:cNvCxnSpPr>
              <a:cxnSpLocks noChangeShapeType="1"/>
              <a:stCxn id="13" idx="2"/>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22" name="TextBox 87"/>
            <p:cNvSpPr txBox="1">
              <a:spLocks noChangeArrowheads="1"/>
            </p:cNvSpPr>
            <p:nvPr/>
          </p:nvSpPr>
          <p:spPr bwMode="auto">
            <a:xfrm>
              <a:off x="501937" y="5026223"/>
              <a:ext cx="1250663" cy="307777"/>
            </a:xfrm>
            <a:prstGeom prst="rect">
              <a:avLst/>
            </a:prstGeom>
            <a:noFill/>
            <a:ln w="9525">
              <a:noFill/>
              <a:miter lim="800000"/>
              <a:headEnd/>
              <a:tailEnd/>
            </a:ln>
          </p:spPr>
          <p:txBody>
            <a:bodyPr wrap="none">
              <a:spAutoFit/>
            </a:bodyPr>
            <a:lstStyle/>
            <a:p>
              <a:pPr>
                <a:buFont typeface="Wingdings" pitchFamily="2" charset="2"/>
                <a:buNone/>
              </a:pPr>
              <a:r>
                <a:rPr lang="en-US" dirty="0"/>
                <a:t>0x0000_0004</a:t>
              </a:r>
            </a:p>
          </p:txBody>
        </p:sp>
      </p:grpSp>
      <p:sp>
        <p:nvSpPr>
          <p:cNvPr id="90" name="Rounded Rectangle 89"/>
          <p:cNvSpPr>
            <a:spLocks noChangeArrowheads="1"/>
          </p:cNvSpPr>
          <p:nvPr/>
        </p:nvSpPr>
        <p:spPr bwMode="auto">
          <a:xfrm>
            <a:off x="6616700" y="5957888"/>
            <a:ext cx="573088"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11111111</a:t>
            </a:r>
          </a:p>
        </p:txBody>
      </p:sp>
      <p:sp>
        <p:nvSpPr>
          <p:cNvPr id="91" name="Rounded Rectangle 90"/>
          <p:cNvSpPr>
            <a:spLocks noChangeArrowheads="1"/>
          </p:cNvSpPr>
          <p:nvPr/>
        </p:nvSpPr>
        <p:spPr bwMode="auto">
          <a:xfrm>
            <a:off x="6616700" y="5768975"/>
            <a:ext cx="573088"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22222222</a:t>
            </a:r>
          </a:p>
        </p:txBody>
      </p:sp>
      <p:sp>
        <p:nvSpPr>
          <p:cNvPr id="92" name="Rounded Rectangle 91"/>
          <p:cNvSpPr>
            <a:spLocks noChangeArrowheads="1"/>
          </p:cNvSpPr>
          <p:nvPr/>
        </p:nvSpPr>
        <p:spPr bwMode="auto">
          <a:xfrm>
            <a:off x="6627813" y="5576888"/>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33333333</a:t>
            </a:r>
          </a:p>
        </p:txBody>
      </p:sp>
      <p:sp>
        <p:nvSpPr>
          <p:cNvPr id="93" name="Rounded Rectangle 92"/>
          <p:cNvSpPr>
            <a:spLocks noChangeArrowheads="1"/>
          </p:cNvSpPr>
          <p:nvPr/>
        </p:nvSpPr>
        <p:spPr bwMode="auto">
          <a:xfrm>
            <a:off x="6616700" y="5386388"/>
            <a:ext cx="573088"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44444444</a:t>
            </a:r>
          </a:p>
        </p:txBody>
      </p:sp>
      <p:sp>
        <p:nvSpPr>
          <p:cNvPr id="94" name="TextBox 93"/>
          <p:cNvSpPr txBox="1">
            <a:spLocks noChangeArrowheads="1"/>
          </p:cNvSpPr>
          <p:nvPr/>
        </p:nvSpPr>
        <p:spPr bwMode="auto">
          <a:xfrm>
            <a:off x="2462213" y="4913313"/>
            <a:ext cx="846137" cy="277812"/>
          </a:xfrm>
          <a:prstGeom prst="rect">
            <a:avLst/>
          </a:prstGeom>
          <a:noFill/>
          <a:ln w="9525">
            <a:noFill/>
            <a:miter lim="800000"/>
            <a:headEnd/>
            <a:tailEnd/>
          </a:ln>
        </p:spPr>
        <p:txBody>
          <a:bodyPr wrap="none">
            <a:spAutoFit/>
          </a:bodyPr>
          <a:lstStyle/>
          <a:p>
            <a:pPr>
              <a:buFont typeface="Wingdings" pitchFamily="2" charset="2"/>
              <a:buNone/>
            </a:pPr>
            <a:r>
              <a:rPr lang="en-US" sz="1200"/>
              <a:t>0x0000_0</a:t>
            </a:r>
          </a:p>
        </p:txBody>
      </p:sp>
      <p:grpSp>
        <p:nvGrpSpPr>
          <p:cNvPr id="3" name="Group 99"/>
          <p:cNvGrpSpPr>
            <a:grpSpLocks/>
          </p:cNvGrpSpPr>
          <p:nvPr/>
        </p:nvGrpSpPr>
        <p:grpSpPr bwMode="auto">
          <a:xfrm>
            <a:off x="457199" y="2517775"/>
            <a:ext cx="1981201" cy="1597025"/>
            <a:chOff x="501936" y="2514600"/>
            <a:chExt cx="1860264" cy="3110977"/>
          </a:xfrm>
        </p:grpSpPr>
        <p:cxnSp>
          <p:nvCxnSpPr>
            <p:cNvPr id="16517" name="Elbow Connector 100"/>
            <p:cNvCxnSpPr>
              <a:cxnSpLocks noChangeShapeType="1"/>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18" name="TextBox 101"/>
            <p:cNvSpPr txBox="1">
              <a:spLocks noChangeArrowheads="1"/>
            </p:cNvSpPr>
            <p:nvPr/>
          </p:nvSpPr>
          <p:spPr bwMode="auto">
            <a:xfrm>
              <a:off x="501936" y="5026222"/>
              <a:ext cx="1174319" cy="599355"/>
            </a:xfrm>
            <a:prstGeom prst="rect">
              <a:avLst/>
            </a:prstGeom>
            <a:noFill/>
            <a:ln w="9525">
              <a:noFill/>
              <a:miter lim="800000"/>
              <a:headEnd/>
              <a:tailEnd/>
            </a:ln>
          </p:spPr>
          <p:txBody>
            <a:bodyPr wrap="none">
              <a:spAutoFit/>
            </a:bodyPr>
            <a:lstStyle/>
            <a:p>
              <a:pPr>
                <a:buFont typeface="Wingdings" pitchFamily="2" charset="2"/>
                <a:buNone/>
              </a:pPr>
              <a:r>
                <a:rPr lang="en-US" dirty="0"/>
                <a:t>0x0000_1208</a:t>
              </a:r>
            </a:p>
          </p:txBody>
        </p:sp>
      </p:grpSp>
      <p:sp>
        <p:nvSpPr>
          <p:cNvPr id="103" name="Rounded Rectangle 102"/>
          <p:cNvSpPr>
            <a:spLocks noChangeArrowheads="1"/>
          </p:cNvSpPr>
          <p:nvPr/>
        </p:nvSpPr>
        <p:spPr bwMode="auto">
          <a:xfrm>
            <a:off x="3276600" y="37465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04" name="Rounded Rectangle 103"/>
          <p:cNvSpPr>
            <a:spLocks noChangeArrowheads="1"/>
          </p:cNvSpPr>
          <p:nvPr/>
        </p:nvSpPr>
        <p:spPr bwMode="auto">
          <a:xfrm>
            <a:off x="3733800" y="3733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66666666</a:t>
            </a:r>
          </a:p>
        </p:txBody>
      </p:sp>
      <p:sp>
        <p:nvSpPr>
          <p:cNvPr id="105" name="Rounded Rectangle 104"/>
          <p:cNvSpPr>
            <a:spLocks noChangeArrowheads="1"/>
          </p:cNvSpPr>
          <p:nvPr/>
        </p:nvSpPr>
        <p:spPr bwMode="auto">
          <a:xfrm>
            <a:off x="4152900" y="37449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77777777</a:t>
            </a:r>
          </a:p>
        </p:txBody>
      </p:sp>
      <p:sp>
        <p:nvSpPr>
          <p:cNvPr id="106" name="Rounded Rectangle 105"/>
          <p:cNvSpPr>
            <a:spLocks noChangeArrowheads="1"/>
          </p:cNvSpPr>
          <p:nvPr/>
        </p:nvSpPr>
        <p:spPr bwMode="auto">
          <a:xfrm>
            <a:off x="4648200" y="3733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88888888</a:t>
            </a:r>
          </a:p>
        </p:txBody>
      </p:sp>
      <p:sp>
        <p:nvSpPr>
          <p:cNvPr id="107" name="TextBox 106"/>
          <p:cNvSpPr txBox="1">
            <a:spLocks noChangeArrowheads="1"/>
          </p:cNvSpPr>
          <p:nvPr/>
        </p:nvSpPr>
        <p:spPr bwMode="auto">
          <a:xfrm>
            <a:off x="2490788" y="3681413"/>
            <a:ext cx="844550" cy="277812"/>
          </a:xfrm>
          <a:prstGeom prst="rect">
            <a:avLst/>
          </a:prstGeom>
          <a:noFill/>
          <a:ln w="9525">
            <a:noFill/>
            <a:miter lim="800000"/>
            <a:headEnd/>
            <a:tailEnd/>
          </a:ln>
        </p:spPr>
        <p:txBody>
          <a:bodyPr wrap="none">
            <a:spAutoFit/>
          </a:bodyPr>
          <a:lstStyle/>
          <a:p>
            <a:pPr>
              <a:buFont typeface="Wingdings" pitchFamily="2" charset="2"/>
              <a:buNone/>
            </a:pPr>
            <a:r>
              <a:rPr lang="en-US" sz="1200" dirty="0"/>
              <a:t>0x0000_1</a:t>
            </a:r>
          </a:p>
        </p:txBody>
      </p:sp>
      <p:grpSp>
        <p:nvGrpSpPr>
          <p:cNvPr id="4" name="Group 75"/>
          <p:cNvGrpSpPr/>
          <p:nvPr/>
        </p:nvGrpSpPr>
        <p:grpSpPr>
          <a:xfrm>
            <a:off x="3124200" y="2590800"/>
            <a:ext cx="2259658" cy="609600"/>
            <a:chOff x="2178336" y="2590800"/>
            <a:chExt cx="3192798" cy="609600"/>
          </a:xfrm>
        </p:grpSpPr>
        <p:cxnSp>
          <p:nvCxnSpPr>
            <p:cNvPr id="74" name="Straight Arrow Connector 73"/>
            <p:cNvCxnSpPr/>
            <p:nvPr/>
          </p:nvCxnSpPr>
          <p:spPr bwMode="auto">
            <a:xfrm>
              <a:off x="2501337" y="3200400"/>
              <a:ext cx="2539282" cy="0"/>
            </a:xfrm>
            <a:prstGeom prst="straightConnector1">
              <a:avLst/>
            </a:prstGeom>
            <a:noFill/>
            <a:ln w="15875" cap="flat" cmpd="sng" algn="ctr">
              <a:solidFill>
                <a:schemeClr val="tx1"/>
              </a:solidFill>
              <a:prstDash val="solid"/>
              <a:round/>
              <a:headEnd type="stealth" w="med" len="med"/>
              <a:tailEnd type="stealth"/>
            </a:ln>
            <a:effectLst/>
          </p:spPr>
        </p:cxnSp>
        <p:sp>
          <p:nvSpPr>
            <p:cNvPr id="75" name="TextBox 74"/>
            <p:cNvSpPr txBox="1"/>
            <p:nvPr/>
          </p:nvSpPr>
          <p:spPr>
            <a:xfrm>
              <a:off x="2178336" y="2590800"/>
              <a:ext cx="3192798" cy="566309"/>
            </a:xfrm>
            <a:prstGeom prst="rect">
              <a:avLst/>
            </a:prstGeom>
            <a:noFill/>
          </p:spPr>
          <p:txBody>
            <a:bodyPr wrap="none" rtlCol="0">
              <a:spAutoFit/>
            </a:bodyPr>
            <a:lstStyle/>
            <a:p>
              <a:pPr algn="ctr">
                <a:buNone/>
              </a:pPr>
              <a:r>
                <a:rPr lang="en-US" dirty="0"/>
                <a:t>Cache line (block) </a:t>
              </a:r>
            </a:p>
            <a:p>
              <a:pPr algn="ctr">
                <a:buNone/>
              </a:pPr>
              <a:r>
                <a:rPr lang="en-US" dirty="0"/>
                <a:t>(4 words in this example) </a:t>
              </a:r>
            </a:p>
          </p:txBody>
        </p:sp>
      </p:grpSp>
      <p:sp>
        <p:nvSpPr>
          <p:cNvPr id="77" name="Rounded Rectangle 76"/>
          <p:cNvSpPr/>
          <p:nvPr/>
        </p:nvSpPr>
        <p:spPr bwMode="auto">
          <a:xfrm>
            <a:off x="6464808" y="38862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79" name="Rounded Rectangle 78"/>
          <p:cNvSpPr/>
          <p:nvPr/>
        </p:nvSpPr>
        <p:spPr bwMode="auto">
          <a:xfrm>
            <a:off x="6477000" y="53340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aphicFrame>
        <p:nvGraphicFramePr>
          <p:cNvPr id="78" name="Table 77"/>
          <p:cNvGraphicFramePr>
            <a:graphicFrameLocks noGrp="1"/>
          </p:cNvGraphicFramePr>
          <p:nvPr/>
        </p:nvGraphicFramePr>
        <p:xfrm>
          <a:off x="5238751" y="3427730"/>
          <a:ext cx="476249" cy="1753870"/>
        </p:xfrm>
        <a:graphic>
          <a:graphicData uri="http://schemas.openxmlformats.org/drawingml/2006/table">
            <a:tbl>
              <a:tblPr/>
              <a:tblGrid>
                <a:gridCol w="247649">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tblGrid>
              <a:tr h="250825">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825">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660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0" name="TextBox 21"/>
          <p:cNvSpPr txBox="1">
            <a:spLocks noChangeArrowheads="1"/>
          </p:cNvSpPr>
          <p:nvPr/>
        </p:nvSpPr>
        <p:spPr bwMode="auto">
          <a:xfrm>
            <a:off x="5168839" y="5257800"/>
            <a:ext cx="314510"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V</a:t>
            </a:r>
          </a:p>
        </p:txBody>
      </p:sp>
      <p:sp>
        <p:nvSpPr>
          <p:cNvPr id="81" name="TextBox 21"/>
          <p:cNvSpPr txBox="1">
            <a:spLocks noChangeArrowheads="1"/>
          </p:cNvSpPr>
          <p:nvPr/>
        </p:nvSpPr>
        <p:spPr bwMode="auto">
          <a:xfrm>
            <a:off x="5447901" y="5254823"/>
            <a:ext cx="324128"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D</a:t>
            </a:r>
          </a:p>
        </p:txBody>
      </p:sp>
      <p:sp>
        <p:nvSpPr>
          <p:cNvPr id="82" name="TextBox 26"/>
          <p:cNvSpPr txBox="1">
            <a:spLocks noChangeArrowheads="1"/>
          </p:cNvSpPr>
          <p:nvPr/>
        </p:nvSpPr>
        <p:spPr bwMode="auto">
          <a:xfrm>
            <a:off x="5201222" y="4163568"/>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83" name="TextBox 26"/>
          <p:cNvSpPr txBox="1">
            <a:spLocks noChangeArrowheads="1"/>
          </p:cNvSpPr>
          <p:nvPr/>
        </p:nvSpPr>
        <p:spPr bwMode="auto">
          <a:xfrm>
            <a:off x="5446776" y="4165219"/>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84" name="Rounded Rectangle 83"/>
          <p:cNvSpPr>
            <a:spLocks noChangeArrowheads="1"/>
          </p:cNvSpPr>
          <p:nvPr/>
        </p:nvSpPr>
        <p:spPr bwMode="auto">
          <a:xfrm>
            <a:off x="5283708" y="3733800"/>
            <a:ext cx="190500" cy="1524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1</a:t>
            </a:r>
          </a:p>
        </p:txBody>
      </p:sp>
      <p:sp>
        <p:nvSpPr>
          <p:cNvPr id="85" name="Rounded Rectangle 84"/>
          <p:cNvSpPr>
            <a:spLocks noChangeArrowheads="1"/>
          </p:cNvSpPr>
          <p:nvPr/>
        </p:nvSpPr>
        <p:spPr bwMode="auto">
          <a:xfrm>
            <a:off x="5510784" y="3733800"/>
            <a:ext cx="190500" cy="152400"/>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a:t>1</a:t>
            </a:r>
          </a:p>
        </p:txBody>
      </p:sp>
      <p:sp>
        <p:nvSpPr>
          <p:cNvPr id="87" name="Rounded Rectangle 86"/>
          <p:cNvSpPr>
            <a:spLocks noChangeArrowheads="1"/>
          </p:cNvSpPr>
          <p:nvPr/>
        </p:nvSpPr>
        <p:spPr bwMode="auto">
          <a:xfrm>
            <a:off x="1066800" y="2297113"/>
            <a:ext cx="571500" cy="141287"/>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a:t>12345678</a:t>
            </a:r>
          </a:p>
        </p:txBody>
      </p:sp>
      <p:sp>
        <p:nvSpPr>
          <p:cNvPr id="89" name="Rounded Rectangle 88"/>
          <p:cNvSpPr>
            <a:spLocks noChangeArrowheads="1"/>
          </p:cNvSpPr>
          <p:nvPr/>
        </p:nvSpPr>
        <p:spPr bwMode="auto">
          <a:xfrm>
            <a:off x="5297424" y="4992624"/>
            <a:ext cx="190500" cy="1524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1</a:t>
            </a:r>
          </a:p>
        </p:txBody>
      </p:sp>
      <p:sp>
        <p:nvSpPr>
          <p:cNvPr id="95" name="Rounded Rectangle 94"/>
          <p:cNvSpPr>
            <a:spLocks noChangeArrowheads="1"/>
          </p:cNvSpPr>
          <p:nvPr/>
        </p:nvSpPr>
        <p:spPr bwMode="auto">
          <a:xfrm>
            <a:off x="5524500" y="4992624"/>
            <a:ext cx="190500" cy="152400"/>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a:t>1</a:t>
            </a:r>
          </a:p>
        </p:txBody>
      </p:sp>
      <p:sp>
        <p:nvSpPr>
          <p:cNvPr id="96" name="Rounded Rectangle 95"/>
          <p:cNvSpPr>
            <a:spLocks noChangeArrowheads="1"/>
          </p:cNvSpPr>
          <p:nvPr/>
        </p:nvSpPr>
        <p:spPr bwMode="auto">
          <a:xfrm>
            <a:off x="659029" y="2538984"/>
            <a:ext cx="625042" cy="141287"/>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err="1"/>
              <a:t>dddddddd</a:t>
            </a:r>
            <a:endParaRPr lang="en-US" sz="900" dirty="0"/>
          </a:p>
        </p:txBody>
      </p:sp>
      <p:sp>
        <p:nvSpPr>
          <p:cNvPr id="97" name="TextBox 17"/>
          <p:cNvSpPr txBox="1">
            <a:spLocks noChangeArrowheads="1"/>
          </p:cNvSpPr>
          <p:nvPr/>
        </p:nvSpPr>
        <p:spPr bwMode="auto">
          <a:xfrm>
            <a:off x="2971800" y="5712023"/>
            <a:ext cx="2996333" cy="307777"/>
          </a:xfrm>
          <a:prstGeom prst="rect">
            <a:avLst/>
          </a:prstGeom>
          <a:noFill/>
          <a:ln w="9525">
            <a:noFill/>
            <a:miter lim="800000"/>
            <a:headEnd/>
            <a:tailEnd/>
          </a:ln>
        </p:spPr>
        <p:txBody>
          <a:bodyPr wrap="none">
            <a:spAutoFit/>
          </a:bodyPr>
          <a:lstStyle/>
          <a:p>
            <a:pPr>
              <a:buFont typeface="Wingdings" pitchFamily="2" charset="2"/>
              <a:buNone/>
            </a:pPr>
            <a:r>
              <a:rPr lang="en-US" b="1" dirty="0">
                <a:solidFill>
                  <a:srgbClr val="FF6600"/>
                </a:solidFill>
              </a:rPr>
              <a:t>Allocate first upon a write miss</a:t>
            </a:r>
          </a:p>
        </p:txBody>
      </p:sp>
    </p:spTree>
    <p:extLst>
      <p:ext uri="{BB962C8B-B14F-4D97-AF65-F5344CB8AC3E}">
        <p14:creationId xmlns:p14="http://schemas.microsoft.com/office/powerpoint/2010/main" val="388064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blinds(horizontal)">
                                      <p:cBhvr>
                                        <p:cTn id="11" dur="500"/>
                                        <p:tgtEl>
                                          <p:spTgt spid="86"/>
                                        </p:tgtEl>
                                      </p:cBhvr>
                                    </p:animEffect>
                                  </p:childTnLst>
                                </p:cTn>
                              </p:par>
                            </p:childTnLst>
                          </p:cTn>
                        </p:par>
                        <p:par>
                          <p:cTn id="12" fill="hold">
                            <p:stCondLst>
                              <p:cond delay="1500"/>
                            </p:stCondLst>
                            <p:childTnLst>
                              <p:par>
                                <p:cTn id="13" presetID="18" presetClass="entr" presetSubtype="12"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strips(downLeft)">
                                      <p:cBhvr>
                                        <p:cTn id="15" dur="500"/>
                                        <p:tgtEl>
                                          <p:spTgt spid="7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1" nodeType="click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blinds(horizontal)">
                                      <p:cBhvr>
                                        <p:cTn id="20" dur="500"/>
                                        <p:tgtEl>
                                          <p:spTgt spid="87"/>
                                        </p:tgtEl>
                                      </p:cBhvr>
                                    </p:animEffect>
                                  </p:childTnLst>
                                </p:cTn>
                              </p:par>
                            </p:childTnLst>
                          </p:cTn>
                        </p:par>
                        <p:par>
                          <p:cTn id="21" fill="hold">
                            <p:stCondLst>
                              <p:cond delay="500"/>
                            </p:stCondLst>
                            <p:childTnLst>
                              <p:par>
                                <p:cTn id="22" presetID="0" presetClass="path" presetSubtype="0" accel="50000" decel="50000" fill="hold" grpId="0" nodeType="afterEffect">
                                  <p:stCondLst>
                                    <p:cond delay="0"/>
                                  </p:stCondLst>
                                  <p:childTnLst>
                                    <p:animMotion origin="layout" path="M 3.33333E-6 0.0111 C -0.01372 0.04278 -0.01094 0.0444 -0.01198 0.09112 C -0.01129 0.108 -0.01268 0.12211 -0.00677 0.13714 C 0.0184 0.20074 0.08021 0.19218 0.12534 0.19403 C 0.18715 0.19981 0.24982 0.20097 0.31198 0.20282 C 0.31423 0.20351 0.31632 0.20398 0.31857 0.20467 C 0.31996 0.20513 0.32118 0.20606 0.32257 0.20652 C 0.32656 0.20791 0.33455 0.20999 0.33455 0.21022 " pathEditMode="relative" rAng="0" ptsTypes="fffffffA">
                                      <p:cBhvr>
                                        <p:cTn id="23" dur="2000" fill="hold"/>
                                        <p:tgtEl>
                                          <p:spTgt spid="87"/>
                                        </p:tgtEl>
                                        <p:attrNameLst>
                                          <p:attrName>ppt_x</p:attrName>
                                          <p:attrName>ppt_y</p:attrName>
                                        </p:attrNameLst>
                                      </p:cBhvr>
                                      <p:rCtr x="16000" y="9900"/>
                                    </p:animMotion>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blinds(horizontal)">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xit" presetSubtype="12" fill="hold" nodeType="clickEffect">
                                  <p:stCondLst>
                                    <p:cond delay="0"/>
                                  </p:stCondLst>
                                  <p:childTnLst>
                                    <p:animEffect transition="out" filter="strips(downLeft)">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4" presetClass="exit" presetSubtype="16" fill="hold" grpId="1" nodeType="withEffect">
                                  <p:stCondLst>
                                    <p:cond delay="0"/>
                                  </p:stCondLst>
                                  <p:childTnLst>
                                    <p:animEffect transition="out" filter="box(in)">
                                      <p:cBhvr>
                                        <p:cTn id="34" dur="500"/>
                                        <p:tgtEl>
                                          <p:spTgt spid="86"/>
                                        </p:tgtEl>
                                      </p:cBhvr>
                                    </p:animEffect>
                                    <p:set>
                                      <p:cBhvr>
                                        <p:cTn id="35" dur="1" fill="hold">
                                          <p:stCondLst>
                                            <p:cond delay="499"/>
                                          </p:stCondLst>
                                        </p:cTn>
                                        <p:tgtEl>
                                          <p:spTgt spid="86"/>
                                        </p:tgtEl>
                                        <p:attrNameLst>
                                          <p:attrName>style.visibility</p:attrName>
                                        </p:attrNameLst>
                                      </p:cBhvr>
                                      <p:to>
                                        <p:strVal val="hidden"/>
                                      </p:to>
                                    </p:set>
                                  </p:childTnLst>
                                </p:cTn>
                              </p:par>
                            </p:childTnLst>
                          </p:cTn>
                        </p:par>
                        <p:par>
                          <p:cTn id="36" fill="hold">
                            <p:stCondLst>
                              <p:cond delay="500"/>
                            </p:stCondLst>
                            <p:childTnLst>
                              <p:par>
                                <p:cTn id="37" presetID="18" presetClass="entr" presetSubtype="6"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strips(downRight)">
                                      <p:cBhvr>
                                        <p:cTn id="39" dur="1000"/>
                                        <p:tgtEl>
                                          <p:spTgt spid="2"/>
                                        </p:tgtEl>
                                      </p:cBhvr>
                                    </p:animEffect>
                                  </p:childTnLst>
                                </p:cTn>
                              </p:par>
                            </p:childTnLst>
                          </p:cTn>
                        </p:par>
                        <p:par>
                          <p:cTn id="40" fill="hold">
                            <p:stCondLst>
                              <p:cond delay="1500"/>
                            </p:stCondLst>
                            <p:childTnLst>
                              <p:par>
                                <p:cTn id="41" presetID="3" presetClass="entr" presetSubtype="10" fill="hold" grpId="0"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blinds(horizontal)">
                                      <p:cBhvr>
                                        <p:cTn id="43" dur="500"/>
                                        <p:tgtEl>
                                          <p:spTgt spid="8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blinds(horizontal)">
                                      <p:cBhvr>
                                        <p:cTn id="48" dur="500"/>
                                        <p:tgtEl>
                                          <p:spTgt spid="97"/>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grpId="0" nodeType="click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strips(downLeft)">
                                      <p:cBhvr>
                                        <p:cTn id="53" dur="500"/>
                                        <p:tgtEl>
                                          <p:spTgt spid="79"/>
                                        </p:tgtEl>
                                      </p:cBhvr>
                                    </p:animEffect>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grpId="0" nodeType="clickEffect">
                                  <p:stCondLst>
                                    <p:cond delay="0"/>
                                  </p:stCondLst>
                                  <p:childTnLst>
                                    <p:animMotion origin="layout" path="M -0.03351 -0.00509 C -0.04462 -0.00462 -0.05573 -0.00185 -0.06684 -0.00347 C -0.07552 -0.00486 -0.10798 -0.0222 -0.11614 -0.02636 C -0.12309 -0.03446 -0.13073 -0.0414 -0.1375 -0.04949 C -0.14548 -0.05897 -0.15139 -0.07169 -0.16024 -0.07979 C -0.18333 -0.1006 -0.21233 -0.11054 -0.24028 -0.1117 C -0.2651 -0.11263 -0.2901 -0.1117 -0.31493 -0.1117 " pathEditMode="relative" ptsTypes="ffffffA">
                                      <p:cBhvr>
                                        <p:cTn id="57" dur="2000" fill="hold"/>
                                        <p:tgtEl>
                                          <p:spTgt spid="91"/>
                                        </p:tgtEl>
                                        <p:attrNameLst>
                                          <p:attrName>ppt_x</p:attrName>
                                          <p:attrName>ppt_y</p:attrName>
                                        </p:attrNameLst>
                                      </p:cBhvr>
                                    </p:animMotion>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grpId="0" nodeType="clickEffect">
                                  <p:stCondLst>
                                    <p:cond delay="0"/>
                                  </p:stCondLst>
                                  <p:childTnLst>
                                    <p:animMotion origin="layout" path="M -0.03473 -0.00555 L -0.10539 -0.02521 L -0.17066 -0.08025 L -0.26945 -0.08719 " pathEditMode="relative" ptsTypes="AAAA">
                                      <p:cBhvr>
                                        <p:cTn id="61" dur="2000" fill="hold"/>
                                        <p:tgtEl>
                                          <p:spTgt spid="92"/>
                                        </p:tgtEl>
                                        <p:attrNameLst>
                                          <p:attrName>ppt_x</p:attrName>
                                          <p:attrName>ppt_y</p:attrName>
                                        </p:attrNameLst>
                                      </p:cBhvr>
                                    </p:animMotion>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0" nodeType="clickEffect">
                                  <p:stCondLst>
                                    <p:cond delay="0"/>
                                  </p:stCondLst>
                                  <p:childTnLst>
                                    <p:animMotion origin="layout" path="M -0.03351 -0.00625 C -0.07864 -0.01041 -0.11441 -0.04603 -0.15746 -0.05782 C -0.17882 -0.0636 -0.19983 -0.06314 -0.22153 -0.06314 " pathEditMode="relative" ptsTypes="ffA">
                                      <p:cBhvr>
                                        <p:cTn id="65" dur="2000" fill="hold"/>
                                        <p:tgtEl>
                                          <p:spTgt spid="93"/>
                                        </p:tgtEl>
                                        <p:attrNameLst>
                                          <p:attrName>ppt_x</p:attrName>
                                          <p:attrName>ppt_y</p:attrName>
                                        </p:attrNameLst>
                                      </p:cBhvr>
                                    </p:animMotion>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grpId="0" nodeType="clickEffect">
                                  <p:stCondLst>
                                    <p:cond delay="0"/>
                                  </p:stCondLst>
                                  <p:childTnLst>
                                    <p:animMotion origin="layout" path="M -0.03351 -0.00254 C -0.04844 -0.00046 -0.06146 -0.00185 -0.07621 -0.00601 C -0.07882 -0.00786 -0.08142 -0.00971 -0.0842 -0.01133 C -0.09132 -0.01572 -0.10555 -0.02382 -0.10555 -0.02382 C -0.12014 -0.04625 -0.12222 -0.04833 -0.13351 -0.06822 C -0.14566 -0.08973 -0.15625 -0.11355 -0.17483 -0.12673 C -0.19149 -0.13853 -0.20972 -0.14084 -0.22812 -0.14269 C -0.36128 -0.14107 -0.32135 -0.16859 -0.36285 -0.13922 " pathEditMode="relative" ptsTypes="fffffffA">
                                      <p:cBhvr>
                                        <p:cTn id="69" dur="2000" fill="hold"/>
                                        <p:tgtEl>
                                          <p:spTgt spid="90"/>
                                        </p:tgtEl>
                                        <p:attrNameLst>
                                          <p:attrName>ppt_x</p:attrName>
                                          <p:attrName>ppt_y</p:attrName>
                                        </p:attrNameLst>
                                      </p:cBhvr>
                                    </p:animMotion>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blinds(horizontal)">
                                      <p:cBhvr>
                                        <p:cTn id="74" dur="500"/>
                                        <p:tgtEl>
                                          <p:spTgt spid="9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blinds(horizontal)">
                                      <p:cBhvr>
                                        <p:cTn id="79" dur="500"/>
                                        <p:tgtEl>
                                          <p:spTgt spid="89"/>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blinds(horizontal)">
                                      <p:cBhvr>
                                        <p:cTn id="84" dur="500"/>
                                        <p:tgtEl>
                                          <p:spTgt spid="96"/>
                                        </p:tgtEl>
                                      </p:cBhvr>
                                    </p:animEffect>
                                  </p:childTnLst>
                                </p:cTn>
                              </p:par>
                            </p:childTnLst>
                          </p:cTn>
                        </p:par>
                        <p:par>
                          <p:cTn id="85" fill="hold">
                            <p:stCondLst>
                              <p:cond delay="500"/>
                            </p:stCondLst>
                            <p:childTnLst>
                              <p:par>
                                <p:cTn id="86" presetID="0" presetClass="path" presetSubtype="0" accel="50000" decel="50000" fill="hold" grpId="1" nodeType="afterEffect">
                                  <p:stCondLst>
                                    <p:cond delay="0"/>
                                  </p:stCondLst>
                                  <p:childTnLst>
                                    <p:animMotion origin="layout" path="M 1.38778E-17 0.01527 C 0.00104 0.04279 0.00347 0.06961 0.00538 0.0969 C 0.0059 0.11355 0.0059 0.12997 0.00677 0.14663 C 0.0092 0.19612 0.02274 0.25093 0.04809 0.28886 C 0.04965 0.29117 0.06545 0.31268 0.06944 0.31545 C 0.08681 0.32771 0.10747 0.33233 0.12674 0.33488 C 0.19045 0.33372 0.21441 0.33187 0.27205 0.33488 C 0.28628 0.33557 0.30156 0.34043 0.31476 0.34737 C 0.31597 0.34806 0.32413 0.35338 0.32535 0.35454 C 0.32743 0.35639 0.33073 0.3617 0.33073 0.36194 " pathEditMode="relative" rAng="0" ptsTypes="fffffffffA">
                                      <p:cBhvr>
                                        <p:cTn id="87" dur="2000" fill="hold"/>
                                        <p:tgtEl>
                                          <p:spTgt spid="96"/>
                                        </p:tgtEl>
                                        <p:attrNameLst>
                                          <p:attrName>ppt_x</p:attrName>
                                          <p:attrName>ppt_y</p:attrName>
                                        </p:attrNameLst>
                                      </p:cBhvr>
                                      <p:rCtr x="16500" y="17300"/>
                                    </p:animMotion>
                                  </p:childTnLst>
                                </p:cTn>
                              </p:par>
                            </p:childTnLst>
                          </p:cTn>
                        </p:par>
                        <p:par>
                          <p:cTn id="88" fill="hold">
                            <p:stCondLst>
                              <p:cond delay="2500"/>
                            </p:stCondLst>
                            <p:childTnLst>
                              <p:par>
                                <p:cTn id="89" presetID="3" presetClass="entr" presetSubtype="10" fill="hold" grpId="0" nodeType="after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blinds(horizontal)">
                                      <p:cBhvr>
                                        <p:cTn id="9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6" grpId="0" animBg="1"/>
      <p:bldP spid="86" grpId="1" animBg="1"/>
      <p:bldP spid="90" grpId="0" animBg="1"/>
      <p:bldP spid="91" grpId="0" animBg="1"/>
      <p:bldP spid="92" grpId="0" animBg="1"/>
      <p:bldP spid="93" grpId="0" animBg="1"/>
      <p:bldP spid="94" grpId="0"/>
      <p:bldP spid="77" grpId="0" animBg="1"/>
      <p:bldP spid="79" grpId="0" animBg="1"/>
      <p:bldP spid="85" grpId="0" animBg="1"/>
      <p:bldP spid="87" grpId="0" animBg="1"/>
      <p:bldP spid="87" grpId="1" animBg="1"/>
      <p:bldP spid="89" grpId="0" animBg="1"/>
      <p:bldP spid="95" grpId="0" animBg="1"/>
      <p:bldP spid="96" grpId="0" animBg="1"/>
      <p:bldP spid="96" grpId="1" animBg="1"/>
      <p:bldP spid="9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ounded Rectangle 115"/>
          <p:cNvSpPr>
            <a:spLocks noChangeArrowheads="1"/>
          </p:cNvSpPr>
          <p:nvPr/>
        </p:nvSpPr>
        <p:spPr bwMode="auto">
          <a:xfrm>
            <a:off x="835659" y="5065776"/>
            <a:ext cx="765729" cy="256032"/>
          </a:xfrm>
          <a:prstGeom prst="roundRect">
            <a:avLst>
              <a:gd name="adj" fmla="val 16667"/>
            </a:avLst>
          </a:prstGeom>
          <a:solidFill>
            <a:srgbClr val="FFFF00"/>
          </a:solidFill>
          <a:ln w="9525" algn="ctr">
            <a:noFill/>
            <a:round/>
            <a:headEnd/>
            <a:tailEnd/>
          </a:ln>
        </p:spPr>
        <p:txBody>
          <a:bodyPr lIns="0" tIns="0" rIns="0" bIns="0" anchor="ctr" anchorCtr="1"/>
          <a:lstStyle/>
          <a:p>
            <a:pPr algn="ctr">
              <a:buFont typeface="Wingdings" pitchFamily="2" charset="2"/>
              <a:buNone/>
            </a:pPr>
            <a:endParaRPr lang="en-US" sz="900" dirty="0">
              <a:solidFill>
                <a:srgbClr val="FFFF00"/>
              </a:solidFill>
            </a:endParaRPr>
          </a:p>
        </p:txBody>
      </p:sp>
      <p:sp>
        <p:nvSpPr>
          <p:cNvPr id="117" name="Rounded Rectangle 116"/>
          <p:cNvSpPr>
            <a:spLocks noChangeArrowheads="1"/>
          </p:cNvSpPr>
          <p:nvPr/>
        </p:nvSpPr>
        <p:spPr bwMode="auto">
          <a:xfrm>
            <a:off x="791482" y="3872484"/>
            <a:ext cx="752474" cy="256032"/>
          </a:xfrm>
          <a:prstGeom prst="roundRect">
            <a:avLst>
              <a:gd name="adj" fmla="val 16667"/>
            </a:avLst>
          </a:prstGeom>
          <a:solidFill>
            <a:srgbClr val="FFFF00"/>
          </a:solidFill>
          <a:ln w="9525" algn="ctr">
            <a:noFill/>
            <a:round/>
            <a:headEnd/>
            <a:tailEnd/>
          </a:ln>
        </p:spPr>
        <p:txBody>
          <a:bodyPr lIns="0" tIns="0" rIns="0" bIns="0" anchor="ctr" anchorCtr="1"/>
          <a:lstStyle/>
          <a:p>
            <a:pPr algn="ctr">
              <a:buFont typeface="Wingdings" pitchFamily="2" charset="2"/>
              <a:buNone/>
            </a:pPr>
            <a:endParaRPr lang="en-US" sz="900" dirty="0">
              <a:solidFill>
                <a:srgbClr val="FFFF00"/>
              </a:solidFill>
            </a:endParaRPr>
          </a:p>
        </p:txBody>
      </p:sp>
      <p:sp>
        <p:nvSpPr>
          <p:cNvPr id="16386" name="Title 1"/>
          <p:cNvSpPr>
            <a:spLocks noGrp="1"/>
          </p:cNvSpPr>
          <p:nvPr>
            <p:ph type="title"/>
          </p:nvPr>
        </p:nvSpPr>
        <p:spPr/>
        <p:txBody>
          <a:bodyPr>
            <a:normAutofit/>
          </a:bodyPr>
          <a:lstStyle/>
          <a:p>
            <a:r>
              <a:rPr lang="en-US"/>
              <a:t>Write No-allocate &amp; Write-through</a:t>
            </a:r>
            <a:endParaRPr lang="en-US" dirty="0"/>
          </a:p>
        </p:txBody>
      </p:sp>
      <p:sp>
        <p:nvSpPr>
          <p:cNvPr id="5" name="내용 개체 틀 4"/>
          <p:cNvSpPr>
            <a:spLocks noGrp="1"/>
          </p:cNvSpPr>
          <p:nvPr>
            <p:ph idx="1"/>
          </p:nvPr>
        </p:nvSpPr>
        <p:spPr/>
        <p:txBody>
          <a:bodyPr/>
          <a:lstStyle/>
          <a:p>
            <a:endParaRPr lang="ko-KR" altLang="en-US"/>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16387" name="Slide Number Placeholder 3"/>
          <p:cNvSpPr>
            <a:spLocks noGrp="1"/>
          </p:cNvSpPr>
          <p:nvPr>
            <p:ph type="sldNum" sz="quarter" idx="12"/>
          </p:nvPr>
        </p:nvSpPr>
        <p:spPr/>
        <p:txBody>
          <a:bodyPr/>
          <a:lstStyle/>
          <a:p>
            <a:fld id="{B5BBC040-7301-455B-9921-A7CB36BAE514}" type="slidenum">
              <a:rPr lang="en-US" smtClean="0"/>
              <a:pPr/>
              <a:t>35</a:t>
            </a:fld>
            <a:endParaRPr lang="en-US" dirty="0"/>
          </a:p>
        </p:txBody>
      </p:sp>
      <p:sp>
        <p:nvSpPr>
          <p:cNvPr id="13" name="Rectangle 3" descr="10%"/>
          <p:cNvSpPr>
            <a:spLocks noChangeArrowheads="1"/>
          </p:cNvSpPr>
          <p:nvPr/>
        </p:nvSpPr>
        <p:spPr bwMode="auto">
          <a:xfrm>
            <a:off x="685800" y="1676400"/>
            <a:ext cx="106680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2000" dirty="0">
                <a:solidFill>
                  <a:srgbClr val="C00000"/>
                </a:solidFill>
              </a:rPr>
              <a:t>CPU</a:t>
            </a:r>
          </a:p>
        </p:txBody>
      </p:sp>
      <p:graphicFrame>
        <p:nvGraphicFramePr>
          <p:cNvPr id="16" name="Table 15"/>
          <p:cNvGraphicFramePr>
            <a:graphicFrameLocks noGrp="1"/>
          </p:cNvGraphicFramePr>
          <p:nvPr/>
        </p:nvGraphicFramePr>
        <p:xfrm>
          <a:off x="2438400" y="3427413"/>
          <a:ext cx="2686050" cy="1753870"/>
        </p:xfrm>
        <a:graphic>
          <a:graphicData uri="http://schemas.openxmlformats.org/drawingml/2006/table">
            <a:tbl>
              <a:tblPr/>
              <a:tblGrid>
                <a:gridCol w="914400">
                  <a:extLst>
                    <a:ext uri="{9D8B030D-6E8A-4147-A177-3AD203B41FA5}">
                      <a16:colId xmlns:a16="http://schemas.microsoft.com/office/drawing/2014/main" val="20000"/>
                    </a:ext>
                  </a:extLst>
                </a:gridCol>
                <a:gridCol w="442595">
                  <a:extLst>
                    <a:ext uri="{9D8B030D-6E8A-4147-A177-3AD203B41FA5}">
                      <a16:colId xmlns:a16="http://schemas.microsoft.com/office/drawing/2014/main" val="20001"/>
                    </a:ext>
                  </a:extLst>
                </a:gridCol>
                <a:gridCol w="443230">
                  <a:extLst>
                    <a:ext uri="{9D8B030D-6E8A-4147-A177-3AD203B41FA5}">
                      <a16:colId xmlns:a16="http://schemas.microsoft.com/office/drawing/2014/main" val="20002"/>
                    </a:ext>
                  </a:extLst>
                </a:gridCol>
                <a:gridCol w="442595">
                  <a:extLst>
                    <a:ext uri="{9D8B030D-6E8A-4147-A177-3AD203B41FA5}">
                      <a16:colId xmlns:a16="http://schemas.microsoft.com/office/drawing/2014/main" val="20003"/>
                    </a:ext>
                  </a:extLst>
                </a:gridCol>
                <a:gridCol w="443230">
                  <a:extLst>
                    <a:ext uri="{9D8B030D-6E8A-4147-A177-3AD203B41FA5}">
                      <a16:colId xmlns:a16="http://schemas.microsoft.com/office/drawing/2014/main" val="20004"/>
                    </a:ext>
                  </a:extLst>
                </a:gridCol>
              </a:tblGrid>
              <a:tr h="25082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825">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660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6440" name="TextBox 22"/>
          <p:cNvSpPr txBox="1">
            <a:spLocks noChangeArrowheads="1"/>
          </p:cNvSpPr>
          <p:nvPr/>
        </p:nvSpPr>
        <p:spPr bwMode="auto">
          <a:xfrm>
            <a:off x="2714625" y="4162425"/>
            <a:ext cx="460375" cy="307975"/>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1" name="TextBox 23"/>
          <p:cNvSpPr txBox="1">
            <a:spLocks noChangeArrowheads="1"/>
          </p:cNvSpPr>
          <p:nvPr/>
        </p:nvSpPr>
        <p:spPr bwMode="auto">
          <a:xfrm>
            <a:off x="3397250" y="4149725"/>
            <a:ext cx="461963"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2" name="TextBox 24"/>
          <p:cNvSpPr txBox="1">
            <a:spLocks noChangeArrowheads="1"/>
          </p:cNvSpPr>
          <p:nvPr/>
        </p:nvSpPr>
        <p:spPr bwMode="auto">
          <a:xfrm>
            <a:off x="3835400" y="4149725"/>
            <a:ext cx="460375"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3" name="TextBox 25"/>
          <p:cNvSpPr txBox="1">
            <a:spLocks noChangeArrowheads="1"/>
          </p:cNvSpPr>
          <p:nvPr/>
        </p:nvSpPr>
        <p:spPr bwMode="auto">
          <a:xfrm>
            <a:off x="4271963"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4" name="TextBox 26"/>
          <p:cNvSpPr txBox="1">
            <a:spLocks noChangeArrowheads="1"/>
          </p:cNvSpPr>
          <p:nvPr/>
        </p:nvSpPr>
        <p:spPr bwMode="auto">
          <a:xfrm>
            <a:off x="4745038"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graphicFrame>
        <p:nvGraphicFramePr>
          <p:cNvPr id="41" name="Table 40"/>
          <p:cNvGraphicFramePr>
            <a:graphicFrameLocks noGrp="1"/>
          </p:cNvGraphicFramePr>
          <p:nvPr/>
        </p:nvGraphicFramePr>
        <p:xfrm>
          <a:off x="6550025" y="3124200"/>
          <a:ext cx="685800" cy="2836926"/>
        </p:xfrm>
        <a:graphic>
          <a:graphicData uri="http://schemas.openxmlformats.org/drawingml/2006/table">
            <a:tbl>
              <a:tblPr/>
              <a:tblGrid>
                <a:gridCol w="685800">
                  <a:extLst>
                    <a:ext uri="{9D8B030D-6E8A-4147-A177-3AD203B41FA5}">
                      <a16:colId xmlns:a16="http://schemas.microsoft.com/office/drawing/2014/main" val="20000"/>
                    </a:ext>
                  </a:extLst>
                </a:gridCol>
              </a:tblGrid>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5913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4795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6475" name="TextBox 41"/>
          <p:cNvSpPr txBox="1">
            <a:spLocks noChangeArrowheads="1"/>
          </p:cNvSpPr>
          <p:nvPr/>
        </p:nvSpPr>
        <p:spPr bwMode="auto">
          <a:xfrm>
            <a:off x="6754813" y="4824413"/>
            <a:ext cx="461962" cy="309562"/>
          </a:xfrm>
          <a:prstGeom prst="rect">
            <a:avLst/>
          </a:prstGeom>
          <a:noFill/>
          <a:ln w="9525">
            <a:noFill/>
            <a:miter lim="800000"/>
            <a:headEnd/>
            <a:tailEnd/>
          </a:ln>
        </p:spPr>
        <p:txBody>
          <a:bodyPr vert="eaVert" wrap="none">
            <a:spAutoFit/>
          </a:bodyPr>
          <a:lstStyle/>
          <a:p>
            <a:pPr algn="ctr">
              <a:buFont typeface="Wingdings" pitchFamily="2" charset="2"/>
              <a:buNone/>
            </a:pPr>
            <a:r>
              <a:rPr lang="en-US" sz="1800" b="1"/>
              <a:t>...</a:t>
            </a:r>
          </a:p>
        </p:txBody>
      </p:sp>
      <p:sp>
        <p:nvSpPr>
          <p:cNvPr id="16476" name="Rounded Rectangle 42"/>
          <p:cNvSpPr>
            <a:spLocks noChangeArrowheads="1"/>
          </p:cNvSpPr>
          <p:nvPr/>
        </p:nvSpPr>
        <p:spPr bwMode="auto">
          <a:xfrm>
            <a:off x="6615113" y="59436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11111111</a:t>
            </a:r>
          </a:p>
        </p:txBody>
      </p:sp>
      <p:sp>
        <p:nvSpPr>
          <p:cNvPr id="16477" name="Rounded Rectangle 43"/>
          <p:cNvSpPr>
            <a:spLocks noChangeArrowheads="1"/>
          </p:cNvSpPr>
          <p:nvPr/>
        </p:nvSpPr>
        <p:spPr bwMode="auto">
          <a:xfrm>
            <a:off x="6615113" y="575468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22222222</a:t>
            </a:r>
          </a:p>
        </p:txBody>
      </p:sp>
      <p:sp>
        <p:nvSpPr>
          <p:cNvPr id="16478" name="Rounded Rectangle 44"/>
          <p:cNvSpPr>
            <a:spLocks noChangeArrowheads="1"/>
          </p:cNvSpPr>
          <p:nvPr/>
        </p:nvSpPr>
        <p:spPr bwMode="auto">
          <a:xfrm>
            <a:off x="6624638" y="5562600"/>
            <a:ext cx="573087"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33333333</a:t>
            </a:r>
          </a:p>
        </p:txBody>
      </p:sp>
      <p:sp>
        <p:nvSpPr>
          <p:cNvPr id="16479" name="Rounded Rectangle 45"/>
          <p:cNvSpPr>
            <a:spLocks noChangeArrowheads="1"/>
          </p:cNvSpPr>
          <p:nvPr/>
        </p:nvSpPr>
        <p:spPr bwMode="auto">
          <a:xfrm>
            <a:off x="6615113" y="53705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44444444</a:t>
            </a:r>
          </a:p>
        </p:txBody>
      </p:sp>
      <p:sp>
        <p:nvSpPr>
          <p:cNvPr id="16480" name="Rounded Rectangle 46"/>
          <p:cNvSpPr>
            <a:spLocks noChangeArrowheads="1"/>
          </p:cNvSpPr>
          <p:nvPr/>
        </p:nvSpPr>
        <p:spPr bwMode="auto">
          <a:xfrm>
            <a:off x="6615113" y="45085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6481" name="Rounded Rectangle 47"/>
          <p:cNvSpPr>
            <a:spLocks noChangeArrowheads="1"/>
          </p:cNvSpPr>
          <p:nvPr/>
        </p:nvSpPr>
        <p:spPr bwMode="auto">
          <a:xfrm>
            <a:off x="6615113" y="4318000"/>
            <a:ext cx="571500" cy="141288"/>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66666666</a:t>
            </a:r>
          </a:p>
        </p:txBody>
      </p:sp>
      <p:sp>
        <p:nvSpPr>
          <p:cNvPr id="16482" name="Rounded Rectangle 48"/>
          <p:cNvSpPr>
            <a:spLocks noChangeArrowheads="1"/>
          </p:cNvSpPr>
          <p:nvPr/>
        </p:nvSpPr>
        <p:spPr bwMode="auto">
          <a:xfrm>
            <a:off x="6615113" y="4114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77777777</a:t>
            </a:r>
          </a:p>
        </p:txBody>
      </p:sp>
      <p:sp>
        <p:nvSpPr>
          <p:cNvPr id="16483" name="Rounded Rectangle 54"/>
          <p:cNvSpPr>
            <a:spLocks noChangeArrowheads="1"/>
          </p:cNvSpPr>
          <p:nvPr/>
        </p:nvSpPr>
        <p:spPr bwMode="auto">
          <a:xfrm>
            <a:off x="6615113" y="39227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88888888</a:t>
            </a:r>
          </a:p>
        </p:txBody>
      </p:sp>
      <p:sp>
        <p:nvSpPr>
          <p:cNvPr id="16484" name="Rounded Rectangle 55"/>
          <p:cNvSpPr>
            <a:spLocks noChangeArrowheads="1"/>
          </p:cNvSpPr>
          <p:nvPr/>
        </p:nvSpPr>
        <p:spPr bwMode="auto">
          <a:xfrm>
            <a:off x="6615113" y="3732213"/>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99999999</a:t>
            </a:r>
          </a:p>
        </p:txBody>
      </p:sp>
      <p:sp>
        <p:nvSpPr>
          <p:cNvPr id="16485" name="Rounded Rectangle 56"/>
          <p:cNvSpPr>
            <a:spLocks noChangeArrowheads="1"/>
          </p:cNvSpPr>
          <p:nvPr/>
        </p:nvSpPr>
        <p:spPr bwMode="auto">
          <a:xfrm>
            <a:off x="6615113" y="3540125"/>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12121212</a:t>
            </a:r>
          </a:p>
        </p:txBody>
      </p:sp>
      <p:sp>
        <p:nvSpPr>
          <p:cNvPr id="16486" name="Rounded Rectangle 57"/>
          <p:cNvSpPr>
            <a:spLocks noChangeArrowheads="1"/>
          </p:cNvSpPr>
          <p:nvPr/>
        </p:nvSpPr>
        <p:spPr bwMode="auto">
          <a:xfrm>
            <a:off x="6615113" y="3348038"/>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23232323</a:t>
            </a:r>
          </a:p>
        </p:txBody>
      </p:sp>
      <p:sp>
        <p:nvSpPr>
          <p:cNvPr id="16487" name="Rounded Rectangle 58"/>
          <p:cNvSpPr>
            <a:spLocks noChangeArrowheads="1"/>
          </p:cNvSpPr>
          <p:nvPr/>
        </p:nvSpPr>
        <p:spPr bwMode="auto">
          <a:xfrm>
            <a:off x="6615113" y="315753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34343434</a:t>
            </a:r>
          </a:p>
        </p:txBody>
      </p:sp>
      <p:sp>
        <p:nvSpPr>
          <p:cNvPr id="16488" name="TextBox 59"/>
          <p:cNvSpPr txBox="1">
            <a:spLocks noChangeArrowheads="1"/>
          </p:cNvSpPr>
          <p:nvPr/>
        </p:nvSpPr>
        <p:spPr bwMode="auto">
          <a:xfrm>
            <a:off x="6473825" y="2743200"/>
            <a:ext cx="927100" cy="307975"/>
          </a:xfrm>
          <a:prstGeom prst="rect">
            <a:avLst/>
          </a:prstGeom>
          <a:noFill/>
          <a:ln w="9525">
            <a:noFill/>
            <a:miter lim="800000"/>
            <a:headEnd/>
            <a:tailEnd/>
          </a:ln>
        </p:spPr>
        <p:txBody>
          <a:bodyPr wrap="none">
            <a:spAutoFit/>
          </a:bodyPr>
          <a:lstStyle/>
          <a:p>
            <a:pPr>
              <a:buFont typeface="Wingdings" pitchFamily="2" charset="2"/>
              <a:buNone/>
            </a:pPr>
            <a:r>
              <a:rPr lang="en-US" b="1"/>
              <a:t>memory</a:t>
            </a:r>
          </a:p>
        </p:txBody>
      </p:sp>
      <p:sp>
        <p:nvSpPr>
          <p:cNvPr id="16489" name="TextBox 60"/>
          <p:cNvSpPr txBox="1">
            <a:spLocks noChangeArrowheads="1"/>
          </p:cNvSpPr>
          <p:nvPr/>
        </p:nvSpPr>
        <p:spPr bwMode="auto">
          <a:xfrm>
            <a:off x="7312025" y="58896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0x0000</a:t>
            </a:r>
          </a:p>
        </p:txBody>
      </p:sp>
      <p:sp>
        <p:nvSpPr>
          <p:cNvPr id="16490" name="TextBox 64"/>
          <p:cNvSpPr txBox="1">
            <a:spLocks noChangeArrowheads="1"/>
          </p:cNvSpPr>
          <p:nvPr/>
        </p:nvSpPr>
        <p:spPr bwMode="auto">
          <a:xfrm>
            <a:off x="7312025" y="5705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0x0004</a:t>
            </a:r>
          </a:p>
        </p:txBody>
      </p:sp>
      <p:sp>
        <p:nvSpPr>
          <p:cNvPr id="16491" name="TextBox 65"/>
          <p:cNvSpPr txBox="1">
            <a:spLocks noChangeArrowheads="1"/>
          </p:cNvSpPr>
          <p:nvPr/>
        </p:nvSpPr>
        <p:spPr bwMode="auto">
          <a:xfrm>
            <a:off x="7313613" y="5508625"/>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0x0008</a:t>
            </a:r>
          </a:p>
        </p:txBody>
      </p:sp>
      <p:sp>
        <p:nvSpPr>
          <p:cNvPr id="16492" name="TextBox 66"/>
          <p:cNvSpPr txBox="1">
            <a:spLocks noChangeArrowheads="1"/>
          </p:cNvSpPr>
          <p:nvPr/>
        </p:nvSpPr>
        <p:spPr bwMode="auto">
          <a:xfrm>
            <a:off x="7313613" y="5299075"/>
            <a:ext cx="687387" cy="276225"/>
          </a:xfrm>
          <a:prstGeom prst="rect">
            <a:avLst/>
          </a:prstGeom>
          <a:noFill/>
          <a:ln w="9525">
            <a:noFill/>
            <a:miter lim="800000"/>
            <a:headEnd/>
            <a:tailEnd/>
          </a:ln>
        </p:spPr>
        <p:txBody>
          <a:bodyPr wrap="none">
            <a:spAutoFit/>
          </a:bodyPr>
          <a:lstStyle/>
          <a:p>
            <a:pPr>
              <a:buFont typeface="Wingdings" pitchFamily="2" charset="2"/>
              <a:buNone/>
            </a:pPr>
            <a:r>
              <a:rPr lang="en-US" sz="1200"/>
              <a:t>0x000C</a:t>
            </a:r>
          </a:p>
        </p:txBody>
      </p:sp>
      <p:sp>
        <p:nvSpPr>
          <p:cNvPr id="16493" name="TextBox 67"/>
          <p:cNvSpPr txBox="1">
            <a:spLocks noChangeArrowheads="1"/>
          </p:cNvSpPr>
          <p:nvPr/>
        </p:nvSpPr>
        <p:spPr bwMode="auto">
          <a:xfrm>
            <a:off x="7300913" y="4464050"/>
            <a:ext cx="677862" cy="277813"/>
          </a:xfrm>
          <a:prstGeom prst="rect">
            <a:avLst/>
          </a:prstGeom>
          <a:noFill/>
          <a:ln w="9525">
            <a:noFill/>
            <a:miter lim="800000"/>
            <a:headEnd/>
            <a:tailEnd/>
          </a:ln>
        </p:spPr>
        <p:txBody>
          <a:bodyPr wrap="none">
            <a:spAutoFit/>
          </a:bodyPr>
          <a:lstStyle/>
          <a:p>
            <a:pPr>
              <a:buFont typeface="Wingdings" pitchFamily="2" charset="2"/>
              <a:buNone/>
            </a:pPr>
            <a:r>
              <a:rPr lang="en-US" sz="1200"/>
              <a:t>0x1200</a:t>
            </a:r>
          </a:p>
        </p:txBody>
      </p:sp>
      <p:sp>
        <p:nvSpPr>
          <p:cNvPr id="16494" name="TextBox 68"/>
          <p:cNvSpPr txBox="1">
            <a:spLocks noChangeArrowheads="1"/>
          </p:cNvSpPr>
          <p:nvPr/>
        </p:nvSpPr>
        <p:spPr bwMode="auto">
          <a:xfrm>
            <a:off x="7300913" y="427990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0x1204</a:t>
            </a:r>
          </a:p>
        </p:txBody>
      </p:sp>
      <p:sp>
        <p:nvSpPr>
          <p:cNvPr id="16495" name="TextBox 69"/>
          <p:cNvSpPr txBox="1">
            <a:spLocks noChangeArrowheads="1"/>
          </p:cNvSpPr>
          <p:nvPr/>
        </p:nvSpPr>
        <p:spPr bwMode="auto">
          <a:xfrm>
            <a:off x="7300913" y="408305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0x1208</a:t>
            </a:r>
          </a:p>
        </p:txBody>
      </p:sp>
      <p:sp>
        <p:nvSpPr>
          <p:cNvPr id="16496" name="TextBox 70"/>
          <p:cNvSpPr txBox="1">
            <a:spLocks noChangeArrowheads="1"/>
          </p:cNvSpPr>
          <p:nvPr/>
        </p:nvSpPr>
        <p:spPr bwMode="auto">
          <a:xfrm>
            <a:off x="7300913" y="3873500"/>
            <a:ext cx="687387" cy="277813"/>
          </a:xfrm>
          <a:prstGeom prst="rect">
            <a:avLst/>
          </a:prstGeom>
          <a:noFill/>
          <a:ln w="9525">
            <a:noFill/>
            <a:miter lim="800000"/>
            <a:headEnd/>
            <a:tailEnd/>
          </a:ln>
        </p:spPr>
        <p:txBody>
          <a:bodyPr wrap="none">
            <a:spAutoFit/>
          </a:bodyPr>
          <a:lstStyle/>
          <a:p>
            <a:pPr>
              <a:buFont typeface="Wingdings" pitchFamily="2" charset="2"/>
              <a:buNone/>
            </a:pPr>
            <a:r>
              <a:rPr lang="en-US" sz="1200"/>
              <a:t>0x120C</a:t>
            </a:r>
          </a:p>
        </p:txBody>
      </p:sp>
      <p:sp>
        <p:nvSpPr>
          <p:cNvPr id="16497" name="TextBox 71"/>
          <p:cNvSpPr txBox="1">
            <a:spLocks noChangeArrowheads="1"/>
          </p:cNvSpPr>
          <p:nvPr/>
        </p:nvSpPr>
        <p:spPr bwMode="auto">
          <a:xfrm>
            <a:off x="7297738" y="3673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0x1210</a:t>
            </a:r>
          </a:p>
        </p:txBody>
      </p:sp>
      <p:sp>
        <p:nvSpPr>
          <p:cNvPr id="16498" name="TextBox 72"/>
          <p:cNvSpPr txBox="1">
            <a:spLocks noChangeArrowheads="1"/>
          </p:cNvSpPr>
          <p:nvPr/>
        </p:nvSpPr>
        <p:spPr bwMode="auto">
          <a:xfrm>
            <a:off x="7297738" y="34893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0x1214</a:t>
            </a:r>
          </a:p>
        </p:txBody>
      </p:sp>
      <p:sp>
        <p:nvSpPr>
          <p:cNvPr id="16499" name="TextBox 73"/>
          <p:cNvSpPr txBox="1">
            <a:spLocks noChangeArrowheads="1"/>
          </p:cNvSpPr>
          <p:nvPr/>
        </p:nvSpPr>
        <p:spPr bwMode="auto">
          <a:xfrm>
            <a:off x="7299325" y="3292475"/>
            <a:ext cx="677863" cy="276225"/>
          </a:xfrm>
          <a:prstGeom prst="rect">
            <a:avLst/>
          </a:prstGeom>
          <a:noFill/>
          <a:ln w="9525">
            <a:noFill/>
            <a:miter lim="800000"/>
            <a:headEnd/>
            <a:tailEnd/>
          </a:ln>
        </p:spPr>
        <p:txBody>
          <a:bodyPr wrap="none">
            <a:spAutoFit/>
          </a:bodyPr>
          <a:lstStyle/>
          <a:p>
            <a:pPr>
              <a:buFont typeface="Wingdings" pitchFamily="2" charset="2"/>
              <a:buNone/>
            </a:pPr>
            <a:r>
              <a:rPr lang="en-US" sz="1200"/>
              <a:t>0x1218</a:t>
            </a:r>
          </a:p>
        </p:txBody>
      </p:sp>
      <p:sp>
        <p:nvSpPr>
          <p:cNvPr id="16500" name="TextBox 74"/>
          <p:cNvSpPr txBox="1">
            <a:spLocks noChangeArrowheads="1"/>
          </p:cNvSpPr>
          <p:nvPr/>
        </p:nvSpPr>
        <p:spPr bwMode="auto">
          <a:xfrm>
            <a:off x="7299325" y="3082925"/>
            <a:ext cx="687388" cy="276225"/>
          </a:xfrm>
          <a:prstGeom prst="rect">
            <a:avLst/>
          </a:prstGeom>
          <a:noFill/>
          <a:ln w="9525">
            <a:noFill/>
            <a:miter lim="800000"/>
            <a:headEnd/>
            <a:tailEnd/>
          </a:ln>
        </p:spPr>
        <p:txBody>
          <a:bodyPr wrap="none">
            <a:spAutoFit/>
          </a:bodyPr>
          <a:lstStyle/>
          <a:p>
            <a:pPr>
              <a:buFont typeface="Wingdings" pitchFamily="2" charset="2"/>
              <a:buNone/>
            </a:pPr>
            <a:r>
              <a:rPr lang="en-US" sz="1200"/>
              <a:t>0x121C</a:t>
            </a:r>
          </a:p>
        </p:txBody>
      </p:sp>
      <p:grpSp>
        <p:nvGrpSpPr>
          <p:cNvPr id="2" name="Group 88"/>
          <p:cNvGrpSpPr>
            <a:grpSpLocks/>
          </p:cNvGrpSpPr>
          <p:nvPr/>
        </p:nvGrpSpPr>
        <p:grpSpPr bwMode="auto">
          <a:xfrm>
            <a:off x="501650" y="2514600"/>
            <a:ext cx="1860550" cy="2819400"/>
            <a:chOff x="501937" y="2514600"/>
            <a:chExt cx="1860263" cy="2819400"/>
          </a:xfrm>
        </p:grpSpPr>
        <p:cxnSp>
          <p:nvCxnSpPr>
            <p:cNvPr id="16521" name="Elbow Connector 79"/>
            <p:cNvCxnSpPr>
              <a:cxnSpLocks noChangeShapeType="1"/>
              <a:stCxn id="13" idx="2"/>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22" name="TextBox 87"/>
            <p:cNvSpPr txBox="1">
              <a:spLocks noChangeArrowheads="1"/>
            </p:cNvSpPr>
            <p:nvPr/>
          </p:nvSpPr>
          <p:spPr bwMode="auto">
            <a:xfrm>
              <a:off x="501937" y="5026223"/>
              <a:ext cx="1250663" cy="307777"/>
            </a:xfrm>
            <a:prstGeom prst="rect">
              <a:avLst/>
            </a:prstGeom>
            <a:noFill/>
            <a:ln w="9525">
              <a:noFill/>
              <a:miter lim="800000"/>
              <a:headEnd/>
              <a:tailEnd/>
            </a:ln>
          </p:spPr>
          <p:txBody>
            <a:bodyPr wrap="none">
              <a:spAutoFit/>
            </a:bodyPr>
            <a:lstStyle/>
            <a:p>
              <a:pPr>
                <a:buFont typeface="Wingdings" pitchFamily="2" charset="2"/>
                <a:buNone/>
              </a:pPr>
              <a:r>
                <a:rPr lang="en-US" dirty="0"/>
                <a:t>0x0000_0004</a:t>
              </a:r>
            </a:p>
          </p:txBody>
        </p:sp>
      </p:grpSp>
      <p:grpSp>
        <p:nvGrpSpPr>
          <p:cNvPr id="4" name="Group 99"/>
          <p:cNvGrpSpPr>
            <a:grpSpLocks/>
          </p:cNvGrpSpPr>
          <p:nvPr/>
        </p:nvGrpSpPr>
        <p:grpSpPr bwMode="auto">
          <a:xfrm>
            <a:off x="457200" y="2517775"/>
            <a:ext cx="1981200" cy="1597025"/>
            <a:chOff x="501937" y="2514600"/>
            <a:chExt cx="1860263" cy="3110977"/>
          </a:xfrm>
        </p:grpSpPr>
        <p:cxnSp>
          <p:nvCxnSpPr>
            <p:cNvPr id="16517" name="Elbow Connector 100"/>
            <p:cNvCxnSpPr>
              <a:cxnSpLocks noChangeShapeType="1"/>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18" name="TextBox 101"/>
            <p:cNvSpPr txBox="1">
              <a:spLocks noChangeArrowheads="1"/>
            </p:cNvSpPr>
            <p:nvPr/>
          </p:nvSpPr>
          <p:spPr bwMode="auto">
            <a:xfrm>
              <a:off x="501937" y="5026222"/>
              <a:ext cx="1174320" cy="599355"/>
            </a:xfrm>
            <a:prstGeom prst="rect">
              <a:avLst/>
            </a:prstGeom>
            <a:noFill/>
            <a:ln w="9525">
              <a:noFill/>
              <a:miter lim="800000"/>
              <a:headEnd/>
              <a:tailEnd/>
            </a:ln>
          </p:spPr>
          <p:txBody>
            <a:bodyPr wrap="none">
              <a:spAutoFit/>
            </a:bodyPr>
            <a:lstStyle/>
            <a:p>
              <a:pPr>
                <a:buFont typeface="Wingdings" pitchFamily="2" charset="2"/>
                <a:buNone/>
              </a:pPr>
              <a:r>
                <a:rPr lang="en-US" dirty="0"/>
                <a:t>0x0000_1208</a:t>
              </a:r>
            </a:p>
          </p:txBody>
        </p:sp>
      </p:grpSp>
      <p:sp>
        <p:nvSpPr>
          <p:cNvPr id="103" name="Rounded Rectangle 102"/>
          <p:cNvSpPr>
            <a:spLocks noChangeArrowheads="1"/>
          </p:cNvSpPr>
          <p:nvPr/>
        </p:nvSpPr>
        <p:spPr bwMode="auto">
          <a:xfrm>
            <a:off x="3276600" y="37465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04" name="Rounded Rectangle 103"/>
          <p:cNvSpPr>
            <a:spLocks noChangeArrowheads="1"/>
          </p:cNvSpPr>
          <p:nvPr/>
        </p:nvSpPr>
        <p:spPr bwMode="auto">
          <a:xfrm>
            <a:off x="3733800" y="3733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66666666</a:t>
            </a:r>
          </a:p>
        </p:txBody>
      </p:sp>
      <p:sp>
        <p:nvSpPr>
          <p:cNvPr id="105" name="Rounded Rectangle 104"/>
          <p:cNvSpPr>
            <a:spLocks noChangeArrowheads="1"/>
          </p:cNvSpPr>
          <p:nvPr/>
        </p:nvSpPr>
        <p:spPr bwMode="auto">
          <a:xfrm>
            <a:off x="4152900" y="37449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77777777</a:t>
            </a:r>
          </a:p>
        </p:txBody>
      </p:sp>
      <p:sp>
        <p:nvSpPr>
          <p:cNvPr id="106" name="Rounded Rectangle 105"/>
          <p:cNvSpPr>
            <a:spLocks noChangeArrowheads="1"/>
          </p:cNvSpPr>
          <p:nvPr/>
        </p:nvSpPr>
        <p:spPr bwMode="auto">
          <a:xfrm>
            <a:off x="4648200" y="3733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88888888</a:t>
            </a:r>
          </a:p>
        </p:txBody>
      </p:sp>
      <p:sp>
        <p:nvSpPr>
          <p:cNvPr id="107" name="TextBox 106"/>
          <p:cNvSpPr txBox="1">
            <a:spLocks noChangeArrowheads="1"/>
          </p:cNvSpPr>
          <p:nvPr/>
        </p:nvSpPr>
        <p:spPr bwMode="auto">
          <a:xfrm>
            <a:off x="2490788" y="3681413"/>
            <a:ext cx="844550" cy="277812"/>
          </a:xfrm>
          <a:prstGeom prst="rect">
            <a:avLst/>
          </a:prstGeom>
          <a:noFill/>
          <a:ln w="9525">
            <a:noFill/>
            <a:miter lim="800000"/>
            <a:headEnd/>
            <a:tailEnd/>
          </a:ln>
        </p:spPr>
        <p:txBody>
          <a:bodyPr wrap="none">
            <a:spAutoFit/>
          </a:bodyPr>
          <a:lstStyle/>
          <a:p>
            <a:pPr>
              <a:buFont typeface="Wingdings" pitchFamily="2" charset="2"/>
              <a:buNone/>
            </a:pPr>
            <a:r>
              <a:rPr lang="en-US" sz="1200" dirty="0"/>
              <a:t>0x0000_1</a:t>
            </a:r>
          </a:p>
        </p:txBody>
      </p:sp>
      <p:grpSp>
        <p:nvGrpSpPr>
          <p:cNvPr id="6" name="Group 75"/>
          <p:cNvGrpSpPr/>
          <p:nvPr/>
        </p:nvGrpSpPr>
        <p:grpSpPr>
          <a:xfrm>
            <a:off x="3124200" y="2590800"/>
            <a:ext cx="2259658" cy="609600"/>
            <a:chOff x="2178336" y="2590800"/>
            <a:chExt cx="3192798" cy="609600"/>
          </a:xfrm>
        </p:grpSpPr>
        <p:cxnSp>
          <p:nvCxnSpPr>
            <p:cNvPr id="74" name="Straight Arrow Connector 73"/>
            <p:cNvCxnSpPr/>
            <p:nvPr/>
          </p:nvCxnSpPr>
          <p:spPr bwMode="auto">
            <a:xfrm>
              <a:off x="2501337" y="3200400"/>
              <a:ext cx="2539282" cy="0"/>
            </a:xfrm>
            <a:prstGeom prst="straightConnector1">
              <a:avLst/>
            </a:prstGeom>
            <a:noFill/>
            <a:ln w="15875" cap="flat" cmpd="sng" algn="ctr">
              <a:solidFill>
                <a:schemeClr val="tx1"/>
              </a:solidFill>
              <a:prstDash val="solid"/>
              <a:round/>
              <a:headEnd type="stealth" w="med" len="med"/>
              <a:tailEnd type="stealth"/>
            </a:ln>
            <a:effectLst/>
          </p:spPr>
        </p:cxnSp>
        <p:sp>
          <p:nvSpPr>
            <p:cNvPr id="75" name="TextBox 74"/>
            <p:cNvSpPr txBox="1"/>
            <p:nvPr/>
          </p:nvSpPr>
          <p:spPr>
            <a:xfrm>
              <a:off x="2178336" y="2590800"/>
              <a:ext cx="3192798" cy="566309"/>
            </a:xfrm>
            <a:prstGeom prst="rect">
              <a:avLst/>
            </a:prstGeom>
            <a:noFill/>
          </p:spPr>
          <p:txBody>
            <a:bodyPr wrap="none" rtlCol="0">
              <a:spAutoFit/>
            </a:bodyPr>
            <a:lstStyle/>
            <a:p>
              <a:pPr algn="ctr">
                <a:buNone/>
              </a:pPr>
              <a:r>
                <a:rPr lang="en-US" dirty="0"/>
                <a:t>Cache line (block) </a:t>
              </a:r>
            </a:p>
            <a:p>
              <a:pPr algn="ctr">
                <a:buNone/>
              </a:pPr>
              <a:r>
                <a:rPr lang="en-US" dirty="0"/>
                <a:t>(4 words in this example) </a:t>
              </a:r>
            </a:p>
          </p:txBody>
        </p:sp>
      </p:grpSp>
      <p:sp>
        <p:nvSpPr>
          <p:cNvPr id="77" name="Rounded Rectangle 76"/>
          <p:cNvSpPr/>
          <p:nvPr/>
        </p:nvSpPr>
        <p:spPr bwMode="auto">
          <a:xfrm>
            <a:off x="6464808" y="38862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79" name="Rounded Rectangle 78"/>
          <p:cNvSpPr/>
          <p:nvPr/>
        </p:nvSpPr>
        <p:spPr bwMode="auto">
          <a:xfrm>
            <a:off x="6477000" y="53340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aphicFrame>
        <p:nvGraphicFramePr>
          <p:cNvPr id="78" name="Table 77"/>
          <p:cNvGraphicFramePr>
            <a:graphicFrameLocks noGrp="1"/>
          </p:cNvGraphicFramePr>
          <p:nvPr/>
        </p:nvGraphicFramePr>
        <p:xfrm>
          <a:off x="5238751" y="3427730"/>
          <a:ext cx="247649" cy="1753870"/>
        </p:xfrm>
        <a:graphic>
          <a:graphicData uri="http://schemas.openxmlformats.org/drawingml/2006/table">
            <a:tbl>
              <a:tblPr/>
              <a:tblGrid>
                <a:gridCol w="247649">
                  <a:extLst>
                    <a:ext uri="{9D8B030D-6E8A-4147-A177-3AD203B41FA5}">
                      <a16:colId xmlns:a16="http://schemas.microsoft.com/office/drawing/2014/main" val="20000"/>
                    </a:ext>
                  </a:extLst>
                </a:gridCol>
              </a:tblGrid>
              <a:tr h="250825">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825">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660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781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2" name="TextBox 26"/>
          <p:cNvSpPr txBox="1">
            <a:spLocks noChangeArrowheads="1"/>
          </p:cNvSpPr>
          <p:nvPr/>
        </p:nvSpPr>
        <p:spPr bwMode="auto">
          <a:xfrm>
            <a:off x="5201222" y="4163568"/>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84" name="Rounded Rectangle 83"/>
          <p:cNvSpPr>
            <a:spLocks noChangeArrowheads="1"/>
          </p:cNvSpPr>
          <p:nvPr/>
        </p:nvSpPr>
        <p:spPr bwMode="auto">
          <a:xfrm>
            <a:off x="5283708" y="3733800"/>
            <a:ext cx="190500" cy="1524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1</a:t>
            </a:r>
          </a:p>
        </p:txBody>
      </p:sp>
      <p:sp>
        <p:nvSpPr>
          <p:cNvPr id="87" name="Rounded Rectangle 86"/>
          <p:cNvSpPr>
            <a:spLocks noChangeArrowheads="1"/>
          </p:cNvSpPr>
          <p:nvPr/>
        </p:nvSpPr>
        <p:spPr bwMode="auto">
          <a:xfrm>
            <a:off x="1066800" y="2297113"/>
            <a:ext cx="571500" cy="141287"/>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a:t>12345678</a:t>
            </a:r>
          </a:p>
        </p:txBody>
      </p:sp>
      <p:sp>
        <p:nvSpPr>
          <p:cNvPr id="96" name="Rounded Rectangle 95"/>
          <p:cNvSpPr>
            <a:spLocks noChangeArrowheads="1"/>
          </p:cNvSpPr>
          <p:nvPr/>
        </p:nvSpPr>
        <p:spPr bwMode="auto">
          <a:xfrm>
            <a:off x="665187" y="2538984"/>
            <a:ext cx="612726" cy="141287"/>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err="1"/>
              <a:t>dddddddd</a:t>
            </a:r>
            <a:endParaRPr lang="en-US" sz="900" dirty="0"/>
          </a:p>
        </p:txBody>
      </p:sp>
      <p:sp>
        <p:nvSpPr>
          <p:cNvPr id="97" name="TextBox 17"/>
          <p:cNvSpPr txBox="1">
            <a:spLocks noChangeArrowheads="1"/>
          </p:cNvSpPr>
          <p:nvPr/>
        </p:nvSpPr>
        <p:spPr bwMode="auto">
          <a:xfrm>
            <a:off x="1461094" y="5674936"/>
            <a:ext cx="4022255" cy="307777"/>
          </a:xfrm>
          <a:prstGeom prst="rect">
            <a:avLst/>
          </a:prstGeom>
          <a:noFill/>
          <a:ln w="9525">
            <a:noFill/>
            <a:miter lim="800000"/>
            <a:headEnd/>
            <a:tailEnd/>
          </a:ln>
        </p:spPr>
        <p:txBody>
          <a:bodyPr wrap="none">
            <a:spAutoFit/>
          </a:bodyPr>
          <a:lstStyle/>
          <a:p>
            <a:pPr>
              <a:buFont typeface="Wingdings" pitchFamily="2" charset="2"/>
              <a:buNone/>
            </a:pPr>
            <a:r>
              <a:rPr lang="en-US" b="1" dirty="0">
                <a:solidFill>
                  <a:srgbClr val="FF6600"/>
                </a:solidFill>
              </a:rPr>
              <a:t>Do not allocate to cache upon a write miss</a:t>
            </a:r>
          </a:p>
        </p:txBody>
      </p:sp>
      <p:sp>
        <p:nvSpPr>
          <p:cNvPr id="100" name="Rounded Rectangle 99"/>
          <p:cNvSpPr>
            <a:spLocks noChangeArrowheads="1"/>
          </p:cNvSpPr>
          <p:nvPr/>
        </p:nvSpPr>
        <p:spPr bwMode="auto">
          <a:xfrm>
            <a:off x="1066800" y="2286000"/>
            <a:ext cx="571500" cy="141287"/>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a:t>12345678</a:t>
            </a:r>
          </a:p>
        </p:txBody>
      </p:sp>
      <p:sp>
        <p:nvSpPr>
          <p:cNvPr id="81" name="Rectangle 3" descr="10%"/>
          <p:cNvSpPr>
            <a:spLocks noChangeArrowheads="1"/>
          </p:cNvSpPr>
          <p:nvPr/>
        </p:nvSpPr>
        <p:spPr bwMode="auto">
          <a:xfrm>
            <a:off x="8018599" y="1206500"/>
            <a:ext cx="1041130" cy="1003300"/>
          </a:xfrm>
          <a:prstGeom prst="rect">
            <a:avLst/>
          </a:prstGeom>
          <a:solidFill>
            <a:srgbClr val="00CC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spc="-100" dirty="0">
                <a:solidFill>
                  <a:schemeClr val="bg1"/>
                </a:solidFill>
              </a:rPr>
              <a:t>Main Memory</a:t>
            </a:r>
          </a:p>
          <a:p>
            <a:pPr algn="ctr">
              <a:buFont typeface="Wingdings" pitchFamily="2" charset="2"/>
              <a:buNone/>
              <a:defRPr/>
            </a:pPr>
            <a:r>
              <a:rPr lang="en-US" sz="1600" b="1" spc="-100" dirty="0">
                <a:solidFill>
                  <a:schemeClr val="bg1"/>
                </a:solidFill>
              </a:rPr>
              <a:t>(DRAM)</a:t>
            </a:r>
          </a:p>
        </p:txBody>
      </p:sp>
      <p:sp>
        <p:nvSpPr>
          <p:cNvPr id="83" name="Rectangle 8"/>
          <p:cNvSpPr>
            <a:spLocks noChangeArrowheads="1"/>
          </p:cNvSpPr>
          <p:nvPr/>
        </p:nvSpPr>
        <p:spPr bwMode="auto">
          <a:xfrm>
            <a:off x="5943600" y="1066800"/>
            <a:ext cx="1438275" cy="1219200"/>
          </a:xfrm>
          <a:prstGeom prst="rect">
            <a:avLst/>
          </a:prstGeom>
          <a:solidFill>
            <a:schemeClr val="bg1"/>
          </a:solidFill>
          <a:ln w="12700">
            <a:solidFill>
              <a:schemeClr val="tx1"/>
            </a:solidFill>
            <a:miter lim="800000"/>
            <a:headEnd/>
            <a:tailEnd/>
          </a:ln>
        </p:spPr>
        <p:txBody>
          <a:bodyPr wrap="none" anchorCtr="1"/>
          <a:lstStyle/>
          <a:p>
            <a:pPr>
              <a:buFont typeface="Wingdings" pitchFamily="2" charset="2"/>
              <a:buNone/>
            </a:pPr>
            <a:r>
              <a:rPr lang="en-US" sz="1200" b="1"/>
              <a:t>Processor</a:t>
            </a:r>
          </a:p>
        </p:txBody>
      </p:sp>
      <p:cxnSp>
        <p:nvCxnSpPr>
          <p:cNvPr id="85" name="Straight Arrow Connector 119"/>
          <p:cNvCxnSpPr>
            <a:cxnSpLocks noChangeShapeType="1"/>
          </p:cNvCxnSpPr>
          <p:nvPr/>
        </p:nvCxnSpPr>
        <p:spPr bwMode="auto">
          <a:xfrm>
            <a:off x="7391400" y="1501775"/>
            <a:ext cx="609600" cy="1588"/>
          </a:xfrm>
          <a:prstGeom prst="straightConnector1">
            <a:avLst/>
          </a:prstGeom>
          <a:noFill/>
          <a:ln w="9525" algn="ctr">
            <a:solidFill>
              <a:schemeClr val="tx1"/>
            </a:solidFill>
            <a:round/>
            <a:headEnd/>
            <a:tailEnd type="stealth" w="med" len="lg"/>
          </a:ln>
        </p:spPr>
      </p:cxnSp>
      <p:cxnSp>
        <p:nvCxnSpPr>
          <p:cNvPr id="89" name="Straight Arrow Connector 120"/>
          <p:cNvCxnSpPr>
            <a:cxnSpLocks noChangeShapeType="1"/>
          </p:cNvCxnSpPr>
          <p:nvPr/>
        </p:nvCxnSpPr>
        <p:spPr bwMode="auto">
          <a:xfrm>
            <a:off x="7391400" y="1957388"/>
            <a:ext cx="609600" cy="1587"/>
          </a:xfrm>
          <a:prstGeom prst="straightConnector1">
            <a:avLst/>
          </a:prstGeom>
          <a:noFill/>
          <a:ln w="9525" algn="ctr">
            <a:solidFill>
              <a:schemeClr val="tx1"/>
            </a:solidFill>
            <a:round/>
            <a:headEnd type="stealth" w="med" len="med"/>
            <a:tailEnd type="none" w="med" len="lg"/>
          </a:ln>
        </p:spPr>
      </p:cxnSp>
      <p:sp>
        <p:nvSpPr>
          <p:cNvPr id="90" name="Text Box 59"/>
          <p:cNvSpPr txBox="1">
            <a:spLocks noChangeArrowheads="1"/>
          </p:cNvSpPr>
          <p:nvPr/>
        </p:nvSpPr>
        <p:spPr bwMode="auto">
          <a:xfrm>
            <a:off x="7348538" y="1223963"/>
            <a:ext cx="709612" cy="277812"/>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91" name="Text Box 59"/>
          <p:cNvSpPr txBox="1">
            <a:spLocks noChangeArrowheads="1"/>
          </p:cNvSpPr>
          <p:nvPr/>
        </p:nvSpPr>
        <p:spPr bwMode="auto">
          <a:xfrm>
            <a:off x="7462838" y="17049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92" name="Rectangle 3" descr="10%"/>
          <p:cNvSpPr>
            <a:spLocks noChangeArrowheads="1"/>
          </p:cNvSpPr>
          <p:nvPr/>
        </p:nvSpPr>
        <p:spPr bwMode="auto">
          <a:xfrm>
            <a:off x="6019800" y="1371600"/>
            <a:ext cx="55245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dirty="0">
                <a:solidFill>
                  <a:srgbClr val="C00000"/>
                </a:solidFill>
              </a:rPr>
              <a:t>CPU</a:t>
            </a:r>
          </a:p>
        </p:txBody>
      </p:sp>
      <p:sp>
        <p:nvSpPr>
          <p:cNvPr id="93" name="Rectangle 3" descr="10%"/>
          <p:cNvSpPr>
            <a:spLocks noChangeArrowheads="1"/>
          </p:cNvSpPr>
          <p:nvPr/>
        </p:nvSpPr>
        <p:spPr bwMode="auto">
          <a:xfrm>
            <a:off x="6629400" y="1371600"/>
            <a:ext cx="695325" cy="838200"/>
          </a:xfrm>
          <a:prstGeom prst="rect">
            <a:avLst/>
          </a:prstGeom>
          <a:solidFill>
            <a:srgbClr val="FF66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b="1" dirty="0">
                <a:solidFill>
                  <a:schemeClr val="bg1"/>
                </a:solidFill>
              </a:rPr>
              <a:t>Cache</a:t>
            </a:r>
          </a:p>
        </p:txBody>
      </p:sp>
      <p:sp>
        <p:nvSpPr>
          <p:cNvPr id="109" name="TextBox 17"/>
          <p:cNvSpPr txBox="1">
            <a:spLocks noChangeArrowheads="1"/>
          </p:cNvSpPr>
          <p:nvPr/>
        </p:nvSpPr>
        <p:spPr bwMode="auto">
          <a:xfrm>
            <a:off x="2018901" y="5257800"/>
            <a:ext cx="1404295"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TAG (Address)</a:t>
            </a:r>
          </a:p>
        </p:txBody>
      </p:sp>
      <p:sp>
        <p:nvSpPr>
          <p:cNvPr id="110" name="TextBox 18"/>
          <p:cNvSpPr txBox="1">
            <a:spLocks noChangeArrowheads="1"/>
          </p:cNvSpPr>
          <p:nvPr/>
        </p:nvSpPr>
        <p:spPr bwMode="auto">
          <a:xfrm>
            <a:off x="3366689" y="525780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D0</a:t>
            </a:r>
          </a:p>
        </p:txBody>
      </p:sp>
      <p:sp>
        <p:nvSpPr>
          <p:cNvPr id="111" name="TextBox 19"/>
          <p:cNvSpPr txBox="1">
            <a:spLocks noChangeArrowheads="1"/>
          </p:cNvSpPr>
          <p:nvPr/>
        </p:nvSpPr>
        <p:spPr bwMode="auto">
          <a:xfrm>
            <a:off x="3784201" y="525462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D1</a:t>
            </a:r>
          </a:p>
        </p:txBody>
      </p:sp>
      <p:sp>
        <p:nvSpPr>
          <p:cNvPr id="112" name="TextBox 20"/>
          <p:cNvSpPr txBox="1">
            <a:spLocks noChangeArrowheads="1"/>
          </p:cNvSpPr>
          <p:nvPr/>
        </p:nvSpPr>
        <p:spPr bwMode="auto">
          <a:xfrm>
            <a:off x="4249339" y="525145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D2</a:t>
            </a:r>
          </a:p>
        </p:txBody>
      </p:sp>
      <p:sp>
        <p:nvSpPr>
          <p:cNvPr id="113" name="TextBox 21"/>
          <p:cNvSpPr txBox="1">
            <a:spLocks noChangeArrowheads="1"/>
          </p:cNvSpPr>
          <p:nvPr/>
        </p:nvSpPr>
        <p:spPr bwMode="auto">
          <a:xfrm>
            <a:off x="4703364" y="524827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D3</a:t>
            </a:r>
          </a:p>
        </p:txBody>
      </p:sp>
      <p:sp>
        <p:nvSpPr>
          <p:cNvPr id="114" name="TextBox 21"/>
          <p:cNvSpPr txBox="1">
            <a:spLocks noChangeArrowheads="1"/>
          </p:cNvSpPr>
          <p:nvPr/>
        </p:nvSpPr>
        <p:spPr bwMode="auto">
          <a:xfrm>
            <a:off x="5168839" y="5257800"/>
            <a:ext cx="314510"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V</a:t>
            </a:r>
          </a:p>
        </p:txBody>
      </p:sp>
    </p:spTree>
    <p:extLst>
      <p:ext uri="{BB962C8B-B14F-4D97-AF65-F5344CB8AC3E}">
        <p14:creationId xmlns:p14="http://schemas.microsoft.com/office/powerpoint/2010/main" val="203113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1000"/>
                            </p:stCondLst>
                            <p:childTnLst>
                              <p:par>
                                <p:cTn id="9" presetID="18" presetClass="entr" presetSubtype="12"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strips(downLeft)">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1"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blinds(horizontal)">
                                      <p:cBhvr>
                                        <p:cTn id="16" dur="500"/>
                                        <p:tgtEl>
                                          <p:spTgt spid="8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blinds(horizontal)">
                                      <p:cBhvr>
                                        <p:cTn id="19" dur="500"/>
                                        <p:tgtEl>
                                          <p:spTgt spid="100"/>
                                        </p:tgtEl>
                                      </p:cBhvr>
                                    </p:animEffect>
                                  </p:childTnLst>
                                </p:cTn>
                              </p:par>
                            </p:childTnLst>
                          </p:cTn>
                        </p:par>
                        <p:par>
                          <p:cTn id="20" fill="hold">
                            <p:stCondLst>
                              <p:cond delay="500"/>
                            </p:stCondLst>
                            <p:childTnLst>
                              <p:par>
                                <p:cTn id="21" presetID="0" presetClass="path" presetSubtype="0" accel="50000" decel="50000" fill="hold" grpId="0" nodeType="afterEffect">
                                  <p:stCondLst>
                                    <p:cond delay="0"/>
                                  </p:stCondLst>
                                  <p:childTnLst>
                                    <p:animMotion origin="layout" path="M 3.33333E-6 0.0111 C -0.01372 0.04278 -0.01094 0.0444 -0.01198 0.09112 C -0.01129 0.108 -0.01268 0.12211 -0.00677 0.13714 C 0.0184 0.20074 0.08021 0.19218 0.12534 0.19403 C 0.18715 0.19981 0.24982 0.20097 0.31198 0.20282 C 0.31423 0.20351 0.31632 0.20398 0.31857 0.20467 C 0.31996 0.20513 0.32118 0.20606 0.32257 0.20652 C 0.32656 0.20791 0.33455 0.20999 0.33455 0.21022 " pathEditMode="relative" rAng="0" ptsTypes="fffffffA">
                                      <p:cBhvr>
                                        <p:cTn id="22" dur="2000" fill="hold"/>
                                        <p:tgtEl>
                                          <p:spTgt spid="87"/>
                                        </p:tgtEl>
                                        <p:attrNameLst>
                                          <p:attrName>ppt_x</p:attrName>
                                          <p:attrName>ppt_y</p:attrName>
                                        </p:attrNameLst>
                                      </p:cBhvr>
                                      <p:rCtr x="16000" y="9900"/>
                                    </p:animMotion>
                                  </p:childTnLst>
                                </p:cTn>
                              </p:par>
                              <p:par>
                                <p:cTn id="23" presetID="0" presetClass="path" presetSubtype="0" accel="50000" decel="50000" fill="hold" grpId="1" nodeType="withEffect">
                                  <p:stCondLst>
                                    <p:cond delay="0"/>
                                  </p:stCondLst>
                                  <p:childTnLst>
                                    <p:animMotion origin="layout" path="M 3.33333E-6 -7.40056E-7 C 0.00139 0.01688 0.00434 0.03145 0.00937 0.0481 C 0.0118 0.06452 0.0184 0.07794 0.02205 0.09436 C 0.02899 0.12581 0.04323 0.15449 0.06944 0.16328 C 0.0776 0.17114 0.08698 0.17229 0.09722 0.17368 C 0.11927 0.18178 0.14531 0.18016 0.16823 0.18386 C 0.19843 0.18293 0.22864 0.18316 0.25885 0.18085 C 0.27812 0.179 0.30399 0.16489 0.32291 0.15819 C 0.3592 0.14593 0.39409 0.13599 0.43159 0.13044 C 0.47378 0.13298 0.45277 0.12789 0.48125 0.13945 C 0.48923 0.14246 0.49618 0.14524 0.50416 0.14778 C 0.50538 0.14824 0.50798 0.14963 0.50798 0.14986 C 0.52135 0.16166 0.53628 0.17044 0.54809 0.18386 C 0.56319 0.20097 0.56979 0.21392 0.58784 0.22734 C 0.58819 0.22896 0.58802 0.23104 0.58906 0.23242 C 0.59149 0.2352 0.59757 0.23936 0.59757 0.23959 C 0.59965 0.24931 0.60208 0.2618 0.61041 0.26735 " pathEditMode="relative" rAng="0" ptsTypes="ffffffffffffffffA">
                                      <p:cBhvr>
                                        <p:cTn id="24" dur="2000" fill="hold"/>
                                        <p:tgtEl>
                                          <p:spTgt spid="100"/>
                                        </p:tgtEl>
                                        <p:attrNameLst>
                                          <p:attrName>ppt_x</p:attrName>
                                          <p:attrName>ppt_y</p:attrName>
                                        </p:attrNameLst>
                                      </p:cBhvr>
                                      <p:rCtr x="30500" y="13400"/>
                                    </p:animMotion>
                                  </p:childTnLst>
                                </p:cTn>
                              </p:par>
                            </p:childTnLst>
                          </p:cTn>
                        </p:par>
                      </p:childTnLst>
                    </p:cTn>
                  </p:par>
                  <p:par>
                    <p:cTn id="25" fill="hold">
                      <p:stCondLst>
                        <p:cond delay="indefinite"/>
                      </p:stCondLst>
                      <p:childTnLst>
                        <p:par>
                          <p:cTn id="26" fill="hold">
                            <p:stCondLst>
                              <p:cond delay="0"/>
                            </p:stCondLst>
                            <p:childTnLst>
                              <p:par>
                                <p:cTn id="27" presetID="18" presetClass="exit" presetSubtype="12" fill="hold" nodeType="clickEffect">
                                  <p:stCondLst>
                                    <p:cond delay="0"/>
                                  </p:stCondLst>
                                  <p:childTnLst>
                                    <p:animEffect transition="out" filter="strips(downLeft)">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par>
                          <p:cTn id="30" fill="hold">
                            <p:stCondLst>
                              <p:cond delay="500"/>
                            </p:stCondLst>
                            <p:childTnLst>
                              <p:par>
                                <p:cTn id="31" presetID="18" presetClass="entr" presetSubtype="6"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strips(downRight)">
                                      <p:cBhvr>
                                        <p:cTn id="33" dur="1000"/>
                                        <p:tgtEl>
                                          <p:spTgt spid="2"/>
                                        </p:tgtEl>
                                      </p:cBhvr>
                                    </p:animEffect>
                                  </p:childTnLst>
                                </p:cTn>
                              </p:par>
                            </p:childTnLst>
                          </p:cTn>
                        </p:par>
                        <p:par>
                          <p:cTn id="34" fill="hold">
                            <p:stCondLst>
                              <p:cond delay="1500"/>
                            </p:stCondLst>
                            <p:childTnLst>
                              <p:par>
                                <p:cTn id="35" presetID="18" presetClass="entr" presetSubtype="12" fill="hold" grpId="0" nodeType="after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strips(downLeft)">
                                      <p:cBhvr>
                                        <p:cTn id="37" dur="5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blinds(horizontal)">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blinds(horizontal)">
                                      <p:cBhvr>
                                        <p:cTn id="47" dur="500"/>
                                        <p:tgtEl>
                                          <p:spTgt spid="96"/>
                                        </p:tgtEl>
                                      </p:cBhvr>
                                    </p:animEffect>
                                  </p:childTnLst>
                                </p:cTn>
                              </p:par>
                            </p:childTnLst>
                          </p:cTn>
                        </p:par>
                        <p:par>
                          <p:cTn id="48" fill="hold">
                            <p:stCondLst>
                              <p:cond delay="500"/>
                            </p:stCondLst>
                            <p:childTnLst>
                              <p:par>
                                <p:cTn id="49" presetID="0" presetClass="path" presetSubtype="0" accel="50000" decel="50000" fill="hold" grpId="1" nodeType="afterEffect">
                                  <p:stCondLst>
                                    <p:cond delay="0"/>
                                  </p:stCondLst>
                                  <p:childTnLst>
                                    <p:animMotion origin="layout" path="M 1.38778E-17 -0.00555 C 0.00191 0.03169 0.00677 0.06846 0.01059 0.10592 C 0.01163 0.12859 0.01163 0.15102 0.01319 0.17392 C 0.01806 0.24191 0.04479 0.31684 0.09479 0.36887 C 0.09774 0.37211 0.12899 0.40148 0.13681 0.40541 C 0.17101 0.42207 0.21181 0.42831 0.24983 0.43178 C 0.37535 0.43039 0.42257 0.42762 0.53628 0.43178 C 0.56441 0.4327 0.59444 0.43918 0.62049 0.44889 C 0.62292 0.45005 0.63906 0.45722 0.64132 0.45861 C 0.64549 0.46115 0.65208 0.46832 0.65208 0.46901 " pathEditMode="relative" rAng="0" ptsTypes="fffffffffA">
                                      <p:cBhvr>
                                        <p:cTn id="50" dur="2000" fill="hold"/>
                                        <p:tgtEl>
                                          <p:spTgt spid="96"/>
                                        </p:tgtEl>
                                        <p:attrNameLst>
                                          <p:attrName>ppt_x</p:attrName>
                                          <p:attrName>ppt_y</p:attrName>
                                        </p:attrNameLst>
                                      </p:cBhvr>
                                      <p:rCtr x="32600" y="23700"/>
                                    </p:animMotion>
                                  </p:childTnLst>
                                </p:cTn>
                              </p:par>
                            </p:childTnLst>
                          </p:cTn>
                        </p:par>
                        <p:par>
                          <p:cTn id="51" fill="hold">
                            <p:stCondLst>
                              <p:cond delay="2500"/>
                            </p:stCondLst>
                            <p:childTnLst>
                              <p:par>
                                <p:cTn id="52" presetID="3" presetClass="entr" presetSubtype="10" fill="hold" grpId="0" nodeType="after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blinds(horizontal)">
                                      <p:cBhvr>
                                        <p:cTn id="54" dur="500"/>
                                        <p:tgtEl>
                                          <p:spTgt spid="117"/>
                                        </p:tgtEl>
                                      </p:cBhvr>
                                    </p:animEffect>
                                  </p:childTnLst>
                                </p:cTn>
                              </p:par>
                              <p:par>
                                <p:cTn id="55" presetID="4" presetClass="exit" presetSubtype="16" fill="hold" grpId="1" nodeType="withEffect">
                                  <p:stCondLst>
                                    <p:cond delay="0"/>
                                  </p:stCondLst>
                                  <p:childTnLst>
                                    <p:animEffect transition="out" filter="box(in)">
                                      <p:cBhvr>
                                        <p:cTn id="56" dur="500"/>
                                        <p:tgtEl>
                                          <p:spTgt spid="117"/>
                                        </p:tgtEl>
                                      </p:cBhvr>
                                    </p:animEffect>
                                    <p:set>
                                      <p:cBhvr>
                                        <p:cTn id="57" dur="1" fill="hold">
                                          <p:stCondLst>
                                            <p:cond delay="499"/>
                                          </p:stCondLst>
                                        </p:cTn>
                                        <p:tgtEl>
                                          <p:spTgt spid="117"/>
                                        </p:tgtEl>
                                        <p:attrNameLst>
                                          <p:attrName>style.visibility</p:attrName>
                                        </p:attrNameLst>
                                      </p:cBhvr>
                                      <p:to>
                                        <p:strVal val="hidden"/>
                                      </p:to>
                                    </p:set>
                                  </p:childTnLst>
                                </p:cTn>
                              </p:par>
                            </p:childTnLst>
                          </p:cTn>
                        </p:par>
                        <p:par>
                          <p:cTn id="58" fill="hold">
                            <p:stCondLst>
                              <p:cond delay="3000"/>
                            </p:stCondLst>
                            <p:childTnLst>
                              <p:par>
                                <p:cTn id="59" presetID="3" presetClass="entr" presetSubtype="10" fill="hold" grpId="0" nodeType="after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blinds(horizontal)">
                                      <p:cBhvr>
                                        <p:cTn id="6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7" grpId="1" animBg="1"/>
      <p:bldP spid="77" grpId="0" animBg="1"/>
      <p:bldP spid="79" grpId="0" animBg="1"/>
      <p:bldP spid="87" grpId="0" animBg="1"/>
      <p:bldP spid="87" grpId="1" animBg="1"/>
      <p:bldP spid="96" grpId="0" animBg="1"/>
      <p:bldP spid="96" grpId="1" animBg="1"/>
      <p:bldP spid="97" grpId="0"/>
      <p:bldP spid="100" grpId="0" animBg="1"/>
      <p:bldP spid="10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zh-TW"/>
              <a:t>Hits vs. Misses</a:t>
            </a:r>
            <a:endParaRPr lang="en-US"/>
          </a:p>
        </p:txBody>
      </p:sp>
      <p:sp>
        <p:nvSpPr>
          <p:cNvPr id="3" name="Content Placeholder 2"/>
          <p:cNvSpPr>
            <a:spLocks noGrp="1"/>
          </p:cNvSpPr>
          <p:nvPr>
            <p:ph idx="1"/>
          </p:nvPr>
        </p:nvSpPr>
        <p:spPr/>
        <p:txBody>
          <a:bodyPr>
            <a:normAutofit lnSpcReduction="10000"/>
          </a:bodyPr>
          <a:lstStyle/>
          <a:p>
            <a:r>
              <a:rPr lang="en-US" altLang="zh-TW" dirty="0"/>
              <a:t>Read hits</a:t>
            </a:r>
          </a:p>
          <a:p>
            <a:pPr lvl="1"/>
            <a:r>
              <a:rPr lang="en-US" altLang="zh-TW" dirty="0"/>
              <a:t>This is what we want!</a:t>
            </a:r>
            <a:br>
              <a:rPr lang="en-US" altLang="zh-TW" dirty="0"/>
            </a:br>
            <a:endParaRPr lang="en-US" altLang="zh-TW" dirty="0"/>
          </a:p>
          <a:p>
            <a:r>
              <a:rPr lang="en-US" altLang="zh-TW" dirty="0"/>
              <a:t>Read misses</a:t>
            </a:r>
          </a:p>
          <a:p>
            <a:pPr lvl="1"/>
            <a:r>
              <a:rPr lang="en-US" altLang="zh-TW" dirty="0"/>
              <a:t>Stall the CPU, fetch the corresponding block from memory, deliver to cache and CPU, and continue to run CPU</a:t>
            </a:r>
            <a:br>
              <a:rPr lang="en-US" altLang="zh-TW" dirty="0"/>
            </a:br>
            <a:endParaRPr lang="en-US" altLang="zh-TW" dirty="0"/>
          </a:p>
          <a:p>
            <a:r>
              <a:rPr lang="en-US" altLang="zh-TW" dirty="0"/>
              <a:t>Write hits</a:t>
            </a:r>
          </a:p>
          <a:p>
            <a:pPr lvl="1"/>
            <a:r>
              <a:rPr lang="en-US" altLang="zh-TW" dirty="0"/>
              <a:t>Write-through cache: write data to both cache and memory</a:t>
            </a:r>
          </a:p>
          <a:p>
            <a:pPr lvl="1"/>
            <a:r>
              <a:rPr lang="en-US" altLang="zh-TW" dirty="0"/>
              <a:t>Write-back cache: write the data only into the cache and set the dirty bit (and write the block to memory later when replaced)</a:t>
            </a:r>
            <a:br>
              <a:rPr lang="en-US" altLang="zh-TW" dirty="0"/>
            </a:br>
            <a:endParaRPr lang="en-US" altLang="zh-TW" dirty="0"/>
          </a:p>
          <a:p>
            <a:r>
              <a:rPr lang="en-US" altLang="zh-TW" dirty="0"/>
              <a:t>Write misses</a:t>
            </a:r>
          </a:p>
          <a:p>
            <a:pPr lvl="1"/>
            <a:r>
              <a:rPr lang="en-US" altLang="zh-TW" dirty="0"/>
              <a:t>Write-allocate with write-back: read the block into the cache, then write the word only to the cache</a:t>
            </a:r>
          </a:p>
          <a:p>
            <a:pPr lvl="1"/>
            <a:r>
              <a:rPr lang="en-US" altLang="zh-TW" dirty="0"/>
              <a:t>Write no-allocate with write-through: write the word only to the main memory (w/o bringing the block to cache)</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8916" name="Slide Number Placeholder 3"/>
          <p:cNvSpPr>
            <a:spLocks noGrp="1"/>
          </p:cNvSpPr>
          <p:nvPr>
            <p:ph type="sldNum" sz="quarter" idx="12"/>
          </p:nvPr>
        </p:nvSpPr>
        <p:spPr/>
        <p:txBody>
          <a:bodyPr/>
          <a:lstStyle/>
          <a:p>
            <a:fld id="{04C20986-D357-4650-80D2-2225FD4DC9C6}" type="slidenum">
              <a:rPr lang="en-US" smtClean="0"/>
              <a:pPr/>
              <a:t>36</a:t>
            </a:fld>
            <a:endParaRPr lang="en-US"/>
          </a:p>
        </p:txBody>
      </p:sp>
      <p:sp>
        <p:nvSpPr>
          <p:cNvPr id="13" name="Rectangle 3" descr="10%"/>
          <p:cNvSpPr>
            <a:spLocks noChangeArrowheads="1"/>
          </p:cNvSpPr>
          <p:nvPr/>
        </p:nvSpPr>
        <p:spPr bwMode="auto">
          <a:xfrm>
            <a:off x="8019621" y="1206500"/>
            <a:ext cx="1010511" cy="1003300"/>
          </a:xfrm>
          <a:prstGeom prst="rect">
            <a:avLst/>
          </a:prstGeom>
          <a:solidFill>
            <a:srgbClr val="00CC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spc="-100" dirty="0">
                <a:solidFill>
                  <a:schemeClr val="bg1"/>
                </a:solidFill>
              </a:rPr>
              <a:t>Main Memory</a:t>
            </a:r>
          </a:p>
          <a:p>
            <a:pPr algn="ctr">
              <a:buFont typeface="Wingdings" pitchFamily="2" charset="2"/>
              <a:buNone/>
              <a:defRPr/>
            </a:pPr>
            <a:r>
              <a:rPr lang="en-US" sz="1600" b="1" spc="-100" dirty="0">
                <a:solidFill>
                  <a:schemeClr val="bg1"/>
                </a:solidFill>
              </a:rPr>
              <a:t>(DRAM)</a:t>
            </a:r>
          </a:p>
        </p:txBody>
      </p:sp>
      <p:sp>
        <p:nvSpPr>
          <p:cNvPr id="14" name="Rectangle 8"/>
          <p:cNvSpPr>
            <a:spLocks noChangeArrowheads="1"/>
          </p:cNvSpPr>
          <p:nvPr/>
        </p:nvSpPr>
        <p:spPr bwMode="auto">
          <a:xfrm>
            <a:off x="5943600" y="1066800"/>
            <a:ext cx="1438275" cy="1219200"/>
          </a:xfrm>
          <a:prstGeom prst="rect">
            <a:avLst/>
          </a:prstGeom>
          <a:solidFill>
            <a:schemeClr val="bg1"/>
          </a:solidFill>
          <a:ln w="12700">
            <a:solidFill>
              <a:schemeClr val="tx1"/>
            </a:solidFill>
            <a:miter lim="800000"/>
            <a:headEnd/>
            <a:tailEnd/>
          </a:ln>
        </p:spPr>
        <p:txBody>
          <a:bodyPr wrap="none" anchorCtr="1"/>
          <a:lstStyle/>
          <a:p>
            <a:pPr>
              <a:buFont typeface="Wingdings" pitchFamily="2" charset="2"/>
              <a:buNone/>
            </a:pPr>
            <a:r>
              <a:rPr lang="en-US" sz="1200" b="1"/>
              <a:t>Processor</a:t>
            </a:r>
          </a:p>
        </p:txBody>
      </p:sp>
      <p:cxnSp>
        <p:nvCxnSpPr>
          <p:cNvPr id="15" name="Straight Arrow Connector 119"/>
          <p:cNvCxnSpPr>
            <a:cxnSpLocks noChangeShapeType="1"/>
          </p:cNvCxnSpPr>
          <p:nvPr/>
        </p:nvCxnSpPr>
        <p:spPr bwMode="auto">
          <a:xfrm>
            <a:off x="7391400" y="1501775"/>
            <a:ext cx="609600" cy="1588"/>
          </a:xfrm>
          <a:prstGeom prst="straightConnector1">
            <a:avLst/>
          </a:prstGeom>
          <a:noFill/>
          <a:ln w="9525" algn="ctr">
            <a:solidFill>
              <a:schemeClr val="tx1"/>
            </a:solidFill>
            <a:round/>
            <a:headEnd/>
            <a:tailEnd type="stealth" w="med" len="lg"/>
          </a:ln>
        </p:spPr>
      </p:cxnSp>
      <p:cxnSp>
        <p:nvCxnSpPr>
          <p:cNvPr id="16" name="Straight Arrow Connector 120"/>
          <p:cNvCxnSpPr>
            <a:cxnSpLocks noChangeShapeType="1"/>
          </p:cNvCxnSpPr>
          <p:nvPr/>
        </p:nvCxnSpPr>
        <p:spPr bwMode="auto">
          <a:xfrm>
            <a:off x="7391400" y="1957388"/>
            <a:ext cx="609600" cy="1587"/>
          </a:xfrm>
          <a:prstGeom prst="straightConnector1">
            <a:avLst/>
          </a:prstGeom>
          <a:noFill/>
          <a:ln w="9525" algn="ctr">
            <a:solidFill>
              <a:schemeClr val="tx1"/>
            </a:solidFill>
            <a:round/>
            <a:headEnd type="stealth" w="med" len="med"/>
            <a:tailEnd type="none" w="med" len="lg"/>
          </a:ln>
        </p:spPr>
      </p:cxnSp>
      <p:sp>
        <p:nvSpPr>
          <p:cNvPr id="17" name="Text Box 59"/>
          <p:cNvSpPr txBox="1">
            <a:spLocks noChangeArrowheads="1"/>
          </p:cNvSpPr>
          <p:nvPr/>
        </p:nvSpPr>
        <p:spPr bwMode="auto">
          <a:xfrm>
            <a:off x="7348538" y="1223963"/>
            <a:ext cx="709612" cy="277812"/>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18" name="Text Box 59"/>
          <p:cNvSpPr txBox="1">
            <a:spLocks noChangeArrowheads="1"/>
          </p:cNvSpPr>
          <p:nvPr/>
        </p:nvSpPr>
        <p:spPr bwMode="auto">
          <a:xfrm>
            <a:off x="7462838" y="17049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9" name="Rectangle 3" descr="10%"/>
          <p:cNvSpPr>
            <a:spLocks noChangeArrowheads="1"/>
          </p:cNvSpPr>
          <p:nvPr/>
        </p:nvSpPr>
        <p:spPr bwMode="auto">
          <a:xfrm>
            <a:off x="6019800" y="1371600"/>
            <a:ext cx="55245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dirty="0">
                <a:solidFill>
                  <a:srgbClr val="C00000"/>
                </a:solidFill>
              </a:rPr>
              <a:t>CPU</a:t>
            </a:r>
          </a:p>
        </p:txBody>
      </p:sp>
      <p:sp>
        <p:nvSpPr>
          <p:cNvPr id="20" name="Rectangle 3" descr="10%"/>
          <p:cNvSpPr>
            <a:spLocks noChangeArrowheads="1"/>
          </p:cNvSpPr>
          <p:nvPr/>
        </p:nvSpPr>
        <p:spPr bwMode="auto">
          <a:xfrm>
            <a:off x="6629400" y="1371600"/>
            <a:ext cx="695325" cy="838200"/>
          </a:xfrm>
          <a:prstGeom prst="rect">
            <a:avLst/>
          </a:prstGeom>
          <a:solidFill>
            <a:srgbClr val="FF66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b="1" dirty="0">
                <a:solidFill>
                  <a:schemeClr val="bg1"/>
                </a:solidFill>
              </a:rPr>
              <a:t>Cache</a:t>
            </a:r>
          </a:p>
        </p:txBody>
      </p:sp>
    </p:spTree>
    <p:extLst>
      <p:ext uri="{BB962C8B-B14F-4D97-AF65-F5344CB8AC3E}">
        <p14:creationId xmlns:p14="http://schemas.microsoft.com/office/powerpoint/2010/main" val="95081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a:bodyPr>
          <a:lstStyle/>
          <a:p>
            <a:r>
              <a:rPr lang="en-US" dirty="0"/>
              <a:t>Direct Mapped Cache (4-word Block)</a:t>
            </a:r>
          </a:p>
        </p:txBody>
      </p:sp>
      <p:sp>
        <p:nvSpPr>
          <p:cNvPr id="3" name="Content Placeholder 2"/>
          <p:cNvSpPr>
            <a:spLocks noGrp="1"/>
          </p:cNvSpPr>
          <p:nvPr>
            <p:ph idx="1"/>
          </p:nvPr>
        </p:nvSpPr>
        <p:spPr/>
        <p:txBody>
          <a:bodyPr/>
          <a:lstStyle/>
          <a:p>
            <a:r>
              <a:rPr lang="en-US" dirty="0"/>
              <a:t>Cache size = 4KB</a:t>
            </a:r>
          </a:p>
        </p:txBody>
      </p:sp>
      <p:sp>
        <p:nvSpPr>
          <p:cNvPr id="10" name="Footer Placeholder 9"/>
          <p:cNvSpPr>
            <a:spLocks noGrp="1"/>
          </p:cNvSpPr>
          <p:nvPr>
            <p:ph type="ftr" sz="quarter" idx="11"/>
          </p:nvPr>
        </p:nvSpPr>
        <p:spPr/>
        <p:txBody>
          <a:bodyPr/>
          <a:lstStyle/>
          <a:p>
            <a:r>
              <a:rPr lang="en-US" altLang="ko-KR"/>
              <a:t>Dept. of Game &amp; Multimedia Engineering</a:t>
            </a:r>
            <a:endParaRPr lang="en-US" dirty="0"/>
          </a:p>
        </p:txBody>
      </p:sp>
      <p:sp>
        <p:nvSpPr>
          <p:cNvPr id="39940" name="Slide Number Placeholder 3"/>
          <p:cNvSpPr>
            <a:spLocks noGrp="1"/>
          </p:cNvSpPr>
          <p:nvPr>
            <p:ph type="sldNum" sz="quarter" idx="12"/>
          </p:nvPr>
        </p:nvSpPr>
        <p:spPr/>
        <p:txBody>
          <a:bodyPr/>
          <a:lstStyle/>
          <a:p>
            <a:fld id="{013726CB-68BB-4CBF-90FA-F325E7A3C616}" type="slidenum">
              <a:rPr lang="en-US" smtClean="0"/>
              <a:pPr/>
              <a:t>37</a:t>
            </a:fld>
            <a:endParaRPr lang="en-US"/>
          </a:p>
        </p:txBody>
      </p:sp>
      <p:sp>
        <p:nvSpPr>
          <p:cNvPr id="36928" name="Freeform 14"/>
          <p:cNvSpPr>
            <a:spLocks/>
          </p:cNvSpPr>
          <p:nvPr/>
        </p:nvSpPr>
        <p:spPr bwMode="auto">
          <a:xfrm>
            <a:off x="1524000" y="3700463"/>
            <a:ext cx="6762750" cy="152400"/>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39942" name="Freeform 15"/>
          <p:cNvSpPr>
            <a:spLocks/>
          </p:cNvSpPr>
          <p:nvPr/>
        </p:nvSpPr>
        <p:spPr bwMode="auto">
          <a:xfrm>
            <a:off x="1524000" y="3700463"/>
            <a:ext cx="6781800" cy="152400"/>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prstDash val="solid"/>
            <a:round/>
            <a:headEnd/>
            <a:tailEnd/>
          </a:ln>
        </p:spPr>
        <p:txBody>
          <a:bodyPr/>
          <a:lstStyle/>
          <a:p>
            <a:endParaRPr lang="en-US"/>
          </a:p>
        </p:txBody>
      </p:sp>
      <p:sp>
        <p:nvSpPr>
          <p:cNvPr id="39943" name="Line 16"/>
          <p:cNvSpPr>
            <a:spLocks noChangeShapeType="1"/>
          </p:cNvSpPr>
          <p:nvPr/>
        </p:nvSpPr>
        <p:spPr bwMode="auto">
          <a:xfrm flipH="1">
            <a:off x="1524000" y="3159125"/>
            <a:ext cx="6762750" cy="0"/>
          </a:xfrm>
          <a:prstGeom prst="line">
            <a:avLst/>
          </a:prstGeom>
          <a:noFill/>
          <a:ln w="20638">
            <a:solidFill>
              <a:srgbClr val="000000"/>
            </a:solidFill>
            <a:round/>
            <a:headEnd/>
            <a:tailEnd/>
          </a:ln>
        </p:spPr>
        <p:txBody>
          <a:bodyPr/>
          <a:lstStyle/>
          <a:p>
            <a:endParaRPr lang="en-US"/>
          </a:p>
        </p:txBody>
      </p:sp>
      <p:sp>
        <p:nvSpPr>
          <p:cNvPr id="39944" name="Line 17"/>
          <p:cNvSpPr>
            <a:spLocks noChangeShapeType="1"/>
          </p:cNvSpPr>
          <p:nvPr/>
        </p:nvSpPr>
        <p:spPr bwMode="auto">
          <a:xfrm flipH="1">
            <a:off x="1524000" y="3333750"/>
            <a:ext cx="6762750" cy="0"/>
          </a:xfrm>
          <a:prstGeom prst="line">
            <a:avLst/>
          </a:prstGeom>
          <a:noFill/>
          <a:ln w="20638">
            <a:solidFill>
              <a:srgbClr val="000000"/>
            </a:solidFill>
            <a:round/>
            <a:headEnd/>
            <a:tailEnd/>
          </a:ln>
        </p:spPr>
        <p:txBody>
          <a:bodyPr/>
          <a:lstStyle/>
          <a:p>
            <a:endParaRPr lang="en-US"/>
          </a:p>
        </p:txBody>
      </p:sp>
      <p:sp>
        <p:nvSpPr>
          <p:cNvPr id="39945" name="Line 18"/>
          <p:cNvSpPr>
            <a:spLocks noChangeShapeType="1"/>
          </p:cNvSpPr>
          <p:nvPr/>
        </p:nvSpPr>
        <p:spPr bwMode="auto">
          <a:xfrm flipH="1">
            <a:off x="1524000" y="3506788"/>
            <a:ext cx="6762750" cy="0"/>
          </a:xfrm>
          <a:prstGeom prst="line">
            <a:avLst/>
          </a:prstGeom>
          <a:noFill/>
          <a:ln w="20638">
            <a:solidFill>
              <a:srgbClr val="000000"/>
            </a:solidFill>
            <a:round/>
            <a:headEnd/>
            <a:tailEnd/>
          </a:ln>
        </p:spPr>
        <p:txBody>
          <a:bodyPr/>
          <a:lstStyle/>
          <a:p>
            <a:endParaRPr lang="en-US"/>
          </a:p>
        </p:txBody>
      </p:sp>
      <p:sp>
        <p:nvSpPr>
          <p:cNvPr id="39946" name="Line 19"/>
          <p:cNvSpPr>
            <a:spLocks noChangeShapeType="1"/>
          </p:cNvSpPr>
          <p:nvPr/>
        </p:nvSpPr>
        <p:spPr bwMode="auto">
          <a:xfrm flipH="1">
            <a:off x="1524000" y="4029075"/>
            <a:ext cx="6762750" cy="0"/>
          </a:xfrm>
          <a:prstGeom prst="line">
            <a:avLst/>
          </a:prstGeom>
          <a:noFill/>
          <a:ln w="20638">
            <a:solidFill>
              <a:srgbClr val="000000"/>
            </a:solidFill>
            <a:round/>
            <a:headEnd/>
            <a:tailEnd/>
          </a:ln>
        </p:spPr>
        <p:txBody>
          <a:bodyPr/>
          <a:lstStyle/>
          <a:p>
            <a:endParaRPr lang="en-US"/>
          </a:p>
        </p:txBody>
      </p:sp>
      <p:sp>
        <p:nvSpPr>
          <p:cNvPr id="39947" name="Line 20"/>
          <p:cNvSpPr>
            <a:spLocks noChangeShapeType="1"/>
          </p:cNvSpPr>
          <p:nvPr/>
        </p:nvSpPr>
        <p:spPr bwMode="auto">
          <a:xfrm flipH="1">
            <a:off x="1524000" y="4203700"/>
            <a:ext cx="6762750" cy="0"/>
          </a:xfrm>
          <a:prstGeom prst="line">
            <a:avLst/>
          </a:prstGeom>
          <a:noFill/>
          <a:ln w="20638">
            <a:solidFill>
              <a:srgbClr val="000000"/>
            </a:solidFill>
            <a:round/>
            <a:headEnd/>
            <a:tailEnd/>
          </a:ln>
        </p:spPr>
        <p:txBody>
          <a:bodyPr/>
          <a:lstStyle/>
          <a:p>
            <a:endParaRPr lang="en-US"/>
          </a:p>
        </p:txBody>
      </p:sp>
      <p:sp>
        <p:nvSpPr>
          <p:cNvPr id="39948" name="Line 21"/>
          <p:cNvSpPr>
            <a:spLocks noChangeShapeType="1"/>
          </p:cNvSpPr>
          <p:nvPr/>
        </p:nvSpPr>
        <p:spPr bwMode="auto">
          <a:xfrm flipH="1">
            <a:off x="1524000" y="4378325"/>
            <a:ext cx="6762750" cy="0"/>
          </a:xfrm>
          <a:prstGeom prst="line">
            <a:avLst/>
          </a:prstGeom>
          <a:noFill/>
          <a:ln w="20638">
            <a:solidFill>
              <a:srgbClr val="000000"/>
            </a:solidFill>
            <a:round/>
            <a:headEnd/>
            <a:tailEnd/>
          </a:ln>
        </p:spPr>
        <p:txBody>
          <a:bodyPr/>
          <a:lstStyle/>
          <a:p>
            <a:endParaRPr lang="en-US"/>
          </a:p>
        </p:txBody>
      </p:sp>
      <p:sp>
        <p:nvSpPr>
          <p:cNvPr id="39949" name="Line 22"/>
          <p:cNvSpPr>
            <a:spLocks noChangeShapeType="1"/>
          </p:cNvSpPr>
          <p:nvPr/>
        </p:nvSpPr>
        <p:spPr bwMode="auto">
          <a:xfrm flipH="1">
            <a:off x="1524000" y="4552950"/>
            <a:ext cx="6762750" cy="0"/>
          </a:xfrm>
          <a:prstGeom prst="line">
            <a:avLst/>
          </a:prstGeom>
          <a:noFill/>
          <a:ln w="20638">
            <a:solidFill>
              <a:srgbClr val="000000"/>
            </a:solidFill>
            <a:round/>
            <a:headEnd/>
            <a:tailEnd/>
          </a:ln>
        </p:spPr>
        <p:txBody>
          <a:bodyPr/>
          <a:lstStyle/>
          <a:p>
            <a:endParaRPr lang="en-US"/>
          </a:p>
        </p:txBody>
      </p:sp>
      <p:sp>
        <p:nvSpPr>
          <p:cNvPr id="39950" name="Text Box 23"/>
          <p:cNvSpPr txBox="1">
            <a:spLocks noChangeArrowheads="1"/>
          </p:cNvSpPr>
          <p:nvPr/>
        </p:nvSpPr>
        <p:spPr bwMode="auto">
          <a:xfrm>
            <a:off x="5105400" y="2608263"/>
            <a:ext cx="1919821" cy="307777"/>
          </a:xfrm>
          <a:prstGeom prst="rect">
            <a:avLst/>
          </a:prstGeom>
          <a:noFill/>
          <a:ln w="12700">
            <a:noFill/>
            <a:miter lim="800000"/>
            <a:headEnd/>
            <a:tailEnd/>
          </a:ln>
        </p:spPr>
        <p:txBody>
          <a:bodyPr wrap="none">
            <a:spAutoFit/>
          </a:bodyPr>
          <a:lstStyle/>
          <a:p>
            <a:pPr>
              <a:buFont typeface="Wingdings" pitchFamily="2" charset="2"/>
              <a:buNone/>
            </a:pPr>
            <a:r>
              <a:rPr lang="en-US" dirty="0"/>
              <a:t>Data (4 words = 16B)</a:t>
            </a:r>
          </a:p>
        </p:txBody>
      </p:sp>
      <p:sp>
        <p:nvSpPr>
          <p:cNvPr id="39951" name="Text Box 24"/>
          <p:cNvSpPr txBox="1">
            <a:spLocks noChangeArrowheads="1"/>
          </p:cNvSpPr>
          <p:nvPr/>
        </p:nvSpPr>
        <p:spPr bwMode="auto">
          <a:xfrm>
            <a:off x="973138" y="2709863"/>
            <a:ext cx="573087" cy="276225"/>
          </a:xfrm>
          <a:prstGeom prst="rect">
            <a:avLst/>
          </a:prstGeom>
          <a:noFill/>
          <a:ln w="12700">
            <a:noFill/>
            <a:miter lim="800000"/>
            <a:headEnd/>
            <a:tailEnd/>
          </a:ln>
        </p:spPr>
        <p:txBody>
          <a:bodyPr wrap="none">
            <a:spAutoFit/>
          </a:bodyPr>
          <a:lstStyle/>
          <a:p>
            <a:pPr>
              <a:buFont typeface="Wingdings" pitchFamily="2" charset="2"/>
              <a:buNone/>
            </a:pPr>
            <a:r>
              <a:rPr lang="en-US" sz="1200" dirty="0"/>
              <a:t>Index</a:t>
            </a:r>
          </a:p>
        </p:txBody>
      </p:sp>
      <p:sp>
        <p:nvSpPr>
          <p:cNvPr id="39952" name="Text Box 25"/>
          <p:cNvSpPr txBox="1">
            <a:spLocks noChangeArrowheads="1"/>
          </p:cNvSpPr>
          <p:nvPr/>
        </p:nvSpPr>
        <p:spPr bwMode="auto">
          <a:xfrm>
            <a:off x="1850191" y="2702881"/>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Tag</a:t>
            </a:r>
          </a:p>
        </p:txBody>
      </p:sp>
      <p:sp>
        <p:nvSpPr>
          <p:cNvPr id="39953" name="Text Box 26"/>
          <p:cNvSpPr txBox="1">
            <a:spLocks noChangeArrowheads="1"/>
          </p:cNvSpPr>
          <p:nvPr/>
        </p:nvSpPr>
        <p:spPr bwMode="auto">
          <a:xfrm>
            <a:off x="1389063" y="2709863"/>
            <a:ext cx="504825" cy="276225"/>
          </a:xfrm>
          <a:prstGeom prst="rect">
            <a:avLst/>
          </a:prstGeom>
          <a:noFill/>
          <a:ln w="12700">
            <a:noFill/>
            <a:miter lim="800000"/>
            <a:headEnd/>
            <a:tailEnd/>
          </a:ln>
        </p:spPr>
        <p:txBody>
          <a:bodyPr wrap="none">
            <a:spAutoFit/>
          </a:bodyPr>
          <a:lstStyle/>
          <a:p>
            <a:pPr>
              <a:buFont typeface="Wingdings" pitchFamily="2" charset="2"/>
              <a:buNone/>
            </a:pPr>
            <a:r>
              <a:rPr lang="en-US" sz="1200"/>
              <a:t>Valid</a:t>
            </a:r>
          </a:p>
        </p:txBody>
      </p:sp>
      <p:sp>
        <p:nvSpPr>
          <p:cNvPr id="39954" name="Text Box 27"/>
          <p:cNvSpPr txBox="1">
            <a:spLocks noChangeArrowheads="1"/>
          </p:cNvSpPr>
          <p:nvPr/>
        </p:nvSpPr>
        <p:spPr bwMode="auto">
          <a:xfrm>
            <a:off x="1114425" y="2951163"/>
            <a:ext cx="396875" cy="1846262"/>
          </a:xfrm>
          <a:prstGeom prst="rect">
            <a:avLst/>
          </a:prstGeom>
          <a:noFill/>
          <a:ln w="12700">
            <a:noFill/>
            <a:miter lim="800000"/>
            <a:headEnd/>
            <a:tailEnd/>
          </a:ln>
        </p:spPr>
        <p:txBody>
          <a:bodyPr wrap="none">
            <a:spAutoFit/>
          </a:bodyPr>
          <a:lstStyle/>
          <a:p>
            <a:pPr algn="r">
              <a:lnSpc>
                <a:spcPts val="1500"/>
              </a:lnSpc>
              <a:buFont typeface="Wingdings" pitchFamily="2" charset="2"/>
              <a:buNone/>
            </a:pPr>
            <a:r>
              <a:rPr lang="en-US" sz="1000" dirty="0"/>
              <a:t>0</a:t>
            </a:r>
          </a:p>
          <a:p>
            <a:pPr algn="r">
              <a:lnSpc>
                <a:spcPts val="1500"/>
              </a:lnSpc>
              <a:buFont typeface="Wingdings" pitchFamily="2" charset="2"/>
              <a:buNone/>
            </a:pPr>
            <a:r>
              <a:rPr lang="en-US" sz="1000" dirty="0"/>
              <a:t>1</a:t>
            </a:r>
          </a:p>
          <a:p>
            <a:pPr algn="r">
              <a:lnSpc>
                <a:spcPts val="1500"/>
              </a:lnSpc>
              <a:buFont typeface="Wingdings" pitchFamily="2" charset="2"/>
              <a:buNone/>
            </a:pPr>
            <a:r>
              <a:rPr lang="en-US" sz="1000" dirty="0"/>
              <a:t>2</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253</a:t>
            </a:r>
          </a:p>
          <a:p>
            <a:pPr algn="r">
              <a:lnSpc>
                <a:spcPts val="1500"/>
              </a:lnSpc>
              <a:buFont typeface="Wingdings" pitchFamily="2" charset="2"/>
              <a:buNone/>
            </a:pPr>
            <a:r>
              <a:rPr lang="en-US" sz="1000" dirty="0"/>
              <a:t>254</a:t>
            </a:r>
          </a:p>
          <a:p>
            <a:pPr algn="r">
              <a:lnSpc>
                <a:spcPts val="1500"/>
              </a:lnSpc>
              <a:buFont typeface="Wingdings" pitchFamily="2" charset="2"/>
              <a:buNone/>
            </a:pPr>
            <a:r>
              <a:rPr lang="en-US" sz="1000" dirty="0"/>
              <a:t>255</a:t>
            </a:r>
          </a:p>
        </p:txBody>
      </p:sp>
      <p:sp>
        <p:nvSpPr>
          <p:cNvPr id="39955" name="Rectangle 28"/>
          <p:cNvSpPr>
            <a:spLocks noChangeArrowheads="1"/>
          </p:cNvSpPr>
          <p:nvPr/>
        </p:nvSpPr>
        <p:spPr bwMode="auto">
          <a:xfrm>
            <a:off x="1524000" y="3014663"/>
            <a:ext cx="6781800" cy="1752600"/>
          </a:xfrm>
          <a:prstGeom prst="rect">
            <a:avLst/>
          </a:prstGeom>
          <a:noFill/>
          <a:ln w="28575">
            <a:solidFill>
              <a:schemeClr val="tx1"/>
            </a:solidFill>
            <a:miter lim="800000"/>
            <a:headEnd/>
            <a:tailEnd/>
          </a:ln>
        </p:spPr>
        <p:txBody>
          <a:bodyPr wrap="none" anchor="ctr"/>
          <a:lstStyle/>
          <a:p>
            <a:pPr>
              <a:buFont typeface="Wingdings" pitchFamily="2" charset="2"/>
              <a:buNone/>
            </a:pPr>
            <a:endParaRPr lang="en-US"/>
          </a:p>
        </p:txBody>
      </p:sp>
      <p:sp>
        <p:nvSpPr>
          <p:cNvPr id="39956" name="Line 29"/>
          <p:cNvSpPr>
            <a:spLocks noChangeShapeType="1"/>
          </p:cNvSpPr>
          <p:nvPr/>
        </p:nvSpPr>
        <p:spPr bwMode="auto">
          <a:xfrm>
            <a:off x="5410200" y="3014663"/>
            <a:ext cx="1588" cy="1755775"/>
          </a:xfrm>
          <a:prstGeom prst="line">
            <a:avLst/>
          </a:prstGeom>
          <a:noFill/>
          <a:ln w="20638">
            <a:solidFill>
              <a:srgbClr val="000000"/>
            </a:solidFill>
            <a:round/>
            <a:headEnd/>
            <a:tailEnd/>
          </a:ln>
        </p:spPr>
        <p:txBody>
          <a:bodyPr/>
          <a:lstStyle/>
          <a:p>
            <a:endParaRPr lang="en-US"/>
          </a:p>
        </p:txBody>
      </p:sp>
      <p:sp>
        <p:nvSpPr>
          <p:cNvPr id="39957" name="Line 30"/>
          <p:cNvSpPr>
            <a:spLocks noChangeShapeType="1"/>
          </p:cNvSpPr>
          <p:nvPr/>
        </p:nvSpPr>
        <p:spPr bwMode="auto">
          <a:xfrm>
            <a:off x="6858000" y="3014663"/>
            <a:ext cx="1588" cy="1755775"/>
          </a:xfrm>
          <a:prstGeom prst="line">
            <a:avLst/>
          </a:prstGeom>
          <a:noFill/>
          <a:ln w="20638">
            <a:solidFill>
              <a:srgbClr val="000000"/>
            </a:solidFill>
            <a:round/>
            <a:headEnd/>
            <a:tailEnd/>
          </a:ln>
        </p:spPr>
        <p:txBody>
          <a:bodyPr/>
          <a:lstStyle/>
          <a:p>
            <a:endParaRPr lang="en-US"/>
          </a:p>
        </p:txBody>
      </p:sp>
      <p:sp>
        <p:nvSpPr>
          <p:cNvPr id="39958" name="Line 31"/>
          <p:cNvSpPr>
            <a:spLocks noChangeShapeType="1"/>
          </p:cNvSpPr>
          <p:nvPr/>
        </p:nvSpPr>
        <p:spPr bwMode="auto">
          <a:xfrm>
            <a:off x="3962400" y="3014663"/>
            <a:ext cx="1588" cy="1755775"/>
          </a:xfrm>
          <a:prstGeom prst="line">
            <a:avLst/>
          </a:prstGeom>
          <a:noFill/>
          <a:ln w="20638">
            <a:solidFill>
              <a:srgbClr val="000000"/>
            </a:solidFill>
            <a:round/>
            <a:headEnd/>
            <a:tailEnd/>
          </a:ln>
        </p:spPr>
        <p:txBody>
          <a:bodyPr/>
          <a:lstStyle/>
          <a:p>
            <a:endParaRPr lang="en-US"/>
          </a:p>
        </p:txBody>
      </p:sp>
      <p:sp>
        <p:nvSpPr>
          <p:cNvPr id="39959" name="Line 32"/>
          <p:cNvSpPr>
            <a:spLocks noChangeShapeType="1"/>
          </p:cNvSpPr>
          <p:nvPr/>
        </p:nvSpPr>
        <p:spPr bwMode="auto">
          <a:xfrm>
            <a:off x="2514600" y="3014663"/>
            <a:ext cx="0" cy="1752600"/>
          </a:xfrm>
          <a:prstGeom prst="line">
            <a:avLst/>
          </a:prstGeom>
          <a:noFill/>
          <a:ln w="20638">
            <a:solidFill>
              <a:srgbClr val="000000"/>
            </a:solidFill>
            <a:round/>
            <a:headEnd/>
            <a:tailEnd/>
          </a:ln>
        </p:spPr>
        <p:txBody>
          <a:bodyPr/>
          <a:lstStyle/>
          <a:p>
            <a:endParaRPr lang="en-US"/>
          </a:p>
        </p:txBody>
      </p:sp>
      <p:sp>
        <p:nvSpPr>
          <p:cNvPr id="39960" name="Line 33"/>
          <p:cNvSpPr>
            <a:spLocks noChangeShapeType="1"/>
          </p:cNvSpPr>
          <p:nvPr/>
        </p:nvSpPr>
        <p:spPr bwMode="auto">
          <a:xfrm>
            <a:off x="1676400" y="3014663"/>
            <a:ext cx="1588" cy="1755775"/>
          </a:xfrm>
          <a:prstGeom prst="line">
            <a:avLst/>
          </a:prstGeom>
          <a:noFill/>
          <a:ln w="20638">
            <a:solidFill>
              <a:srgbClr val="000000"/>
            </a:solidFill>
            <a:round/>
            <a:headEnd/>
            <a:tailEnd/>
          </a:ln>
        </p:spPr>
        <p:txBody>
          <a:bodyPr/>
          <a:lstStyle/>
          <a:p>
            <a:endParaRPr lang="en-US"/>
          </a:p>
        </p:txBody>
      </p:sp>
      <p:sp>
        <p:nvSpPr>
          <p:cNvPr id="39961" name="Line 34"/>
          <p:cNvSpPr>
            <a:spLocks noChangeShapeType="1"/>
          </p:cNvSpPr>
          <p:nvPr/>
        </p:nvSpPr>
        <p:spPr bwMode="auto">
          <a:xfrm>
            <a:off x="2514600" y="2895600"/>
            <a:ext cx="5791200" cy="0"/>
          </a:xfrm>
          <a:prstGeom prst="line">
            <a:avLst/>
          </a:prstGeom>
          <a:noFill/>
          <a:ln w="12700">
            <a:solidFill>
              <a:schemeClr val="tx1"/>
            </a:solidFill>
            <a:round/>
            <a:headEnd type="triangle" w="med" len="med"/>
            <a:tailEnd type="triangle" w="med" len="med"/>
          </a:ln>
        </p:spPr>
        <p:txBody>
          <a:bodyPr/>
          <a:lstStyle/>
          <a:p>
            <a:endParaRPr lang="en-US"/>
          </a:p>
        </p:txBody>
      </p:sp>
      <p:sp>
        <p:nvSpPr>
          <p:cNvPr id="39962" name="Line 36"/>
          <p:cNvSpPr>
            <a:spLocks noChangeShapeType="1"/>
          </p:cNvSpPr>
          <p:nvPr/>
        </p:nvSpPr>
        <p:spPr bwMode="auto">
          <a:xfrm flipV="1">
            <a:off x="4013200" y="1735138"/>
            <a:ext cx="4763" cy="236537"/>
          </a:xfrm>
          <a:prstGeom prst="line">
            <a:avLst/>
          </a:prstGeom>
          <a:noFill/>
          <a:ln w="20638">
            <a:solidFill>
              <a:srgbClr val="000000"/>
            </a:solidFill>
            <a:round/>
            <a:headEnd/>
            <a:tailEnd/>
          </a:ln>
        </p:spPr>
        <p:txBody>
          <a:bodyPr/>
          <a:lstStyle/>
          <a:p>
            <a:endParaRPr lang="en-US"/>
          </a:p>
        </p:txBody>
      </p:sp>
      <p:sp>
        <p:nvSpPr>
          <p:cNvPr id="39963" name="Line 37"/>
          <p:cNvSpPr>
            <a:spLocks noChangeShapeType="1"/>
          </p:cNvSpPr>
          <p:nvPr/>
        </p:nvSpPr>
        <p:spPr bwMode="auto">
          <a:xfrm flipV="1">
            <a:off x="4902200" y="1736725"/>
            <a:ext cx="1588" cy="230188"/>
          </a:xfrm>
          <a:prstGeom prst="line">
            <a:avLst/>
          </a:prstGeom>
          <a:noFill/>
          <a:ln w="20638">
            <a:solidFill>
              <a:srgbClr val="000000"/>
            </a:solidFill>
            <a:round/>
            <a:headEnd/>
            <a:tailEnd/>
          </a:ln>
        </p:spPr>
        <p:txBody>
          <a:bodyPr/>
          <a:lstStyle/>
          <a:p>
            <a:endParaRPr lang="en-US"/>
          </a:p>
        </p:txBody>
      </p:sp>
      <p:sp>
        <p:nvSpPr>
          <p:cNvPr id="39964" name="Freeform 38"/>
          <p:cNvSpPr>
            <a:spLocks/>
          </p:cNvSpPr>
          <p:nvPr/>
        </p:nvSpPr>
        <p:spPr bwMode="auto">
          <a:xfrm>
            <a:off x="2635250" y="1731963"/>
            <a:ext cx="2492375" cy="239712"/>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39965" name="Text Box 39"/>
          <p:cNvSpPr txBox="1">
            <a:spLocks noChangeArrowheads="1"/>
          </p:cNvSpPr>
          <p:nvPr/>
        </p:nvSpPr>
        <p:spPr bwMode="auto">
          <a:xfrm>
            <a:off x="2546350" y="1490663"/>
            <a:ext cx="3063875" cy="261610"/>
          </a:xfrm>
          <a:prstGeom prst="rect">
            <a:avLst/>
          </a:prstGeom>
          <a:noFill/>
          <a:ln w="12700">
            <a:noFill/>
            <a:miter lim="800000"/>
            <a:headEnd/>
            <a:tailEnd/>
          </a:ln>
        </p:spPr>
        <p:txBody>
          <a:bodyPr>
            <a:spAutoFit/>
          </a:bodyPr>
          <a:lstStyle/>
          <a:p>
            <a:pPr>
              <a:buFont typeface="Wingdings" pitchFamily="2" charset="2"/>
              <a:buNone/>
            </a:pPr>
            <a:r>
              <a:rPr lang="en-US" sz="1100" dirty="0">
                <a:latin typeface="Tahoma" panose="020B0604030504040204" pitchFamily="34" charset="0"/>
                <a:ea typeface="Tahoma" panose="020B0604030504040204" pitchFamily="34" charset="0"/>
                <a:cs typeface="Tahoma" panose="020B0604030504040204" pitchFamily="34" charset="0"/>
              </a:rPr>
              <a:t>31 30   . . .      13 12  11  . . .    3 2 1 0</a:t>
            </a:r>
          </a:p>
        </p:txBody>
      </p:sp>
      <p:sp>
        <p:nvSpPr>
          <p:cNvPr id="39966" name="Line 40"/>
          <p:cNvSpPr>
            <a:spLocks noChangeShapeType="1"/>
          </p:cNvSpPr>
          <p:nvPr/>
        </p:nvSpPr>
        <p:spPr bwMode="auto">
          <a:xfrm flipV="1">
            <a:off x="4648200" y="1744663"/>
            <a:ext cx="1588" cy="230187"/>
          </a:xfrm>
          <a:prstGeom prst="line">
            <a:avLst/>
          </a:prstGeom>
          <a:noFill/>
          <a:ln w="20638">
            <a:solidFill>
              <a:srgbClr val="000000"/>
            </a:solidFill>
            <a:round/>
            <a:headEnd/>
            <a:tailEnd/>
          </a:ln>
        </p:spPr>
        <p:txBody>
          <a:bodyPr/>
          <a:lstStyle/>
          <a:p>
            <a:endParaRPr lang="en-US"/>
          </a:p>
        </p:txBody>
      </p:sp>
      <p:sp>
        <p:nvSpPr>
          <p:cNvPr id="39967" name="Text Box 41"/>
          <p:cNvSpPr txBox="1">
            <a:spLocks noChangeArrowheads="1"/>
          </p:cNvSpPr>
          <p:nvPr/>
        </p:nvSpPr>
        <p:spPr bwMode="auto">
          <a:xfrm>
            <a:off x="5334000" y="1490663"/>
            <a:ext cx="1066800" cy="276225"/>
          </a:xfrm>
          <a:prstGeom prst="rect">
            <a:avLst/>
          </a:prstGeom>
          <a:noFill/>
          <a:ln w="12700">
            <a:noFill/>
            <a:miter lim="800000"/>
            <a:headEnd/>
            <a:tailEnd/>
          </a:ln>
        </p:spPr>
        <p:txBody>
          <a:bodyPr>
            <a:spAutoFit/>
          </a:bodyPr>
          <a:lstStyle/>
          <a:p>
            <a:pPr>
              <a:buFont typeface="Wingdings" pitchFamily="2" charset="2"/>
              <a:buNone/>
            </a:pPr>
            <a:r>
              <a:rPr lang="en-US" sz="1200"/>
              <a:t>Byte offset</a:t>
            </a:r>
          </a:p>
        </p:txBody>
      </p:sp>
      <p:sp>
        <p:nvSpPr>
          <p:cNvPr id="39968" name="Line 42"/>
          <p:cNvSpPr>
            <a:spLocks noChangeShapeType="1"/>
          </p:cNvSpPr>
          <p:nvPr/>
        </p:nvSpPr>
        <p:spPr bwMode="auto">
          <a:xfrm flipH="1">
            <a:off x="5029200" y="1643063"/>
            <a:ext cx="304800" cy="228600"/>
          </a:xfrm>
          <a:prstGeom prst="line">
            <a:avLst/>
          </a:prstGeom>
          <a:noFill/>
          <a:ln w="12700">
            <a:solidFill>
              <a:schemeClr val="tx1"/>
            </a:solidFill>
            <a:round/>
            <a:headEnd/>
            <a:tailEnd type="triangle" w="med" len="med"/>
          </a:ln>
        </p:spPr>
        <p:txBody>
          <a:bodyPr/>
          <a:lstStyle/>
          <a:p>
            <a:endParaRPr lang="en-US"/>
          </a:p>
        </p:txBody>
      </p:sp>
      <p:grpSp>
        <p:nvGrpSpPr>
          <p:cNvPr id="2" name="Group 43"/>
          <p:cNvGrpSpPr>
            <a:grpSpLocks/>
          </p:cNvGrpSpPr>
          <p:nvPr/>
        </p:nvGrpSpPr>
        <p:grpSpPr bwMode="auto">
          <a:xfrm>
            <a:off x="1981200" y="3776663"/>
            <a:ext cx="623888" cy="1371600"/>
            <a:chOff x="1229" y="2400"/>
            <a:chExt cx="393" cy="864"/>
          </a:xfrm>
        </p:grpSpPr>
        <p:sp>
          <p:nvSpPr>
            <p:cNvPr id="40026" name="Line 44"/>
            <p:cNvSpPr>
              <a:spLocks noChangeShapeType="1"/>
            </p:cNvSpPr>
            <p:nvPr/>
          </p:nvSpPr>
          <p:spPr bwMode="auto">
            <a:xfrm>
              <a:off x="1229" y="3071"/>
              <a:ext cx="196" cy="54"/>
            </a:xfrm>
            <a:prstGeom prst="line">
              <a:avLst/>
            </a:prstGeom>
            <a:noFill/>
            <a:ln w="20638">
              <a:solidFill>
                <a:srgbClr val="000000"/>
              </a:solidFill>
              <a:round/>
              <a:headEnd/>
              <a:tailEnd/>
            </a:ln>
          </p:spPr>
          <p:txBody>
            <a:bodyPr/>
            <a:lstStyle/>
            <a:p>
              <a:endParaRPr lang="en-US"/>
            </a:p>
          </p:txBody>
        </p:sp>
        <p:sp>
          <p:nvSpPr>
            <p:cNvPr id="40027" name="Text Box 45"/>
            <p:cNvSpPr txBox="1">
              <a:spLocks noChangeArrowheads="1"/>
            </p:cNvSpPr>
            <p:nvPr/>
          </p:nvSpPr>
          <p:spPr bwMode="auto">
            <a:xfrm>
              <a:off x="1362" y="2998"/>
              <a:ext cx="260" cy="213"/>
            </a:xfrm>
            <a:prstGeom prst="rect">
              <a:avLst/>
            </a:prstGeom>
            <a:noFill/>
            <a:ln w="12700">
              <a:noFill/>
              <a:miter lim="800000"/>
              <a:headEnd/>
              <a:tailEnd/>
            </a:ln>
          </p:spPr>
          <p:txBody>
            <a:bodyPr wrap="none">
              <a:spAutoFit/>
            </a:bodyPr>
            <a:lstStyle/>
            <a:p>
              <a:pPr>
                <a:buFont typeface="Wingdings" pitchFamily="2" charset="2"/>
                <a:buNone/>
              </a:pPr>
              <a:r>
                <a:rPr lang="en-US" sz="1600"/>
                <a:t>20</a:t>
              </a:r>
            </a:p>
          </p:txBody>
        </p:sp>
        <p:sp>
          <p:nvSpPr>
            <p:cNvPr id="40028" name="Line 46"/>
            <p:cNvSpPr>
              <a:spLocks noChangeShapeType="1"/>
            </p:cNvSpPr>
            <p:nvPr/>
          </p:nvSpPr>
          <p:spPr bwMode="auto">
            <a:xfrm>
              <a:off x="1296" y="2400"/>
              <a:ext cx="0" cy="864"/>
            </a:xfrm>
            <a:prstGeom prst="line">
              <a:avLst/>
            </a:prstGeom>
            <a:noFill/>
            <a:ln w="28575">
              <a:solidFill>
                <a:schemeClr val="tx1"/>
              </a:solidFill>
              <a:round/>
              <a:headEnd type="oval" w="sm" len="sm"/>
              <a:tailEnd type="triangle" w="med" len="med"/>
            </a:ln>
          </p:spPr>
          <p:txBody>
            <a:bodyPr/>
            <a:lstStyle/>
            <a:p>
              <a:endParaRPr lang="en-US"/>
            </a:p>
          </p:txBody>
        </p:sp>
      </p:grpSp>
      <p:sp>
        <p:nvSpPr>
          <p:cNvPr id="9" name="AutoShape 72"/>
          <p:cNvSpPr>
            <a:spLocks noChangeArrowheads="1"/>
          </p:cNvSpPr>
          <p:nvPr/>
        </p:nvSpPr>
        <p:spPr bwMode="auto">
          <a:xfrm>
            <a:off x="4495800" y="5453063"/>
            <a:ext cx="16002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p:spPr>
        <p:txBody>
          <a:bodyPr wrap="none" anchor="ctr"/>
          <a:lstStyle/>
          <a:p>
            <a:endParaRPr lang="en-US"/>
          </a:p>
        </p:txBody>
      </p:sp>
      <p:grpSp>
        <p:nvGrpSpPr>
          <p:cNvPr id="4" name="Group 126"/>
          <p:cNvGrpSpPr>
            <a:grpSpLocks/>
          </p:cNvGrpSpPr>
          <p:nvPr/>
        </p:nvGrpSpPr>
        <p:grpSpPr bwMode="auto">
          <a:xfrm>
            <a:off x="4648200" y="3776663"/>
            <a:ext cx="533400" cy="1676400"/>
            <a:chOff x="4648200" y="3776662"/>
            <a:chExt cx="533400" cy="1676400"/>
          </a:xfrm>
        </p:grpSpPr>
        <p:sp>
          <p:nvSpPr>
            <p:cNvPr id="40023" name="Line 74"/>
            <p:cNvSpPr>
              <a:spLocks noChangeShapeType="1"/>
            </p:cNvSpPr>
            <p:nvPr/>
          </p:nvSpPr>
          <p:spPr bwMode="auto">
            <a:xfrm>
              <a:off x="4648200" y="3776662"/>
              <a:ext cx="0" cy="1219200"/>
            </a:xfrm>
            <a:prstGeom prst="line">
              <a:avLst/>
            </a:prstGeom>
            <a:noFill/>
            <a:ln w="28575">
              <a:solidFill>
                <a:schemeClr val="tx1"/>
              </a:solidFill>
              <a:round/>
              <a:headEnd type="oval" w="sm" len="sm"/>
              <a:tailEnd/>
            </a:ln>
          </p:spPr>
          <p:txBody>
            <a:bodyPr/>
            <a:lstStyle/>
            <a:p>
              <a:endParaRPr lang="en-US"/>
            </a:p>
          </p:txBody>
        </p:sp>
        <p:sp>
          <p:nvSpPr>
            <p:cNvPr id="40024" name="Line 80"/>
            <p:cNvSpPr>
              <a:spLocks noChangeShapeType="1"/>
            </p:cNvSpPr>
            <p:nvPr/>
          </p:nvSpPr>
          <p:spPr bwMode="auto">
            <a:xfrm>
              <a:off x="4648200" y="4995862"/>
              <a:ext cx="533400" cy="0"/>
            </a:xfrm>
            <a:prstGeom prst="line">
              <a:avLst/>
            </a:prstGeom>
            <a:noFill/>
            <a:ln w="28575">
              <a:solidFill>
                <a:schemeClr val="tx1"/>
              </a:solidFill>
              <a:round/>
              <a:headEnd/>
              <a:tailEnd/>
            </a:ln>
          </p:spPr>
          <p:txBody>
            <a:bodyPr/>
            <a:lstStyle/>
            <a:p>
              <a:endParaRPr lang="en-US"/>
            </a:p>
          </p:txBody>
        </p:sp>
        <p:sp>
          <p:nvSpPr>
            <p:cNvPr id="40025" name="Line 81"/>
            <p:cNvSpPr>
              <a:spLocks noChangeShapeType="1"/>
            </p:cNvSpPr>
            <p:nvPr/>
          </p:nvSpPr>
          <p:spPr bwMode="auto">
            <a:xfrm>
              <a:off x="5181600" y="4995862"/>
              <a:ext cx="0" cy="457200"/>
            </a:xfrm>
            <a:prstGeom prst="line">
              <a:avLst/>
            </a:prstGeom>
            <a:noFill/>
            <a:ln w="28575">
              <a:solidFill>
                <a:schemeClr val="tx1"/>
              </a:solidFill>
              <a:round/>
              <a:headEnd/>
              <a:tailEnd type="triangle" w="med" len="med"/>
            </a:ln>
          </p:spPr>
          <p:txBody>
            <a:bodyPr/>
            <a:lstStyle/>
            <a:p>
              <a:endParaRPr lang="en-US"/>
            </a:p>
          </p:txBody>
        </p:sp>
      </p:grpSp>
      <p:grpSp>
        <p:nvGrpSpPr>
          <p:cNvPr id="5" name="Group 127"/>
          <p:cNvGrpSpPr>
            <a:grpSpLocks/>
          </p:cNvGrpSpPr>
          <p:nvPr/>
        </p:nvGrpSpPr>
        <p:grpSpPr bwMode="auto">
          <a:xfrm>
            <a:off x="5562600" y="3776663"/>
            <a:ext cx="533400" cy="1676400"/>
            <a:chOff x="5562600" y="3776662"/>
            <a:chExt cx="533400" cy="1676400"/>
          </a:xfrm>
        </p:grpSpPr>
        <p:sp>
          <p:nvSpPr>
            <p:cNvPr id="40020" name="Line 75"/>
            <p:cNvSpPr>
              <a:spLocks noChangeShapeType="1"/>
            </p:cNvSpPr>
            <p:nvPr/>
          </p:nvSpPr>
          <p:spPr bwMode="auto">
            <a:xfrm>
              <a:off x="6096000" y="3776662"/>
              <a:ext cx="0" cy="1219200"/>
            </a:xfrm>
            <a:prstGeom prst="line">
              <a:avLst/>
            </a:prstGeom>
            <a:noFill/>
            <a:ln w="28575">
              <a:solidFill>
                <a:schemeClr val="tx1"/>
              </a:solidFill>
              <a:round/>
              <a:headEnd type="oval" w="sm" len="sm"/>
              <a:tailEnd/>
            </a:ln>
          </p:spPr>
          <p:txBody>
            <a:bodyPr/>
            <a:lstStyle/>
            <a:p>
              <a:endParaRPr lang="en-US"/>
            </a:p>
          </p:txBody>
        </p:sp>
        <p:sp>
          <p:nvSpPr>
            <p:cNvPr id="40021" name="Line 79"/>
            <p:cNvSpPr>
              <a:spLocks noChangeShapeType="1"/>
            </p:cNvSpPr>
            <p:nvPr/>
          </p:nvSpPr>
          <p:spPr bwMode="auto">
            <a:xfrm>
              <a:off x="5562600" y="4995862"/>
              <a:ext cx="533400" cy="0"/>
            </a:xfrm>
            <a:prstGeom prst="line">
              <a:avLst/>
            </a:prstGeom>
            <a:noFill/>
            <a:ln w="28575">
              <a:solidFill>
                <a:schemeClr val="tx1"/>
              </a:solidFill>
              <a:round/>
              <a:headEnd/>
              <a:tailEnd/>
            </a:ln>
          </p:spPr>
          <p:txBody>
            <a:bodyPr/>
            <a:lstStyle/>
            <a:p>
              <a:endParaRPr lang="en-US"/>
            </a:p>
          </p:txBody>
        </p:sp>
        <p:sp>
          <p:nvSpPr>
            <p:cNvPr id="40022" name="Line 82"/>
            <p:cNvSpPr>
              <a:spLocks noChangeShapeType="1"/>
            </p:cNvSpPr>
            <p:nvPr/>
          </p:nvSpPr>
          <p:spPr bwMode="auto">
            <a:xfrm>
              <a:off x="5562600" y="4995862"/>
              <a:ext cx="0" cy="457200"/>
            </a:xfrm>
            <a:prstGeom prst="line">
              <a:avLst/>
            </a:prstGeom>
            <a:noFill/>
            <a:ln w="28575">
              <a:solidFill>
                <a:schemeClr val="tx1"/>
              </a:solidFill>
              <a:round/>
              <a:headEnd/>
              <a:tailEnd type="triangle" w="med" len="med"/>
            </a:ln>
          </p:spPr>
          <p:txBody>
            <a:bodyPr/>
            <a:lstStyle/>
            <a:p>
              <a:endParaRPr lang="en-US"/>
            </a:p>
          </p:txBody>
        </p:sp>
      </p:grpSp>
      <p:grpSp>
        <p:nvGrpSpPr>
          <p:cNvPr id="6" name="Group 128"/>
          <p:cNvGrpSpPr>
            <a:grpSpLocks/>
          </p:cNvGrpSpPr>
          <p:nvPr/>
        </p:nvGrpSpPr>
        <p:grpSpPr bwMode="auto">
          <a:xfrm>
            <a:off x="5943600" y="3776663"/>
            <a:ext cx="1600200" cy="1676400"/>
            <a:chOff x="5943600" y="3776662"/>
            <a:chExt cx="1600200" cy="1676400"/>
          </a:xfrm>
        </p:grpSpPr>
        <p:sp>
          <p:nvSpPr>
            <p:cNvPr id="40017" name="Line 76"/>
            <p:cNvSpPr>
              <a:spLocks noChangeShapeType="1"/>
            </p:cNvSpPr>
            <p:nvPr/>
          </p:nvSpPr>
          <p:spPr bwMode="auto">
            <a:xfrm>
              <a:off x="7543800" y="3776662"/>
              <a:ext cx="0" cy="1371600"/>
            </a:xfrm>
            <a:prstGeom prst="line">
              <a:avLst/>
            </a:prstGeom>
            <a:noFill/>
            <a:ln w="28575">
              <a:solidFill>
                <a:schemeClr val="tx1"/>
              </a:solidFill>
              <a:round/>
              <a:headEnd type="oval" w="sm" len="sm"/>
              <a:tailEnd/>
            </a:ln>
          </p:spPr>
          <p:txBody>
            <a:bodyPr/>
            <a:lstStyle/>
            <a:p>
              <a:endParaRPr lang="en-US"/>
            </a:p>
          </p:txBody>
        </p:sp>
        <p:sp>
          <p:nvSpPr>
            <p:cNvPr id="40018" name="Line 78"/>
            <p:cNvSpPr>
              <a:spLocks noChangeShapeType="1"/>
            </p:cNvSpPr>
            <p:nvPr/>
          </p:nvSpPr>
          <p:spPr bwMode="auto">
            <a:xfrm>
              <a:off x="5943600" y="5148262"/>
              <a:ext cx="1600200" cy="0"/>
            </a:xfrm>
            <a:prstGeom prst="line">
              <a:avLst/>
            </a:prstGeom>
            <a:noFill/>
            <a:ln w="28575">
              <a:solidFill>
                <a:schemeClr val="tx1"/>
              </a:solidFill>
              <a:round/>
              <a:headEnd/>
              <a:tailEnd/>
            </a:ln>
          </p:spPr>
          <p:txBody>
            <a:bodyPr/>
            <a:lstStyle/>
            <a:p>
              <a:endParaRPr lang="en-US"/>
            </a:p>
          </p:txBody>
        </p:sp>
        <p:sp>
          <p:nvSpPr>
            <p:cNvPr id="40019" name="Line 83"/>
            <p:cNvSpPr>
              <a:spLocks noChangeShapeType="1"/>
            </p:cNvSpPr>
            <p:nvPr/>
          </p:nvSpPr>
          <p:spPr bwMode="auto">
            <a:xfrm>
              <a:off x="5943600" y="5148262"/>
              <a:ext cx="0" cy="304800"/>
            </a:xfrm>
            <a:prstGeom prst="line">
              <a:avLst/>
            </a:prstGeom>
            <a:noFill/>
            <a:ln w="28575">
              <a:solidFill>
                <a:schemeClr val="tx1"/>
              </a:solidFill>
              <a:round/>
              <a:headEnd/>
              <a:tailEnd type="triangle" w="med" len="med"/>
            </a:ln>
          </p:spPr>
          <p:txBody>
            <a:bodyPr/>
            <a:lstStyle/>
            <a:p>
              <a:endParaRPr lang="en-US"/>
            </a:p>
          </p:txBody>
        </p:sp>
      </p:grpSp>
      <p:grpSp>
        <p:nvGrpSpPr>
          <p:cNvPr id="7" name="Group 125"/>
          <p:cNvGrpSpPr>
            <a:grpSpLocks/>
          </p:cNvGrpSpPr>
          <p:nvPr/>
        </p:nvGrpSpPr>
        <p:grpSpPr bwMode="auto">
          <a:xfrm>
            <a:off x="3124200" y="3776663"/>
            <a:ext cx="1676400" cy="1676400"/>
            <a:chOff x="3124200" y="3776662"/>
            <a:chExt cx="1676400" cy="1676400"/>
          </a:xfrm>
        </p:grpSpPr>
        <p:sp>
          <p:nvSpPr>
            <p:cNvPr id="40014" name="Line 73"/>
            <p:cNvSpPr>
              <a:spLocks noChangeShapeType="1"/>
            </p:cNvSpPr>
            <p:nvPr/>
          </p:nvSpPr>
          <p:spPr bwMode="auto">
            <a:xfrm>
              <a:off x="3124200" y="3776662"/>
              <a:ext cx="0" cy="1371600"/>
            </a:xfrm>
            <a:prstGeom prst="line">
              <a:avLst/>
            </a:prstGeom>
            <a:noFill/>
            <a:ln w="28575">
              <a:solidFill>
                <a:schemeClr val="tx1"/>
              </a:solidFill>
              <a:round/>
              <a:headEnd type="oval" w="sm" len="sm"/>
              <a:tailEnd/>
            </a:ln>
          </p:spPr>
          <p:txBody>
            <a:bodyPr/>
            <a:lstStyle/>
            <a:p>
              <a:endParaRPr lang="en-US"/>
            </a:p>
          </p:txBody>
        </p:sp>
        <p:sp>
          <p:nvSpPr>
            <p:cNvPr id="40015" name="Line 77"/>
            <p:cNvSpPr>
              <a:spLocks noChangeShapeType="1"/>
            </p:cNvSpPr>
            <p:nvPr/>
          </p:nvSpPr>
          <p:spPr bwMode="auto">
            <a:xfrm>
              <a:off x="3124200" y="5148262"/>
              <a:ext cx="1676400" cy="0"/>
            </a:xfrm>
            <a:prstGeom prst="line">
              <a:avLst/>
            </a:prstGeom>
            <a:noFill/>
            <a:ln w="28575">
              <a:solidFill>
                <a:schemeClr val="tx1"/>
              </a:solidFill>
              <a:round/>
              <a:headEnd/>
              <a:tailEnd/>
            </a:ln>
          </p:spPr>
          <p:txBody>
            <a:bodyPr/>
            <a:lstStyle/>
            <a:p>
              <a:endParaRPr lang="en-US"/>
            </a:p>
          </p:txBody>
        </p:sp>
        <p:sp>
          <p:nvSpPr>
            <p:cNvPr id="40016" name="Line 84"/>
            <p:cNvSpPr>
              <a:spLocks noChangeShapeType="1"/>
            </p:cNvSpPr>
            <p:nvPr/>
          </p:nvSpPr>
          <p:spPr bwMode="auto">
            <a:xfrm>
              <a:off x="4800600" y="5148262"/>
              <a:ext cx="0" cy="304800"/>
            </a:xfrm>
            <a:prstGeom prst="line">
              <a:avLst/>
            </a:prstGeom>
            <a:noFill/>
            <a:ln w="28575">
              <a:solidFill>
                <a:schemeClr val="tx1"/>
              </a:solidFill>
              <a:round/>
              <a:headEnd/>
              <a:tailEnd type="triangle" w="med" len="med"/>
            </a:ln>
          </p:spPr>
          <p:txBody>
            <a:bodyPr/>
            <a:lstStyle/>
            <a:p>
              <a:endParaRPr lang="en-US"/>
            </a:p>
          </p:txBody>
        </p:sp>
      </p:grpSp>
      <p:grpSp>
        <p:nvGrpSpPr>
          <p:cNvPr id="8" name="Group 130"/>
          <p:cNvGrpSpPr>
            <a:grpSpLocks/>
          </p:cNvGrpSpPr>
          <p:nvPr/>
        </p:nvGrpSpPr>
        <p:grpSpPr bwMode="auto">
          <a:xfrm>
            <a:off x="4800600" y="1947863"/>
            <a:ext cx="3657600" cy="3657600"/>
            <a:chOff x="4800600" y="1947862"/>
            <a:chExt cx="3657600" cy="3657600"/>
          </a:xfrm>
        </p:grpSpPr>
        <p:sp>
          <p:nvSpPr>
            <p:cNvPr id="40009" name="Text Box 70"/>
            <p:cNvSpPr txBox="1">
              <a:spLocks noChangeArrowheads="1"/>
            </p:cNvSpPr>
            <p:nvPr/>
          </p:nvSpPr>
          <p:spPr bwMode="auto">
            <a:xfrm>
              <a:off x="6324600" y="1947862"/>
              <a:ext cx="1600200" cy="307777"/>
            </a:xfrm>
            <a:prstGeom prst="rect">
              <a:avLst/>
            </a:prstGeom>
            <a:noFill/>
            <a:ln w="12700">
              <a:noFill/>
              <a:miter lim="800000"/>
              <a:headEnd/>
              <a:tailEnd/>
            </a:ln>
          </p:spPr>
          <p:txBody>
            <a:bodyPr>
              <a:spAutoFit/>
            </a:bodyPr>
            <a:lstStyle/>
            <a:p>
              <a:pPr>
                <a:buFont typeface="Wingdings" pitchFamily="2" charset="2"/>
                <a:buNone/>
              </a:pPr>
              <a:r>
                <a:rPr lang="en-US"/>
                <a:t>Block offset</a:t>
              </a:r>
            </a:p>
          </p:txBody>
        </p:sp>
        <p:grpSp>
          <p:nvGrpSpPr>
            <p:cNvPr id="40010" name="Group 129"/>
            <p:cNvGrpSpPr>
              <a:grpSpLocks/>
            </p:cNvGrpSpPr>
            <p:nvPr/>
          </p:nvGrpSpPr>
          <p:grpSpPr bwMode="auto">
            <a:xfrm>
              <a:off x="4800600" y="1947862"/>
              <a:ext cx="3657600" cy="3657600"/>
              <a:chOff x="4800600" y="1947862"/>
              <a:chExt cx="3657600" cy="3657600"/>
            </a:xfrm>
          </p:grpSpPr>
          <p:sp>
            <p:nvSpPr>
              <p:cNvPr id="40011" name="Line 85"/>
              <p:cNvSpPr>
                <a:spLocks noChangeShapeType="1"/>
              </p:cNvSpPr>
              <p:nvPr/>
            </p:nvSpPr>
            <p:spPr bwMode="auto">
              <a:xfrm>
                <a:off x="4800600" y="1947862"/>
                <a:ext cx="0" cy="304800"/>
              </a:xfrm>
              <a:prstGeom prst="line">
                <a:avLst/>
              </a:prstGeom>
              <a:noFill/>
              <a:ln w="12700">
                <a:solidFill>
                  <a:schemeClr val="tx1"/>
                </a:solidFill>
                <a:round/>
                <a:headEnd/>
                <a:tailEnd/>
              </a:ln>
            </p:spPr>
            <p:txBody>
              <a:bodyPr/>
              <a:lstStyle/>
              <a:p>
                <a:endParaRPr lang="en-US"/>
              </a:p>
            </p:txBody>
          </p:sp>
          <p:sp>
            <p:nvSpPr>
              <p:cNvPr id="40012" name="Line 86"/>
              <p:cNvSpPr>
                <a:spLocks noChangeShapeType="1"/>
              </p:cNvSpPr>
              <p:nvPr/>
            </p:nvSpPr>
            <p:spPr bwMode="auto">
              <a:xfrm>
                <a:off x="4800600" y="2252662"/>
                <a:ext cx="3657600" cy="0"/>
              </a:xfrm>
              <a:prstGeom prst="line">
                <a:avLst/>
              </a:prstGeom>
              <a:noFill/>
              <a:ln w="12700">
                <a:solidFill>
                  <a:schemeClr val="tx1"/>
                </a:solidFill>
                <a:round/>
                <a:headEnd/>
                <a:tailEnd/>
              </a:ln>
            </p:spPr>
            <p:txBody>
              <a:bodyPr/>
              <a:lstStyle/>
              <a:p>
                <a:endParaRPr lang="en-US"/>
              </a:p>
            </p:txBody>
          </p:sp>
          <p:sp>
            <p:nvSpPr>
              <p:cNvPr id="40013" name="Line 87"/>
              <p:cNvSpPr>
                <a:spLocks noChangeShapeType="1"/>
              </p:cNvSpPr>
              <p:nvPr/>
            </p:nvSpPr>
            <p:spPr bwMode="auto">
              <a:xfrm>
                <a:off x="8458200" y="2252662"/>
                <a:ext cx="0" cy="3352800"/>
              </a:xfrm>
              <a:prstGeom prst="line">
                <a:avLst/>
              </a:prstGeom>
              <a:noFill/>
              <a:ln w="12700">
                <a:solidFill>
                  <a:schemeClr val="tx1"/>
                </a:solidFill>
                <a:round/>
                <a:headEnd/>
                <a:tailEnd/>
              </a:ln>
            </p:spPr>
            <p:txBody>
              <a:bodyPr/>
              <a:lstStyle/>
              <a:p>
                <a:endParaRPr lang="en-US"/>
              </a:p>
            </p:txBody>
          </p:sp>
        </p:grpSp>
      </p:grpSp>
      <p:sp>
        <p:nvSpPr>
          <p:cNvPr id="36898" name="Line 88"/>
          <p:cNvSpPr>
            <a:spLocks noChangeShapeType="1"/>
          </p:cNvSpPr>
          <p:nvPr/>
        </p:nvSpPr>
        <p:spPr bwMode="auto">
          <a:xfrm flipH="1">
            <a:off x="5867400" y="5605463"/>
            <a:ext cx="2590800" cy="0"/>
          </a:xfrm>
          <a:prstGeom prst="line">
            <a:avLst/>
          </a:prstGeom>
          <a:noFill/>
          <a:ln w="12700">
            <a:solidFill>
              <a:schemeClr val="tx1"/>
            </a:solidFill>
            <a:round/>
            <a:headEnd/>
            <a:tailEnd type="triangle" w="med" len="med"/>
          </a:ln>
        </p:spPr>
        <p:txBody>
          <a:bodyPr/>
          <a:lstStyle/>
          <a:p>
            <a:endParaRPr lang="en-US"/>
          </a:p>
        </p:txBody>
      </p:sp>
      <p:grpSp>
        <p:nvGrpSpPr>
          <p:cNvPr id="11" name="Group 131"/>
          <p:cNvGrpSpPr>
            <a:grpSpLocks/>
          </p:cNvGrpSpPr>
          <p:nvPr/>
        </p:nvGrpSpPr>
        <p:grpSpPr bwMode="auto">
          <a:xfrm>
            <a:off x="5334000" y="5681663"/>
            <a:ext cx="3276600" cy="566737"/>
            <a:chOff x="5334000" y="5681662"/>
            <a:chExt cx="3276600" cy="566738"/>
          </a:xfrm>
        </p:grpSpPr>
        <p:sp>
          <p:nvSpPr>
            <p:cNvPr id="40004" name="Line 67"/>
            <p:cNvSpPr>
              <a:spLocks noChangeShapeType="1"/>
            </p:cNvSpPr>
            <p:nvPr/>
          </p:nvSpPr>
          <p:spPr bwMode="auto">
            <a:xfrm>
              <a:off x="6172200" y="5834062"/>
              <a:ext cx="228600" cy="152400"/>
            </a:xfrm>
            <a:prstGeom prst="line">
              <a:avLst/>
            </a:prstGeom>
            <a:noFill/>
            <a:ln w="20638">
              <a:solidFill>
                <a:srgbClr val="000000"/>
              </a:solidFill>
              <a:round/>
              <a:headEnd/>
              <a:tailEnd/>
            </a:ln>
          </p:spPr>
          <p:txBody>
            <a:bodyPr/>
            <a:lstStyle/>
            <a:p>
              <a:endParaRPr lang="en-US"/>
            </a:p>
          </p:txBody>
        </p:sp>
        <p:sp>
          <p:nvSpPr>
            <p:cNvPr id="40005" name="Text Box 68"/>
            <p:cNvSpPr txBox="1">
              <a:spLocks noChangeArrowheads="1"/>
            </p:cNvSpPr>
            <p:nvPr/>
          </p:nvSpPr>
          <p:spPr bwMode="auto">
            <a:xfrm>
              <a:off x="7772400" y="5911850"/>
              <a:ext cx="612775" cy="336550"/>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40006" name="Text Box 69"/>
            <p:cNvSpPr txBox="1">
              <a:spLocks noChangeArrowheads="1"/>
            </p:cNvSpPr>
            <p:nvPr/>
          </p:nvSpPr>
          <p:spPr bwMode="auto">
            <a:xfrm>
              <a:off x="6324600" y="5910262"/>
              <a:ext cx="412750" cy="338138"/>
            </a:xfrm>
            <a:prstGeom prst="rect">
              <a:avLst/>
            </a:prstGeom>
            <a:noFill/>
            <a:ln w="12700">
              <a:noFill/>
              <a:miter lim="800000"/>
              <a:headEnd/>
              <a:tailEnd/>
            </a:ln>
          </p:spPr>
          <p:txBody>
            <a:bodyPr wrap="none">
              <a:spAutoFit/>
            </a:bodyPr>
            <a:lstStyle/>
            <a:p>
              <a:pPr>
                <a:buFont typeface="Wingdings" pitchFamily="2" charset="2"/>
                <a:buNone/>
              </a:pPr>
              <a:r>
                <a:rPr lang="en-US" sz="1600"/>
                <a:t>32</a:t>
              </a:r>
            </a:p>
          </p:txBody>
        </p:sp>
        <p:sp>
          <p:nvSpPr>
            <p:cNvPr id="40007" name="Line 89"/>
            <p:cNvSpPr>
              <a:spLocks noChangeShapeType="1"/>
            </p:cNvSpPr>
            <p:nvPr/>
          </p:nvSpPr>
          <p:spPr bwMode="auto">
            <a:xfrm>
              <a:off x="5334000" y="5681662"/>
              <a:ext cx="0" cy="228600"/>
            </a:xfrm>
            <a:prstGeom prst="line">
              <a:avLst/>
            </a:prstGeom>
            <a:noFill/>
            <a:ln w="28575">
              <a:solidFill>
                <a:schemeClr val="tx1"/>
              </a:solidFill>
              <a:round/>
              <a:headEnd/>
              <a:tailEnd/>
            </a:ln>
          </p:spPr>
          <p:txBody>
            <a:bodyPr/>
            <a:lstStyle/>
            <a:p>
              <a:endParaRPr lang="en-US"/>
            </a:p>
          </p:txBody>
        </p:sp>
        <p:sp>
          <p:nvSpPr>
            <p:cNvPr id="40008" name="Line 90"/>
            <p:cNvSpPr>
              <a:spLocks noChangeShapeType="1"/>
            </p:cNvSpPr>
            <p:nvPr/>
          </p:nvSpPr>
          <p:spPr bwMode="auto">
            <a:xfrm>
              <a:off x="5334000" y="5910262"/>
              <a:ext cx="3276600" cy="0"/>
            </a:xfrm>
            <a:prstGeom prst="line">
              <a:avLst/>
            </a:prstGeom>
            <a:noFill/>
            <a:ln w="28575">
              <a:solidFill>
                <a:schemeClr val="tx1"/>
              </a:solidFill>
              <a:round/>
              <a:headEnd/>
              <a:tailEnd type="stealth" w="med" len="med"/>
            </a:ln>
          </p:spPr>
          <p:txBody>
            <a:bodyPr/>
            <a:lstStyle/>
            <a:p>
              <a:endParaRPr lang="en-US"/>
            </a:p>
          </p:txBody>
        </p:sp>
      </p:grpSp>
      <p:sp>
        <p:nvSpPr>
          <p:cNvPr id="39979" name="Text Box 24"/>
          <p:cNvSpPr txBox="1">
            <a:spLocks noChangeArrowheads="1"/>
          </p:cNvSpPr>
          <p:nvPr/>
        </p:nvSpPr>
        <p:spPr bwMode="auto">
          <a:xfrm>
            <a:off x="3341687" y="2214620"/>
            <a:ext cx="631825" cy="306387"/>
          </a:xfrm>
          <a:prstGeom prst="rect">
            <a:avLst/>
          </a:prstGeom>
          <a:noFill/>
          <a:ln w="12700">
            <a:noFill/>
            <a:miter lim="800000"/>
            <a:headEnd/>
            <a:tailEnd/>
          </a:ln>
        </p:spPr>
        <p:txBody>
          <a:bodyPr wrap="none">
            <a:spAutoFit/>
          </a:bodyPr>
          <a:lstStyle/>
          <a:p>
            <a:pPr>
              <a:buFont typeface="Wingdings" pitchFamily="2" charset="2"/>
              <a:buNone/>
            </a:pPr>
            <a:r>
              <a:rPr lang="en-US" dirty="0"/>
              <a:t>Index</a:t>
            </a:r>
          </a:p>
        </p:txBody>
      </p:sp>
      <p:grpSp>
        <p:nvGrpSpPr>
          <p:cNvPr id="12" name="Group 104"/>
          <p:cNvGrpSpPr>
            <a:grpSpLocks/>
          </p:cNvGrpSpPr>
          <p:nvPr/>
        </p:nvGrpSpPr>
        <p:grpSpPr bwMode="auto">
          <a:xfrm>
            <a:off x="914400" y="1951038"/>
            <a:ext cx="3719513" cy="1825625"/>
            <a:chOff x="914400" y="1831708"/>
            <a:chExt cx="3719527" cy="1826686"/>
          </a:xfrm>
        </p:grpSpPr>
        <p:sp>
          <p:nvSpPr>
            <p:cNvPr id="39999" name="Line 21"/>
            <p:cNvSpPr>
              <a:spLocks noChangeShapeType="1"/>
            </p:cNvSpPr>
            <p:nvPr/>
          </p:nvSpPr>
          <p:spPr bwMode="auto">
            <a:xfrm>
              <a:off x="4184650" y="1975644"/>
              <a:ext cx="234950" cy="90488"/>
            </a:xfrm>
            <a:prstGeom prst="line">
              <a:avLst/>
            </a:prstGeom>
            <a:noFill/>
            <a:ln w="20638">
              <a:solidFill>
                <a:srgbClr val="000000"/>
              </a:solidFill>
              <a:round/>
              <a:headEnd/>
              <a:tailEnd/>
            </a:ln>
          </p:spPr>
          <p:txBody>
            <a:bodyPr/>
            <a:lstStyle/>
            <a:p>
              <a:endParaRPr lang="en-US"/>
            </a:p>
          </p:txBody>
        </p:sp>
        <p:sp>
          <p:nvSpPr>
            <p:cNvPr id="40000" name="Text Box 23"/>
            <p:cNvSpPr txBox="1">
              <a:spLocks noChangeArrowheads="1"/>
            </p:cNvSpPr>
            <p:nvPr/>
          </p:nvSpPr>
          <p:spPr bwMode="auto">
            <a:xfrm>
              <a:off x="4337051" y="1831708"/>
              <a:ext cx="296876" cy="338554"/>
            </a:xfrm>
            <a:prstGeom prst="rect">
              <a:avLst/>
            </a:prstGeom>
            <a:noFill/>
            <a:ln w="12700">
              <a:noFill/>
              <a:miter lim="800000"/>
              <a:headEnd/>
              <a:tailEnd/>
            </a:ln>
          </p:spPr>
          <p:txBody>
            <a:bodyPr wrap="none">
              <a:spAutoFit/>
            </a:bodyPr>
            <a:lstStyle/>
            <a:p>
              <a:pPr>
                <a:buFont typeface="Wingdings" pitchFamily="2" charset="2"/>
                <a:buNone/>
              </a:pPr>
              <a:r>
                <a:rPr lang="en-US" sz="1600"/>
                <a:t>8</a:t>
              </a:r>
            </a:p>
          </p:txBody>
        </p:sp>
        <p:cxnSp>
          <p:nvCxnSpPr>
            <p:cNvPr id="40001" name="Elbow Connector 63"/>
            <p:cNvCxnSpPr>
              <a:cxnSpLocks noChangeShapeType="1"/>
            </p:cNvCxnSpPr>
            <p:nvPr/>
          </p:nvCxnSpPr>
          <p:spPr bwMode="auto">
            <a:xfrm rot="5400000">
              <a:off x="4031455" y="2145506"/>
              <a:ext cx="609600" cy="1588"/>
            </a:xfrm>
            <a:prstGeom prst="bentConnector3">
              <a:avLst>
                <a:gd name="adj1" fmla="val 50000"/>
              </a:avLst>
            </a:prstGeom>
            <a:noFill/>
            <a:ln w="34925" algn="ctr">
              <a:solidFill>
                <a:schemeClr val="tx1"/>
              </a:solidFill>
              <a:round/>
              <a:headEnd/>
              <a:tailEnd/>
            </a:ln>
          </p:spPr>
        </p:cxnSp>
        <p:cxnSp>
          <p:nvCxnSpPr>
            <p:cNvPr id="40002" name="Straight Connector 64"/>
            <p:cNvCxnSpPr>
              <a:cxnSpLocks noChangeShapeType="1"/>
            </p:cNvCxnSpPr>
            <p:nvPr/>
          </p:nvCxnSpPr>
          <p:spPr bwMode="auto">
            <a:xfrm rot="10800000">
              <a:off x="914400" y="2438399"/>
              <a:ext cx="3429000" cy="0"/>
            </a:xfrm>
            <a:prstGeom prst="line">
              <a:avLst/>
            </a:prstGeom>
            <a:noFill/>
            <a:ln w="34925" algn="ctr">
              <a:solidFill>
                <a:schemeClr val="tx1"/>
              </a:solidFill>
              <a:round/>
              <a:headEnd/>
              <a:tailEnd/>
            </a:ln>
          </p:spPr>
        </p:cxnSp>
        <p:cxnSp>
          <p:nvCxnSpPr>
            <p:cNvPr id="40003" name="Elbow Connector 65"/>
            <p:cNvCxnSpPr>
              <a:cxnSpLocks noChangeShapeType="1"/>
            </p:cNvCxnSpPr>
            <p:nvPr/>
          </p:nvCxnSpPr>
          <p:spPr bwMode="auto">
            <a:xfrm rot="5400000">
              <a:off x="302156" y="3035301"/>
              <a:ext cx="1244598" cy="1588"/>
            </a:xfrm>
            <a:prstGeom prst="bentConnector3">
              <a:avLst>
                <a:gd name="adj1" fmla="val 50000"/>
              </a:avLst>
            </a:prstGeom>
            <a:noFill/>
            <a:ln w="34925" algn="ctr">
              <a:solidFill>
                <a:schemeClr val="tx1"/>
              </a:solidFill>
              <a:round/>
              <a:headEnd/>
              <a:tailEnd/>
            </a:ln>
          </p:spPr>
        </p:cxnSp>
      </p:grpSp>
      <p:cxnSp>
        <p:nvCxnSpPr>
          <p:cNvPr id="101" name="Straight Connector 100"/>
          <p:cNvCxnSpPr>
            <a:cxnSpLocks noChangeShapeType="1"/>
          </p:cNvCxnSpPr>
          <p:nvPr/>
        </p:nvCxnSpPr>
        <p:spPr bwMode="auto">
          <a:xfrm rot="10800000">
            <a:off x="936625" y="3768725"/>
            <a:ext cx="511175" cy="0"/>
          </a:xfrm>
          <a:prstGeom prst="line">
            <a:avLst/>
          </a:prstGeom>
          <a:noFill/>
          <a:ln w="34925" algn="ctr">
            <a:solidFill>
              <a:schemeClr val="tx1"/>
            </a:solidFill>
            <a:round/>
            <a:headEnd type="stealth" w="med" len="lg"/>
            <a:tailEnd/>
          </a:ln>
        </p:spPr>
      </p:cxnSp>
      <p:grpSp>
        <p:nvGrpSpPr>
          <p:cNvPr id="13" name="Group 74"/>
          <p:cNvGrpSpPr>
            <a:grpSpLocks/>
          </p:cNvGrpSpPr>
          <p:nvPr/>
        </p:nvGrpSpPr>
        <p:grpSpPr bwMode="auto">
          <a:xfrm>
            <a:off x="347663" y="5105400"/>
            <a:ext cx="1905000" cy="228600"/>
            <a:chOff x="152400" y="6037263"/>
            <a:chExt cx="2590800" cy="261937"/>
          </a:xfrm>
        </p:grpSpPr>
        <p:sp>
          <p:nvSpPr>
            <p:cNvPr id="39996" name="Freeform 12"/>
            <p:cNvSpPr>
              <a:spLocks/>
            </p:cNvSpPr>
            <p:nvPr/>
          </p:nvSpPr>
          <p:spPr bwMode="auto">
            <a:xfrm>
              <a:off x="2347912" y="6037263"/>
              <a:ext cx="395288" cy="261937"/>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39997" name="Freeform 13"/>
            <p:cNvSpPr>
              <a:spLocks noEditPoints="1"/>
            </p:cNvSpPr>
            <p:nvPr/>
          </p:nvSpPr>
          <p:spPr bwMode="auto">
            <a:xfrm>
              <a:off x="2487612" y="6161088"/>
              <a:ext cx="117475" cy="39687"/>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cxnSp>
          <p:nvCxnSpPr>
            <p:cNvPr id="39998" name="Straight Connector 77"/>
            <p:cNvCxnSpPr>
              <a:cxnSpLocks noChangeShapeType="1"/>
            </p:cNvCxnSpPr>
            <p:nvPr/>
          </p:nvCxnSpPr>
          <p:spPr bwMode="auto">
            <a:xfrm rot="10800000">
              <a:off x="152400" y="6172200"/>
              <a:ext cx="2209800" cy="0"/>
            </a:xfrm>
            <a:prstGeom prst="line">
              <a:avLst/>
            </a:prstGeom>
            <a:noFill/>
            <a:ln w="34925" algn="ctr">
              <a:solidFill>
                <a:schemeClr val="tx1"/>
              </a:solidFill>
              <a:round/>
              <a:headEnd type="stealth" w="med" len="lg"/>
              <a:tailEnd/>
            </a:ln>
          </p:spPr>
        </p:cxnSp>
      </p:grpSp>
      <p:grpSp>
        <p:nvGrpSpPr>
          <p:cNvPr id="14" name="Group 117"/>
          <p:cNvGrpSpPr>
            <a:grpSpLocks/>
          </p:cNvGrpSpPr>
          <p:nvPr/>
        </p:nvGrpSpPr>
        <p:grpSpPr bwMode="auto">
          <a:xfrm>
            <a:off x="365125" y="1905000"/>
            <a:ext cx="3292475" cy="3311525"/>
            <a:chOff x="364862" y="1905000"/>
            <a:chExt cx="3292738" cy="3311525"/>
          </a:xfrm>
        </p:grpSpPr>
        <p:sp>
          <p:nvSpPr>
            <p:cNvPr id="39990" name="Text Box 15"/>
            <p:cNvSpPr txBox="1">
              <a:spLocks noChangeArrowheads="1"/>
            </p:cNvSpPr>
            <p:nvPr/>
          </p:nvSpPr>
          <p:spPr bwMode="auto">
            <a:xfrm>
              <a:off x="3244958" y="1905000"/>
              <a:ext cx="412642" cy="338219"/>
            </a:xfrm>
            <a:prstGeom prst="rect">
              <a:avLst/>
            </a:prstGeom>
            <a:noFill/>
            <a:ln w="12700">
              <a:noFill/>
              <a:miter lim="800000"/>
              <a:headEnd/>
              <a:tailEnd/>
            </a:ln>
          </p:spPr>
          <p:txBody>
            <a:bodyPr wrap="none">
              <a:spAutoFit/>
            </a:bodyPr>
            <a:lstStyle/>
            <a:p>
              <a:pPr>
                <a:buFont typeface="Wingdings" pitchFamily="2" charset="2"/>
                <a:buNone/>
              </a:pPr>
              <a:r>
                <a:rPr lang="en-US" sz="1600"/>
                <a:t>20</a:t>
              </a:r>
            </a:p>
          </p:txBody>
        </p:sp>
        <p:sp>
          <p:nvSpPr>
            <p:cNvPr id="39991" name="Line 17"/>
            <p:cNvSpPr>
              <a:spLocks noChangeShapeType="1"/>
            </p:cNvSpPr>
            <p:nvPr/>
          </p:nvSpPr>
          <p:spPr bwMode="auto">
            <a:xfrm>
              <a:off x="3048160" y="2057437"/>
              <a:ext cx="230128" cy="87334"/>
            </a:xfrm>
            <a:prstGeom prst="line">
              <a:avLst/>
            </a:prstGeom>
            <a:noFill/>
            <a:ln w="20638">
              <a:solidFill>
                <a:srgbClr val="000000"/>
              </a:solidFill>
              <a:round/>
              <a:headEnd/>
              <a:tailEnd/>
            </a:ln>
          </p:spPr>
          <p:txBody>
            <a:bodyPr/>
            <a:lstStyle/>
            <a:p>
              <a:endParaRPr lang="en-US"/>
            </a:p>
          </p:txBody>
        </p:sp>
        <p:sp>
          <p:nvSpPr>
            <p:cNvPr id="39992" name="Text Box 19"/>
            <p:cNvSpPr txBox="1">
              <a:spLocks noChangeArrowheads="1"/>
            </p:cNvSpPr>
            <p:nvPr/>
          </p:nvSpPr>
          <p:spPr bwMode="auto">
            <a:xfrm>
              <a:off x="1943278" y="1947565"/>
              <a:ext cx="462947" cy="307777"/>
            </a:xfrm>
            <a:prstGeom prst="rect">
              <a:avLst/>
            </a:prstGeom>
            <a:noFill/>
            <a:ln w="12700">
              <a:noFill/>
              <a:miter lim="800000"/>
              <a:headEnd/>
              <a:tailEnd/>
            </a:ln>
          </p:spPr>
          <p:txBody>
            <a:bodyPr wrap="none">
              <a:spAutoFit/>
            </a:bodyPr>
            <a:lstStyle/>
            <a:p>
              <a:pPr>
                <a:buFont typeface="Wingdings" pitchFamily="2" charset="2"/>
                <a:buNone/>
              </a:pPr>
              <a:r>
                <a:rPr lang="en-US" dirty="0"/>
                <a:t>Tag</a:t>
              </a:r>
            </a:p>
          </p:txBody>
        </p:sp>
        <p:cxnSp>
          <p:nvCxnSpPr>
            <p:cNvPr id="39993" name="Elbow Connector 71"/>
            <p:cNvCxnSpPr>
              <a:cxnSpLocks noChangeShapeType="1"/>
            </p:cNvCxnSpPr>
            <p:nvPr/>
          </p:nvCxnSpPr>
          <p:spPr bwMode="auto">
            <a:xfrm rot="5400000">
              <a:off x="3013946" y="2155092"/>
              <a:ext cx="355685" cy="1588"/>
            </a:xfrm>
            <a:prstGeom prst="bentConnector3">
              <a:avLst>
                <a:gd name="adj1" fmla="val 50000"/>
              </a:avLst>
            </a:prstGeom>
            <a:noFill/>
            <a:ln w="34925" algn="ctr">
              <a:solidFill>
                <a:schemeClr val="tx1"/>
              </a:solidFill>
              <a:round/>
              <a:headEnd/>
              <a:tailEnd/>
            </a:ln>
          </p:spPr>
        </p:cxnSp>
        <p:cxnSp>
          <p:nvCxnSpPr>
            <p:cNvPr id="39994" name="Straight Connector 72"/>
            <p:cNvCxnSpPr>
              <a:cxnSpLocks noChangeShapeType="1"/>
            </p:cNvCxnSpPr>
            <p:nvPr/>
          </p:nvCxnSpPr>
          <p:spPr bwMode="auto">
            <a:xfrm rot="10800000">
              <a:off x="364862" y="2314407"/>
              <a:ext cx="2835539" cy="0"/>
            </a:xfrm>
            <a:prstGeom prst="line">
              <a:avLst/>
            </a:prstGeom>
            <a:noFill/>
            <a:ln w="34925" algn="ctr">
              <a:solidFill>
                <a:schemeClr val="tx1"/>
              </a:solidFill>
              <a:round/>
              <a:headEnd/>
              <a:tailEnd/>
            </a:ln>
          </p:spPr>
        </p:cxnSp>
        <p:cxnSp>
          <p:nvCxnSpPr>
            <p:cNvPr id="39995" name="Elbow Connector 73"/>
            <p:cNvCxnSpPr>
              <a:cxnSpLocks noChangeShapeType="1"/>
            </p:cNvCxnSpPr>
            <p:nvPr/>
          </p:nvCxnSpPr>
          <p:spPr bwMode="auto">
            <a:xfrm rot="5400000">
              <a:off x="-1066353" y="3767584"/>
              <a:ext cx="2896294" cy="1588"/>
            </a:xfrm>
            <a:prstGeom prst="bentConnector3">
              <a:avLst>
                <a:gd name="adj1" fmla="val 50000"/>
              </a:avLst>
            </a:prstGeom>
            <a:noFill/>
            <a:ln w="34925" algn="ctr">
              <a:solidFill>
                <a:schemeClr val="tx1"/>
              </a:solidFill>
              <a:round/>
              <a:headEnd/>
              <a:tailEnd/>
            </a:ln>
          </p:spPr>
        </p:cxnSp>
      </p:grpSp>
      <p:grpSp>
        <p:nvGrpSpPr>
          <p:cNvPr id="15" name="Group 124"/>
          <p:cNvGrpSpPr>
            <a:grpSpLocks/>
          </p:cNvGrpSpPr>
          <p:nvPr/>
        </p:nvGrpSpPr>
        <p:grpSpPr bwMode="auto">
          <a:xfrm>
            <a:off x="1219200" y="3792538"/>
            <a:ext cx="879475" cy="2333625"/>
            <a:chOff x="1219200" y="3793066"/>
            <a:chExt cx="879475" cy="2333097"/>
          </a:xfrm>
        </p:grpSpPr>
        <p:sp>
          <p:nvSpPr>
            <p:cNvPr id="39985" name="Freeform 6"/>
            <p:cNvSpPr>
              <a:spLocks/>
            </p:cNvSpPr>
            <p:nvPr/>
          </p:nvSpPr>
          <p:spPr bwMode="auto">
            <a:xfrm>
              <a:off x="1570037" y="5562600"/>
              <a:ext cx="352425" cy="273050"/>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39986" name="Line 7"/>
            <p:cNvSpPr>
              <a:spLocks noChangeShapeType="1"/>
            </p:cNvSpPr>
            <p:nvPr/>
          </p:nvSpPr>
          <p:spPr bwMode="auto">
            <a:xfrm>
              <a:off x="1617663" y="3793066"/>
              <a:ext cx="10772" cy="1769534"/>
            </a:xfrm>
            <a:prstGeom prst="line">
              <a:avLst/>
            </a:prstGeom>
            <a:noFill/>
            <a:ln w="20701">
              <a:solidFill>
                <a:srgbClr val="000000"/>
              </a:solidFill>
              <a:round/>
              <a:headEnd type="oval" w="sm" len="sm"/>
              <a:tailEnd/>
            </a:ln>
          </p:spPr>
          <p:txBody>
            <a:bodyPr/>
            <a:lstStyle/>
            <a:p>
              <a:endParaRPr lang="en-US"/>
            </a:p>
          </p:txBody>
        </p:sp>
        <p:sp>
          <p:nvSpPr>
            <p:cNvPr id="39987" name="Freeform 8"/>
            <p:cNvSpPr>
              <a:spLocks/>
            </p:cNvSpPr>
            <p:nvPr/>
          </p:nvSpPr>
          <p:spPr bwMode="auto">
            <a:xfrm>
              <a:off x="1698625" y="5334000"/>
              <a:ext cx="400050" cy="215900"/>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39988" name="Text Box 10"/>
            <p:cNvSpPr txBox="1">
              <a:spLocks noChangeArrowheads="1"/>
            </p:cNvSpPr>
            <p:nvPr/>
          </p:nvSpPr>
          <p:spPr bwMode="auto">
            <a:xfrm>
              <a:off x="1219200" y="5788025"/>
              <a:ext cx="438150" cy="338138"/>
            </a:xfrm>
            <a:prstGeom prst="rect">
              <a:avLst/>
            </a:prstGeom>
            <a:noFill/>
            <a:ln w="12700">
              <a:noFill/>
              <a:miter lim="800000"/>
              <a:headEnd/>
              <a:tailEnd/>
            </a:ln>
          </p:spPr>
          <p:txBody>
            <a:bodyPr wrap="none">
              <a:spAutoFit/>
            </a:bodyPr>
            <a:lstStyle/>
            <a:p>
              <a:pPr>
                <a:buFont typeface="Wingdings" pitchFamily="2" charset="2"/>
                <a:buNone/>
              </a:pPr>
              <a:r>
                <a:rPr lang="en-US" sz="1600"/>
                <a:t>Hit</a:t>
              </a:r>
            </a:p>
          </p:txBody>
        </p:sp>
        <p:cxnSp>
          <p:nvCxnSpPr>
            <p:cNvPr id="39989" name="Elbow Connector 85"/>
            <p:cNvCxnSpPr>
              <a:cxnSpLocks noChangeShapeType="1"/>
            </p:cNvCxnSpPr>
            <p:nvPr/>
          </p:nvCxnSpPr>
          <p:spPr bwMode="auto">
            <a:xfrm rot="5400000">
              <a:off x="1592263" y="5969000"/>
              <a:ext cx="254000" cy="1588"/>
            </a:xfrm>
            <a:prstGeom prst="bentConnector3">
              <a:avLst>
                <a:gd name="adj1" fmla="val 50000"/>
              </a:avLst>
            </a:prstGeom>
            <a:noFill/>
            <a:ln w="25400" algn="ctr">
              <a:solidFill>
                <a:schemeClr val="tx1"/>
              </a:solidFill>
              <a:round/>
              <a:headEnd/>
              <a:tailEnd type="stealth" w="med" len="med"/>
            </a:ln>
          </p:spPr>
        </p:cxnSp>
      </p:grpSp>
      <p:grpSp>
        <p:nvGrpSpPr>
          <p:cNvPr id="97" name="Group 96"/>
          <p:cNvGrpSpPr/>
          <p:nvPr/>
        </p:nvGrpSpPr>
        <p:grpSpPr>
          <a:xfrm>
            <a:off x="2667000" y="1247001"/>
            <a:ext cx="1981200" cy="276999"/>
            <a:chOff x="2667000" y="1277145"/>
            <a:chExt cx="1981200" cy="276999"/>
          </a:xfrm>
        </p:grpSpPr>
        <p:cxnSp>
          <p:nvCxnSpPr>
            <p:cNvPr id="94" name="Straight Connector 93"/>
            <p:cNvCxnSpPr/>
            <p:nvPr/>
          </p:nvCxnSpPr>
          <p:spPr bwMode="auto">
            <a:xfrm>
              <a:off x="2667000" y="1524000"/>
              <a:ext cx="1981200" cy="0"/>
            </a:xfrm>
            <a:prstGeom prst="line">
              <a:avLst/>
            </a:prstGeom>
            <a:noFill/>
            <a:ln w="9525" cap="flat" cmpd="sng" algn="ctr">
              <a:solidFill>
                <a:srgbClr val="FF6600"/>
              </a:solidFill>
              <a:prstDash val="solid"/>
              <a:round/>
              <a:headEnd type="arrow" w="med" len="med"/>
              <a:tailEnd type="arrow" w="med" len="med"/>
            </a:ln>
            <a:effectLst/>
          </p:spPr>
        </p:cxnSp>
        <p:sp>
          <p:nvSpPr>
            <p:cNvPr id="95" name="Text Box 59"/>
            <p:cNvSpPr txBox="1">
              <a:spLocks noChangeArrowheads="1"/>
            </p:cNvSpPr>
            <p:nvPr/>
          </p:nvSpPr>
          <p:spPr bwMode="auto">
            <a:xfrm>
              <a:off x="3124200" y="1277145"/>
              <a:ext cx="1264192" cy="276999"/>
            </a:xfrm>
            <a:prstGeom prst="rect">
              <a:avLst/>
            </a:prstGeom>
            <a:noFill/>
            <a:ln w="12700">
              <a:noFill/>
              <a:miter lim="800000"/>
              <a:headEnd/>
              <a:tailEnd/>
            </a:ln>
          </p:spPr>
          <p:txBody>
            <a:bodyPr wrap="square">
              <a:spAutoFit/>
            </a:bodyPr>
            <a:lstStyle/>
            <a:p>
              <a:pPr>
                <a:buFont typeface="Wingdings" pitchFamily="2" charset="2"/>
                <a:buNone/>
              </a:pPr>
              <a:r>
                <a:rPr lang="en-US" sz="1200" dirty="0"/>
                <a:t>block address</a:t>
              </a:r>
            </a:p>
          </p:txBody>
        </p:sp>
      </p:grpSp>
    </p:spTree>
    <p:extLst>
      <p:ext uri="{BB962C8B-B14F-4D97-AF65-F5344CB8AC3E}">
        <p14:creationId xmlns:p14="http://schemas.microsoft.com/office/powerpoint/2010/main" val="135876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9954"/>
                                        </p:tgtEl>
                                        <p:attrNameLst>
                                          <p:attrName>style.visibility</p:attrName>
                                        </p:attrNameLst>
                                      </p:cBhvr>
                                      <p:to>
                                        <p:strVal val="visible"/>
                                      </p:to>
                                    </p:set>
                                    <p:animEffect transition="in" filter="blinds(horizontal)">
                                      <p:cBhvr>
                                        <p:cTn id="13" dur="500"/>
                                        <p:tgtEl>
                                          <p:spTgt spid="39954"/>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1000"/>
                                        <p:tgtEl>
                                          <p:spTgt spid="12"/>
                                        </p:tgtEl>
                                      </p:cBhvr>
                                    </p:animEffect>
                                  </p:childTnLst>
                                </p:cTn>
                              </p:par>
                            </p:childTnLst>
                          </p:cTn>
                        </p:par>
                        <p:par>
                          <p:cTn id="19" fill="hold">
                            <p:stCondLst>
                              <p:cond delay="1000"/>
                            </p:stCondLst>
                            <p:childTnLst>
                              <p:par>
                                <p:cTn id="20" presetID="18" presetClass="entr" presetSubtype="6" fill="hold" nodeType="after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strips(downRight)">
                                      <p:cBhvr>
                                        <p:cTn id="22" dur="500"/>
                                        <p:tgtEl>
                                          <p:spTgt spid="101"/>
                                        </p:tgtEl>
                                      </p:cBhvr>
                                    </p:animEffect>
                                  </p:childTnLst>
                                </p:cTn>
                              </p:par>
                            </p:childTnLst>
                          </p:cTn>
                        </p:par>
                        <p:par>
                          <p:cTn id="23" fill="hold">
                            <p:stCondLst>
                              <p:cond delay="1500"/>
                            </p:stCondLst>
                            <p:childTnLst>
                              <p:par>
                                <p:cTn id="24" presetID="3" presetClass="entr" presetSubtype="10" fill="hold" grpId="0" nodeType="afterEffect">
                                  <p:stCondLst>
                                    <p:cond delay="0"/>
                                  </p:stCondLst>
                                  <p:childTnLst>
                                    <p:set>
                                      <p:cBhvr>
                                        <p:cTn id="25" dur="1" fill="hold">
                                          <p:stCondLst>
                                            <p:cond delay="0"/>
                                          </p:stCondLst>
                                        </p:cTn>
                                        <p:tgtEl>
                                          <p:spTgt spid="36928"/>
                                        </p:tgtEl>
                                        <p:attrNameLst>
                                          <p:attrName>style.visibility</p:attrName>
                                        </p:attrNameLst>
                                      </p:cBhvr>
                                      <p:to>
                                        <p:strVal val="visible"/>
                                      </p:to>
                                    </p:set>
                                    <p:animEffect transition="in" filter="blinds(horizontal)">
                                      <p:cBhvr>
                                        <p:cTn id="26" dur="500"/>
                                        <p:tgtEl>
                                          <p:spTgt spid="3692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trips(down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strips(downLeft)">
                                      <p:cBhvr>
                                        <p:cTn id="36" dur="1000"/>
                                        <p:tgtEl>
                                          <p:spTgt spid="14"/>
                                        </p:tgtEl>
                                      </p:cBhvr>
                                    </p:animEffect>
                                  </p:childTnLst>
                                </p:cTn>
                              </p:par>
                            </p:childTnLst>
                          </p:cTn>
                        </p:par>
                        <p:par>
                          <p:cTn id="37" fill="hold">
                            <p:stCondLst>
                              <p:cond delay="1000"/>
                            </p:stCondLst>
                            <p:childTnLst>
                              <p:par>
                                <p:cTn id="38" presetID="18" presetClass="entr" presetSubtype="6"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strips(downRigh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strips(downRight)">
                                      <p:cBhvr>
                                        <p:cTn id="50" dur="1000"/>
                                        <p:tgtEl>
                                          <p:spTgt spid="7"/>
                                        </p:tgtEl>
                                      </p:cBhvr>
                                    </p:animEffect>
                                  </p:childTnLst>
                                </p:cTn>
                              </p:par>
                              <p:par>
                                <p:cTn id="51" presetID="18" presetClass="entr" presetSubtype="6"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strips(downRight)">
                                      <p:cBhvr>
                                        <p:cTn id="53" dur="1000"/>
                                        <p:tgtEl>
                                          <p:spTgt spid="4"/>
                                        </p:tgtEl>
                                      </p:cBhvr>
                                    </p:animEffect>
                                  </p:childTnLst>
                                </p:cTn>
                              </p:par>
                              <p:par>
                                <p:cTn id="54" presetID="18" presetClass="entr" presetSubtype="12"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strips(downLeft)">
                                      <p:cBhvr>
                                        <p:cTn id="56" dur="1000"/>
                                        <p:tgtEl>
                                          <p:spTgt spid="5"/>
                                        </p:tgtEl>
                                      </p:cBhvr>
                                    </p:animEffect>
                                  </p:childTnLst>
                                </p:cTn>
                              </p:par>
                              <p:par>
                                <p:cTn id="57" presetID="18" presetClass="entr" presetSubtype="12"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strips(downLeft)">
                                      <p:cBhvr>
                                        <p:cTn id="59" dur="1000"/>
                                        <p:tgtEl>
                                          <p:spTgt spid="6"/>
                                        </p:tgtEl>
                                      </p:cBhvr>
                                    </p:animEffect>
                                  </p:childTnLst>
                                </p:cTn>
                              </p:par>
                            </p:childTnLst>
                          </p:cTn>
                        </p:par>
                        <p:par>
                          <p:cTn id="60" fill="hold">
                            <p:stCondLst>
                              <p:cond delay="1000"/>
                            </p:stCondLst>
                            <p:childTnLst>
                              <p:par>
                                <p:cTn id="61" presetID="18" presetClass="entr" presetSubtype="12"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strips(downLeft)">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strips(downRight)">
                                      <p:cBhvr>
                                        <p:cTn id="68" dur="1000"/>
                                        <p:tgtEl>
                                          <p:spTgt spid="8"/>
                                        </p:tgtEl>
                                      </p:cBhvr>
                                    </p:animEffect>
                                  </p:childTnLst>
                                </p:cTn>
                              </p:par>
                            </p:childTnLst>
                          </p:cTn>
                        </p:par>
                        <p:par>
                          <p:cTn id="69" fill="hold">
                            <p:stCondLst>
                              <p:cond delay="1000"/>
                            </p:stCondLst>
                            <p:childTnLst>
                              <p:par>
                                <p:cTn id="70" presetID="18" presetClass="entr" presetSubtype="12" fill="hold" grpId="0" nodeType="afterEffect">
                                  <p:stCondLst>
                                    <p:cond delay="0"/>
                                  </p:stCondLst>
                                  <p:childTnLst>
                                    <p:set>
                                      <p:cBhvr>
                                        <p:cTn id="71" dur="1" fill="hold">
                                          <p:stCondLst>
                                            <p:cond delay="0"/>
                                          </p:stCondLst>
                                        </p:cTn>
                                        <p:tgtEl>
                                          <p:spTgt spid="36898"/>
                                        </p:tgtEl>
                                        <p:attrNameLst>
                                          <p:attrName>style.visibility</p:attrName>
                                        </p:attrNameLst>
                                      </p:cBhvr>
                                      <p:to>
                                        <p:strVal val="visible"/>
                                      </p:to>
                                    </p:set>
                                    <p:animEffect transition="in" filter="strips(downLeft)">
                                      <p:cBhvr>
                                        <p:cTn id="72" dur="500"/>
                                        <p:tgtEl>
                                          <p:spTgt spid="36898"/>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strips(downRight)">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28" grpId="0" animBg="1"/>
      <p:bldP spid="39954" grpId="0"/>
      <p:bldP spid="9" grpId="0" animBg="1"/>
      <p:bldP spid="3689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rmAutofit/>
          </a:bodyPr>
          <a:lstStyle/>
          <a:p>
            <a:r>
              <a:rPr lang="en-US"/>
              <a:t>Miss Rate vs Block Size vs Cache Size</a:t>
            </a:r>
          </a:p>
        </p:txBody>
      </p:sp>
      <p:sp>
        <p:nvSpPr>
          <p:cNvPr id="3" name="Content Placeholder 2"/>
          <p:cNvSpPr>
            <a:spLocks noGrp="1"/>
          </p:cNvSpPr>
          <p:nvPr>
            <p:ph idx="1"/>
          </p:nvPr>
        </p:nvSpPr>
        <p:spPr>
          <a:xfrm>
            <a:off x="261257" y="4714874"/>
            <a:ext cx="8621486" cy="1457325"/>
          </a:xfrm>
        </p:spPr>
        <p:txBody>
          <a:bodyPr>
            <a:normAutofit fontScale="92500"/>
          </a:bodyPr>
          <a:lstStyle/>
          <a:p>
            <a:r>
              <a:rPr lang="en-US" dirty="0"/>
              <a:t>Miss rate goes up if the block size becomes a significant fraction of the cache size because the number of blocks that can be held in the same size cache is smaller</a:t>
            </a:r>
          </a:p>
          <a:p>
            <a:pPr lvl="1"/>
            <a:r>
              <a:rPr lang="en-US" dirty="0"/>
              <a:t>Stated alternatively, spatial locality among the words in a word decreases with a very large block; Consequently, the benefits in the miss rate become smaller</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40964" name="Slide Number Placeholder 3"/>
          <p:cNvSpPr>
            <a:spLocks noGrp="1"/>
          </p:cNvSpPr>
          <p:nvPr>
            <p:ph type="sldNum" sz="quarter" idx="12"/>
          </p:nvPr>
        </p:nvSpPr>
        <p:spPr/>
        <p:txBody>
          <a:bodyPr/>
          <a:lstStyle/>
          <a:p>
            <a:fld id="{82C300C6-AD9B-4998-BAEE-66308363198E}" type="slidenum">
              <a:rPr lang="en-US" smtClean="0"/>
              <a:pPr/>
              <a:t>38</a:t>
            </a:fld>
            <a:endParaRPr lang="en-US"/>
          </a:p>
        </p:txBody>
      </p:sp>
      <p:graphicFrame>
        <p:nvGraphicFramePr>
          <p:cNvPr id="5" name="Object 3"/>
          <p:cNvGraphicFramePr>
            <a:graphicFrameLocks noChangeAspect="1"/>
          </p:cNvGraphicFramePr>
          <p:nvPr>
            <p:extLst>
              <p:ext uri="{D42A27DB-BD31-4B8C-83A1-F6EECF244321}">
                <p14:modId xmlns:p14="http://schemas.microsoft.com/office/powerpoint/2010/main" val="1975742200"/>
              </p:ext>
            </p:extLst>
          </p:nvPr>
        </p:nvGraphicFramePr>
        <p:xfrm>
          <a:off x="1009650" y="952500"/>
          <a:ext cx="7518400" cy="41306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531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strips(upRight)">
                                      <p:cBhvr>
                                        <p:cTn id="7" dur="500"/>
                                        <p:tgtEl>
                                          <p:spTgt spid="5">
                                            <p:graphicEl>
                                              <a:chart seriesIdx="0" categoryIdx="-4" bldStep="series"/>
                                            </p:graphicEl>
                                          </p:spTgt>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strips(upRight)">
                                      <p:cBhvr>
                                        <p:cTn id="11" dur="500"/>
                                        <p:tgtEl>
                                          <p:spTgt spid="5">
                                            <p:graphicEl>
                                              <a:chart seriesIdx="1" categoryIdx="-4" bldStep="series"/>
                                            </p:graphicEl>
                                          </p:spTgt>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strips(upRight)">
                                      <p:cBhvr>
                                        <p:cTn id="15" dur="500"/>
                                        <p:tgtEl>
                                          <p:spTgt spid="5">
                                            <p:graphicEl>
                                              <a:chart seriesIdx="2" categoryIdx="-4" bldStep="series"/>
                                            </p:graphicEl>
                                          </p:spTgt>
                                        </p:tgtEl>
                                      </p:cBhvr>
                                    </p:animEffect>
                                  </p:childTnLst>
                                </p:cTn>
                              </p:par>
                            </p:childTnLst>
                          </p:cTn>
                        </p:par>
                        <p:par>
                          <p:cTn id="16" fill="hold">
                            <p:stCondLst>
                              <p:cond delay="1500"/>
                            </p:stCondLst>
                            <p:childTnLst>
                              <p:par>
                                <p:cTn id="17" presetID="18" presetClass="entr" presetSubtype="3" fill="hold" grpId="0" nodeType="afterEffect">
                                  <p:stCondLst>
                                    <p:cond delay="0"/>
                                  </p:stCondLst>
                                  <p:childTnLst>
                                    <p:set>
                                      <p:cBhvr>
                                        <p:cTn id="18" dur="1" fill="hold">
                                          <p:stCondLst>
                                            <p:cond delay="0"/>
                                          </p:stCondLst>
                                        </p:cTn>
                                        <p:tgtEl>
                                          <p:spTgt spid="5">
                                            <p:graphicEl>
                                              <a:chart seriesIdx="3" categoryIdx="-4" bldStep="series"/>
                                            </p:graphicEl>
                                          </p:spTgt>
                                        </p:tgtEl>
                                        <p:attrNameLst>
                                          <p:attrName>style.visibility</p:attrName>
                                        </p:attrNameLst>
                                      </p:cBhvr>
                                      <p:to>
                                        <p:strVal val="visible"/>
                                      </p:to>
                                    </p:set>
                                    <p:animEffect transition="in" filter="strips(upRight)">
                                      <p:cBhvr>
                                        <p:cTn id="19" dur="500"/>
                                        <p:tgtEl>
                                          <p:spTgt spid="5">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t>Cache Hardware Cost</a:t>
            </a:r>
          </a:p>
        </p:txBody>
      </p:sp>
      <p:sp>
        <p:nvSpPr>
          <p:cNvPr id="3" name="Content Placeholder 2"/>
          <p:cNvSpPr>
            <a:spLocks noGrp="1"/>
          </p:cNvSpPr>
          <p:nvPr>
            <p:ph idx="1"/>
          </p:nvPr>
        </p:nvSpPr>
        <p:spPr/>
        <p:txBody>
          <a:bodyPr/>
          <a:lstStyle/>
          <a:p>
            <a:r>
              <a:rPr lang="en-US"/>
              <a:t>How many total bits are required for a direct mapped data cache with 16KB of data and 4-word blocks assuming a 32-bit address?</a:t>
            </a:r>
            <a:endParaRPr lang="en-US" dirty="0"/>
          </a:p>
        </p:txBody>
      </p:sp>
      <p:sp>
        <p:nvSpPr>
          <p:cNvPr id="9" name="Footer Placeholder 8"/>
          <p:cNvSpPr>
            <a:spLocks noGrp="1"/>
          </p:cNvSpPr>
          <p:nvPr>
            <p:ph type="ftr" sz="quarter" idx="11"/>
          </p:nvPr>
        </p:nvSpPr>
        <p:spPr/>
        <p:txBody>
          <a:bodyPr/>
          <a:lstStyle/>
          <a:p>
            <a:r>
              <a:rPr lang="en-US" altLang="ko-KR"/>
              <a:t>Dept. of Game &amp; Multimedia Engineering</a:t>
            </a:r>
            <a:endParaRPr lang="en-US" dirty="0"/>
          </a:p>
        </p:txBody>
      </p:sp>
      <p:sp>
        <p:nvSpPr>
          <p:cNvPr id="41988" name="Slide Number Placeholder 3"/>
          <p:cNvSpPr>
            <a:spLocks noGrp="1"/>
          </p:cNvSpPr>
          <p:nvPr>
            <p:ph type="sldNum" sz="quarter" idx="12"/>
          </p:nvPr>
        </p:nvSpPr>
        <p:spPr/>
        <p:txBody>
          <a:bodyPr/>
          <a:lstStyle/>
          <a:p>
            <a:fld id="{8680D6E6-1F3C-47D1-9518-0C1C8C867489}" type="slidenum">
              <a:rPr lang="en-US" smtClean="0"/>
              <a:pPr/>
              <a:t>39</a:t>
            </a:fld>
            <a:endParaRPr lang="en-US"/>
          </a:p>
        </p:txBody>
      </p:sp>
      <p:grpSp>
        <p:nvGrpSpPr>
          <p:cNvPr id="2" name="Group 49"/>
          <p:cNvGrpSpPr>
            <a:grpSpLocks/>
          </p:cNvGrpSpPr>
          <p:nvPr/>
        </p:nvGrpSpPr>
        <p:grpSpPr bwMode="auto">
          <a:xfrm>
            <a:off x="2808288" y="3200400"/>
            <a:ext cx="3821112" cy="2057400"/>
            <a:chOff x="2808759" y="3200400"/>
            <a:chExt cx="3820641" cy="2057400"/>
          </a:xfrm>
        </p:grpSpPr>
        <p:sp>
          <p:nvSpPr>
            <p:cNvPr id="42027" name="Freeform 26"/>
            <p:cNvSpPr>
              <a:spLocks/>
            </p:cNvSpPr>
            <p:nvPr/>
          </p:nvSpPr>
          <p:spPr bwMode="auto">
            <a:xfrm>
              <a:off x="5999928" y="3532239"/>
              <a:ext cx="629472" cy="1720478"/>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solidFill>
              <a:srgbClr val="92D050">
                <a:alpha val="50000"/>
              </a:srgbClr>
            </a:solidFill>
            <a:ln w="20638">
              <a:solidFill>
                <a:srgbClr val="000000"/>
              </a:solidFill>
              <a:prstDash val="solid"/>
              <a:round/>
              <a:headEnd/>
              <a:tailEnd/>
            </a:ln>
          </p:spPr>
          <p:txBody>
            <a:bodyPr/>
            <a:lstStyle/>
            <a:p>
              <a:endParaRPr lang="en-US"/>
            </a:p>
          </p:txBody>
        </p:sp>
        <p:sp>
          <p:nvSpPr>
            <p:cNvPr id="42026" name="Freeform 26"/>
            <p:cNvSpPr>
              <a:spLocks/>
            </p:cNvSpPr>
            <p:nvPr/>
          </p:nvSpPr>
          <p:spPr bwMode="auto">
            <a:xfrm>
              <a:off x="5371384" y="3531835"/>
              <a:ext cx="629936" cy="1720478"/>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solidFill>
              <a:srgbClr val="92D050">
                <a:alpha val="50000"/>
              </a:srgbClr>
            </a:solidFill>
            <a:ln w="20638">
              <a:solidFill>
                <a:srgbClr val="000000"/>
              </a:solidFill>
              <a:prstDash val="solid"/>
              <a:round/>
              <a:headEnd/>
              <a:tailEnd/>
            </a:ln>
          </p:spPr>
          <p:txBody>
            <a:bodyPr/>
            <a:lstStyle/>
            <a:p>
              <a:endParaRPr lang="en-US"/>
            </a:p>
          </p:txBody>
        </p:sp>
        <p:sp>
          <p:nvSpPr>
            <p:cNvPr id="42025" name="Freeform 26"/>
            <p:cNvSpPr>
              <a:spLocks/>
            </p:cNvSpPr>
            <p:nvPr/>
          </p:nvSpPr>
          <p:spPr bwMode="auto">
            <a:xfrm>
              <a:off x="4742376" y="3532239"/>
              <a:ext cx="629008" cy="1720478"/>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solidFill>
              <a:srgbClr val="92D050">
                <a:alpha val="50000"/>
              </a:srgbClr>
            </a:solidFill>
            <a:ln w="20638">
              <a:solidFill>
                <a:srgbClr val="000000"/>
              </a:solidFill>
              <a:prstDash val="solid"/>
              <a:round/>
              <a:headEnd/>
              <a:tailEnd/>
            </a:ln>
          </p:spPr>
          <p:txBody>
            <a:bodyPr/>
            <a:lstStyle/>
            <a:p>
              <a:endParaRPr lang="en-US"/>
            </a:p>
          </p:txBody>
        </p:sp>
        <p:sp>
          <p:nvSpPr>
            <p:cNvPr id="48" name="Freeform 26"/>
            <p:cNvSpPr>
              <a:spLocks/>
            </p:cNvSpPr>
            <p:nvPr/>
          </p:nvSpPr>
          <p:spPr bwMode="auto">
            <a:xfrm>
              <a:off x="4115110" y="3529584"/>
              <a:ext cx="629008" cy="1720478"/>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solidFill>
              <a:srgbClr val="92D050">
                <a:alpha val="50000"/>
              </a:srgbClr>
            </a:solidFill>
            <a:ln w="20638">
              <a:solidFill>
                <a:srgbClr val="000000"/>
              </a:solidFill>
              <a:prstDash val="solid"/>
              <a:round/>
              <a:headEnd/>
              <a:tailEnd/>
            </a:ln>
          </p:spPr>
          <p:txBody>
            <a:bodyPr/>
            <a:lstStyle/>
            <a:p>
              <a:endParaRPr lang="en-US"/>
            </a:p>
          </p:txBody>
        </p:sp>
        <p:sp>
          <p:nvSpPr>
            <p:cNvPr id="42012" name="Freeform 26"/>
            <p:cNvSpPr>
              <a:spLocks/>
            </p:cNvSpPr>
            <p:nvPr/>
          </p:nvSpPr>
          <p:spPr bwMode="auto">
            <a:xfrm>
              <a:off x="2925242" y="3532642"/>
              <a:ext cx="1189869" cy="1720478"/>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42013" name="Line 29"/>
            <p:cNvSpPr>
              <a:spLocks noChangeShapeType="1"/>
            </p:cNvSpPr>
            <p:nvPr/>
          </p:nvSpPr>
          <p:spPr bwMode="auto">
            <a:xfrm flipH="1">
              <a:off x="2925241" y="3704507"/>
              <a:ext cx="3704159" cy="0"/>
            </a:xfrm>
            <a:prstGeom prst="line">
              <a:avLst/>
            </a:prstGeom>
            <a:noFill/>
            <a:ln w="20638">
              <a:solidFill>
                <a:srgbClr val="000000"/>
              </a:solidFill>
              <a:round/>
              <a:headEnd/>
              <a:tailEnd/>
            </a:ln>
          </p:spPr>
          <p:txBody>
            <a:bodyPr/>
            <a:lstStyle/>
            <a:p>
              <a:endParaRPr lang="en-US"/>
            </a:p>
          </p:txBody>
        </p:sp>
        <p:sp>
          <p:nvSpPr>
            <p:cNvPr id="42014" name="Line 30"/>
            <p:cNvSpPr>
              <a:spLocks noChangeShapeType="1"/>
            </p:cNvSpPr>
            <p:nvPr/>
          </p:nvSpPr>
          <p:spPr bwMode="auto">
            <a:xfrm flipH="1">
              <a:off x="2925241" y="3875802"/>
              <a:ext cx="3704159" cy="0"/>
            </a:xfrm>
            <a:prstGeom prst="line">
              <a:avLst/>
            </a:prstGeom>
            <a:noFill/>
            <a:ln w="20638">
              <a:solidFill>
                <a:srgbClr val="000000"/>
              </a:solidFill>
              <a:round/>
              <a:headEnd/>
              <a:tailEnd/>
            </a:ln>
          </p:spPr>
          <p:txBody>
            <a:bodyPr/>
            <a:lstStyle/>
            <a:p>
              <a:endParaRPr lang="en-US"/>
            </a:p>
          </p:txBody>
        </p:sp>
        <p:sp>
          <p:nvSpPr>
            <p:cNvPr id="42015" name="Line 31"/>
            <p:cNvSpPr>
              <a:spLocks noChangeShapeType="1"/>
            </p:cNvSpPr>
            <p:nvPr/>
          </p:nvSpPr>
          <p:spPr bwMode="auto">
            <a:xfrm flipH="1">
              <a:off x="2925241" y="4047381"/>
              <a:ext cx="3704159" cy="0"/>
            </a:xfrm>
            <a:prstGeom prst="line">
              <a:avLst/>
            </a:prstGeom>
            <a:noFill/>
            <a:ln w="20638">
              <a:solidFill>
                <a:srgbClr val="000000"/>
              </a:solidFill>
              <a:round/>
              <a:headEnd/>
              <a:tailEnd/>
            </a:ln>
          </p:spPr>
          <p:txBody>
            <a:bodyPr/>
            <a:lstStyle/>
            <a:p>
              <a:endParaRPr lang="en-US"/>
            </a:p>
          </p:txBody>
        </p:sp>
        <p:sp>
          <p:nvSpPr>
            <p:cNvPr id="42016" name="Line 32"/>
            <p:cNvSpPr>
              <a:spLocks noChangeShapeType="1"/>
            </p:cNvSpPr>
            <p:nvPr/>
          </p:nvSpPr>
          <p:spPr bwMode="auto">
            <a:xfrm flipH="1">
              <a:off x="2925241" y="4388982"/>
              <a:ext cx="3704159" cy="0"/>
            </a:xfrm>
            <a:prstGeom prst="line">
              <a:avLst/>
            </a:prstGeom>
            <a:noFill/>
            <a:ln w="20638">
              <a:solidFill>
                <a:srgbClr val="000000"/>
              </a:solidFill>
              <a:round/>
              <a:headEnd/>
              <a:tailEnd/>
            </a:ln>
          </p:spPr>
          <p:txBody>
            <a:bodyPr/>
            <a:lstStyle/>
            <a:p>
              <a:endParaRPr lang="en-US"/>
            </a:p>
          </p:txBody>
        </p:sp>
        <p:sp>
          <p:nvSpPr>
            <p:cNvPr id="42017" name="Line 33"/>
            <p:cNvSpPr>
              <a:spLocks noChangeShapeType="1"/>
            </p:cNvSpPr>
            <p:nvPr/>
          </p:nvSpPr>
          <p:spPr bwMode="auto">
            <a:xfrm flipH="1">
              <a:off x="2925241" y="4560562"/>
              <a:ext cx="3704159" cy="0"/>
            </a:xfrm>
            <a:prstGeom prst="line">
              <a:avLst/>
            </a:prstGeom>
            <a:noFill/>
            <a:ln w="20638">
              <a:solidFill>
                <a:srgbClr val="000000"/>
              </a:solidFill>
              <a:round/>
              <a:headEnd/>
              <a:tailEnd/>
            </a:ln>
          </p:spPr>
          <p:txBody>
            <a:bodyPr/>
            <a:lstStyle/>
            <a:p>
              <a:endParaRPr lang="en-US"/>
            </a:p>
          </p:txBody>
        </p:sp>
        <p:sp>
          <p:nvSpPr>
            <p:cNvPr id="42018" name="Line 34"/>
            <p:cNvSpPr>
              <a:spLocks noChangeShapeType="1"/>
            </p:cNvSpPr>
            <p:nvPr/>
          </p:nvSpPr>
          <p:spPr bwMode="auto">
            <a:xfrm flipH="1">
              <a:off x="2925241" y="4732142"/>
              <a:ext cx="3704159" cy="0"/>
            </a:xfrm>
            <a:prstGeom prst="line">
              <a:avLst/>
            </a:prstGeom>
            <a:noFill/>
            <a:ln w="20638">
              <a:solidFill>
                <a:srgbClr val="000000"/>
              </a:solidFill>
              <a:round/>
              <a:headEnd/>
              <a:tailEnd/>
            </a:ln>
          </p:spPr>
          <p:txBody>
            <a:bodyPr/>
            <a:lstStyle/>
            <a:p>
              <a:endParaRPr lang="en-US"/>
            </a:p>
          </p:txBody>
        </p:sp>
        <p:sp>
          <p:nvSpPr>
            <p:cNvPr id="42019" name="Line 35"/>
            <p:cNvSpPr>
              <a:spLocks noChangeShapeType="1"/>
            </p:cNvSpPr>
            <p:nvPr/>
          </p:nvSpPr>
          <p:spPr bwMode="auto">
            <a:xfrm flipH="1">
              <a:off x="2925241" y="4903722"/>
              <a:ext cx="3704159" cy="0"/>
            </a:xfrm>
            <a:prstGeom prst="line">
              <a:avLst/>
            </a:prstGeom>
            <a:noFill/>
            <a:ln w="20638">
              <a:solidFill>
                <a:srgbClr val="000000"/>
              </a:solidFill>
              <a:round/>
              <a:headEnd/>
              <a:tailEnd/>
            </a:ln>
          </p:spPr>
          <p:txBody>
            <a:bodyPr/>
            <a:lstStyle/>
            <a:p>
              <a:endParaRPr lang="en-US"/>
            </a:p>
          </p:txBody>
        </p:sp>
        <p:sp>
          <p:nvSpPr>
            <p:cNvPr id="42020" name="Line 36"/>
            <p:cNvSpPr>
              <a:spLocks noChangeShapeType="1"/>
            </p:cNvSpPr>
            <p:nvPr/>
          </p:nvSpPr>
          <p:spPr bwMode="auto">
            <a:xfrm flipH="1">
              <a:off x="2925241" y="5075302"/>
              <a:ext cx="3704159" cy="0"/>
            </a:xfrm>
            <a:prstGeom prst="line">
              <a:avLst/>
            </a:prstGeom>
            <a:noFill/>
            <a:ln w="20638">
              <a:solidFill>
                <a:srgbClr val="000000"/>
              </a:solidFill>
              <a:round/>
              <a:headEnd/>
              <a:tailEnd/>
            </a:ln>
          </p:spPr>
          <p:txBody>
            <a:bodyPr/>
            <a:lstStyle/>
            <a:p>
              <a:endParaRPr lang="en-US"/>
            </a:p>
          </p:txBody>
        </p:sp>
        <p:sp>
          <p:nvSpPr>
            <p:cNvPr id="42021" name="Line 38"/>
            <p:cNvSpPr>
              <a:spLocks noChangeShapeType="1"/>
            </p:cNvSpPr>
            <p:nvPr/>
          </p:nvSpPr>
          <p:spPr bwMode="auto">
            <a:xfrm>
              <a:off x="3204800" y="3540038"/>
              <a:ext cx="1674" cy="1717762"/>
            </a:xfrm>
            <a:prstGeom prst="line">
              <a:avLst/>
            </a:prstGeom>
            <a:noFill/>
            <a:ln w="20638">
              <a:solidFill>
                <a:srgbClr val="000000"/>
              </a:solidFill>
              <a:round/>
              <a:headEnd/>
              <a:tailEnd/>
            </a:ln>
          </p:spPr>
          <p:txBody>
            <a:bodyPr/>
            <a:lstStyle/>
            <a:p>
              <a:endParaRPr lang="en-US"/>
            </a:p>
          </p:txBody>
        </p:sp>
        <p:sp>
          <p:nvSpPr>
            <p:cNvPr id="42022" name="Text Box 39"/>
            <p:cNvSpPr txBox="1">
              <a:spLocks noChangeArrowheads="1"/>
            </p:cNvSpPr>
            <p:nvPr/>
          </p:nvSpPr>
          <p:spPr bwMode="auto">
            <a:xfrm>
              <a:off x="5060760" y="3200400"/>
              <a:ext cx="593359" cy="307777"/>
            </a:xfrm>
            <a:prstGeom prst="rect">
              <a:avLst/>
            </a:prstGeom>
            <a:noFill/>
            <a:ln w="12700">
              <a:noFill/>
              <a:miter lim="800000"/>
              <a:headEnd/>
              <a:tailEnd/>
            </a:ln>
          </p:spPr>
          <p:txBody>
            <a:bodyPr wrap="none">
              <a:spAutoFit/>
            </a:bodyPr>
            <a:lstStyle/>
            <a:p>
              <a:pPr>
                <a:buFont typeface="Wingdings" pitchFamily="2" charset="2"/>
                <a:buNone/>
              </a:pPr>
              <a:r>
                <a:rPr lang="en-US" sz="1400" b="1" dirty="0">
                  <a:solidFill>
                    <a:srgbClr val="C00000"/>
                  </a:solidFill>
                </a:rPr>
                <a:t>Data</a:t>
              </a:r>
            </a:p>
          </p:txBody>
        </p:sp>
        <p:sp>
          <p:nvSpPr>
            <p:cNvPr id="42023" name="Text Box 41"/>
            <p:cNvSpPr txBox="1">
              <a:spLocks noChangeArrowheads="1"/>
            </p:cNvSpPr>
            <p:nvPr/>
          </p:nvSpPr>
          <p:spPr bwMode="auto">
            <a:xfrm>
              <a:off x="3344580" y="3222238"/>
              <a:ext cx="489241" cy="307777"/>
            </a:xfrm>
            <a:prstGeom prst="rect">
              <a:avLst/>
            </a:prstGeom>
            <a:noFill/>
            <a:ln w="12700">
              <a:noFill/>
              <a:miter lim="800000"/>
              <a:headEnd/>
              <a:tailEnd/>
            </a:ln>
          </p:spPr>
          <p:txBody>
            <a:bodyPr wrap="none">
              <a:spAutoFit/>
            </a:bodyPr>
            <a:lstStyle/>
            <a:p>
              <a:pPr>
                <a:buFont typeface="Wingdings" pitchFamily="2" charset="2"/>
                <a:buNone/>
              </a:pPr>
              <a:r>
                <a:rPr lang="en-US" sz="1400" b="1" dirty="0">
                  <a:solidFill>
                    <a:srgbClr val="C00000"/>
                  </a:solidFill>
                </a:rPr>
                <a:t>Tag</a:t>
              </a:r>
            </a:p>
          </p:txBody>
        </p:sp>
        <p:sp>
          <p:nvSpPr>
            <p:cNvPr id="42024" name="Text Box 42"/>
            <p:cNvSpPr txBox="1">
              <a:spLocks noChangeArrowheads="1"/>
            </p:cNvSpPr>
            <p:nvPr/>
          </p:nvSpPr>
          <p:spPr bwMode="auto">
            <a:xfrm>
              <a:off x="2993577" y="3225357"/>
              <a:ext cx="314471" cy="307777"/>
            </a:xfrm>
            <a:prstGeom prst="rect">
              <a:avLst/>
            </a:prstGeom>
            <a:noFill/>
            <a:ln w="12700">
              <a:noFill/>
              <a:miter lim="800000"/>
              <a:headEnd/>
              <a:tailEnd/>
            </a:ln>
          </p:spPr>
          <p:txBody>
            <a:bodyPr wrap="none">
              <a:spAutoFit/>
            </a:bodyPr>
            <a:lstStyle/>
            <a:p>
              <a:pPr>
                <a:buFont typeface="Wingdings" pitchFamily="2" charset="2"/>
                <a:buNone/>
              </a:pPr>
              <a:r>
                <a:rPr lang="en-US" sz="1400" b="1">
                  <a:solidFill>
                    <a:srgbClr val="C00000"/>
                  </a:solidFill>
                </a:rPr>
                <a:t>V</a:t>
              </a:r>
            </a:p>
          </p:txBody>
        </p:sp>
        <p:sp>
          <p:nvSpPr>
            <p:cNvPr id="42028" name="Line 31"/>
            <p:cNvSpPr>
              <a:spLocks noChangeShapeType="1"/>
            </p:cNvSpPr>
            <p:nvPr/>
          </p:nvSpPr>
          <p:spPr bwMode="auto">
            <a:xfrm flipH="1">
              <a:off x="2925241" y="4225414"/>
              <a:ext cx="3704159" cy="0"/>
            </a:xfrm>
            <a:prstGeom prst="line">
              <a:avLst/>
            </a:prstGeom>
            <a:noFill/>
            <a:ln w="20638">
              <a:solidFill>
                <a:srgbClr val="000000"/>
              </a:solidFill>
              <a:round/>
              <a:headEnd/>
              <a:tailEnd/>
            </a:ln>
          </p:spPr>
          <p:txBody>
            <a:bodyPr/>
            <a:lstStyle/>
            <a:p>
              <a:endParaRPr lang="en-US"/>
            </a:p>
          </p:txBody>
        </p:sp>
        <p:sp>
          <p:nvSpPr>
            <p:cNvPr id="42030" name="Line 38"/>
            <p:cNvSpPr>
              <a:spLocks noChangeShapeType="1"/>
            </p:cNvSpPr>
            <p:nvPr/>
          </p:nvSpPr>
          <p:spPr bwMode="auto">
            <a:xfrm>
              <a:off x="3063347" y="3532239"/>
              <a:ext cx="1674" cy="1717762"/>
            </a:xfrm>
            <a:prstGeom prst="line">
              <a:avLst/>
            </a:prstGeom>
            <a:noFill/>
            <a:ln w="20638">
              <a:solidFill>
                <a:srgbClr val="000000"/>
              </a:solidFill>
              <a:round/>
              <a:headEnd/>
              <a:tailEnd/>
            </a:ln>
          </p:spPr>
          <p:txBody>
            <a:bodyPr/>
            <a:lstStyle/>
            <a:p>
              <a:endParaRPr lang="en-US"/>
            </a:p>
          </p:txBody>
        </p:sp>
        <p:sp>
          <p:nvSpPr>
            <p:cNvPr id="42031" name="Text Box 42"/>
            <p:cNvSpPr txBox="1">
              <a:spLocks noChangeArrowheads="1"/>
            </p:cNvSpPr>
            <p:nvPr/>
          </p:nvSpPr>
          <p:spPr bwMode="auto">
            <a:xfrm>
              <a:off x="2808759" y="3227302"/>
              <a:ext cx="324088" cy="307777"/>
            </a:xfrm>
            <a:prstGeom prst="rect">
              <a:avLst/>
            </a:prstGeom>
            <a:noFill/>
            <a:ln w="12700">
              <a:noFill/>
              <a:miter lim="800000"/>
              <a:headEnd/>
              <a:tailEnd/>
            </a:ln>
          </p:spPr>
          <p:txBody>
            <a:bodyPr wrap="none">
              <a:spAutoFit/>
            </a:bodyPr>
            <a:lstStyle/>
            <a:p>
              <a:pPr>
                <a:buFont typeface="Wingdings" pitchFamily="2" charset="2"/>
                <a:buNone/>
              </a:pPr>
              <a:r>
                <a:rPr lang="en-US" sz="1400" b="1" dirty="0">
                  <a:solidFill>
                    <a:srgbClr val="C00000"/>
                  </a:solidFill>
                </a:rPr>
                <a:t>D</a:t>
              </a:r>
            </a:p>
          </p:txBody>
        </p:sp>
      </p:grpSp>
      <p:sp>
        <p:nvSpPr>
          <p:cNvPr id="30" name="Text Box 43"/>
          <p:cNvSpPr txBox="1">
            <a:spLocks noChangeArrowheads="1"/>
          </p:cNvSpPr>
          <p:nvPr/>
        </p:nvSpPr>
        <p:spPr bwMode="auto">
          <a:xfrm>
            <a:off x="2414519" y="3484563"/>
            <a:ext cx="466794" cy="1823576"/>
          </a:xfrm>
          <a:prstGeom prst="rect">
            <a:avLst/>
          </a:prstGeom>
          <a:noFill/>
          <a:ln w="12700">
            <a:noFill/>
            <a:miter lim="800000"/>
            <a:headEnd/>
            <a:tailEnd/>
          </a:ln>
        </p:spPr>
        <p:txBody>
          <a:bodyPr wrap="none">
            <a:spAutoFit/>
          </a:bodyPr>
          <a:lstStyle/>
          <a:p>
            <a:pPr algn="r">
              <a:lnSpc>
                <a:spcPts val="1500"/>
              </a:lnSpc>
              <a:buFont typeface="Wingdings" pitchFamily="2" charset="2"/>
              <a:buNone/>
              <a:defRPr/>
            </a:pPr>
            <a:r>
              <a:rPr lang="en-US" sz="1000" dirty="0"/>
              <a:t>0</a:t>
            </a:r>
          </a:p>
          <a:p>
            <a:pPr algn="r">
              <a:lnSpc>
                <a:spcPts val="1500"/>
              </a:lnSpc>
              <a:buFont typeface="Wingdings" pitchFamily="2" charset="2"/>
              <a:buNone/>
              <a:defRPr/>
            </a:pPr>
            <a:r>
              <a:rPr lang="en-US" sz="1000" dirty="0"/>
              <a:t>1</a:t>
            </a:r>
          </a:p>
          <a:p>
            <a:pPr algn="r">
              <a:lnSpc>
                <a:spcPts val="1500"/>
              </a:lnSpc>
              <a:buFont typeface="Wingdings" pitchFamily="2" charset="2"/>
              <a:buNone/>
              <a:defRPr/>
            </a:pPr>
            <a:r>
              <a:rPr lang="en-US" sz="1000" dirty="0"/>
              <a:t>2</a:t>
            </a:r>
          </a:p>
          <a:p>
            <a:pPr algn="r">
              <a:lnSpc>
                <a:spcPts val="1500"/>
              </a:lnSpc>
              <a:buFont typeface="Wingdings" pitchFamily="2" charset="2"/>
              <a:buNone/>
              <a:defRPr/>
            </a:pPr>
            <a:r>
              <a:rPr lang="en-US" sz="1000" dirty="0"/>
              <a:t>.</a:t>
            </a:r>
          </a:p>
          <a:p>
            <a:pPr algn="r">
              <a:lnSpc>
                <a:spcPts val="1500"/>
              </a:lnSpc>
              <a:buFont typeface="Wingdings" pitchFamily="2" charset="2"/>
              <a:buNone/>
              <a:defRPr/>
            </a:pPr>
            <a:r>
              <a:rPr lang="en-US" sz="1000" dirty="0"/>
              <a:t>.</a:t>
            </a:r>
          </a:p>
          <a:p>
            <a:pPr algn="r">
              <a:lnSpc>
                <a:spcPts val="1500"/>
              </a:lnSpc>
              <a:buFont typeface="Wingdings" pitchFamily="2" charset="2"/>
              <a:buNone/>
              <a:defRPr/>
            </a:pPr>
            <a:r>
              <a:rPr lang="en-US" sz="1000" dirty="0"/>
              <a:t>.</a:t>
            </a:r>
          </a:p>
          <a:p>
            <a:pPr algn="r">
              <a:lnSpc>
                <a:spcPts val="1500"/>
              </a:lnSpc>
              <a:buFont typeface="Wingdings" pitchFamily="2" charset="2"/>
              <a:buNone/>
              <a:defRPr/>
            </a:pPr>
            <a:r>
              <a:rPr lang="en-US" sz="1000" dirty="0"/>
              <a:t>1021</a:t>
            </a:r>
          </a:p>
          <a:p>
            <a:pPr algn="r">
              <a:lnSpc>
                <a:spcPts val="1500"/>
              </a:lnSpc>
              <a:buFont typeface="Wingdings" pitchFamily="2" charset="2"/>
              <a:buNone/>
              <a:defRPr/>
            </a:pPr>
            <a:r>
              <a:rPr lang="en-US" sz="1000" dirty="0"/>
              <a:t>1022</a:t>
            </a:r>
          </a:p>
          <a:p>
            <a:pPr algn="r">
              <a:lnSpc>
                <a:spcPts val="1500"/>
              </a:lnSpc>
              <a:buFont typeface="Wingdings" pitchFamily="2" charset="2"/>
              <a:buNone/>
              <a:defRPr/>
            </a:pPr>
            <a:r>
              <a:rPr lang="en-US" sz="1000" dirty="0"/>
              <a:t>1023</a:t>
            </a:r>
          </a:p>
        </p:txBody>
      </p:sp>
      <p:grpSp>
        <p:nvGrpSpPr>
          <p:cNvPr id="4" name="Group 48"/>
          <p:cNvGrpSpPr>
            <a:grpSpLocks/>
          </p:cNvGrpSpPr>
          <p:nvPr/>
        </p:nvGrpSpPr>
        <p:grpSpPr bwMode="auto">
          <a:xfrm>
            <a:off x="5791200" y="2257425"/>
            <a:ext cx="1828800" cy="457200"/>
            <a:chOff x="5791200" y="2362200"/>
            <a:chExt cx="1828800" cy="457200"/>
          </a:xfrm>
        </p:grpSpPr>
        <p:sp>
          <p:nvSpPr>
            <p:cNvPr id="42010" name="Text Box 49"/>
            <p:cNvSpPr txBox="1">
              <a:spLocks noChangeArrowheads="1"/>
            </p:cNvSpPr>
            <p:nvPr/>
          </p:nvSpPr>
          <p:spPr bwMode="auto">
            <a:xfrm>
              <a:off x="6019800" y="2362200"/>
              <a:ext cx="1600200" cy="276999"/>
            </a:xfrm>
            <a:prstGeom prst="rect">
              <a:avLst/>
            </a:prstGeom>
            <a:noFill/>
            <a:ln w="12700">
              <a:noFill/>
              <a:miter lim="800000"/>
              <a:headEnd/>
              <a:tailEnd/>
            </a:ln>
          </p:spPr>
          <p:txBody>
            <a:bodyPr>
              <a:spAutoFit/>
            </a:bodyPr>
            <a:lstStyle/>
            <a:p>
              <a:pPr>
                <a:buFont typeface="Wingdings" pitchFamily="2" charset="2"/>
                <a:buNone/>
              </a:pPr>
              <a:r>
                <a:rPr lang="en-US" sz="1200"/>
                <a:t>Byte offset (2 bits)</a:t>
              </a:r>
            </a:p>
          </p:txBody>
        </p:sp>
        <p:sp>
          <p:nvSpPr>
            <p:cNvPr id="42011" name="Line 50"/>
            <p:cNvSpPr>
              <a:spLocks noChangeShapeType="1"/>
            </p:cNvSpPr>
            <p:nvPr/>
          </p:nvSpPr>
          <p:spPr bwMode="auto">
            <a:xfrm flipH="1">
              <a:off x="5791200" y="2514600"/>
              <a:ext cx="304800" cy="304800"/>
            </a:xfrm>
            <a:prstGeom prst="line">
              <a:avLst/>
            </a:prstGeom>
            <a:noFill/>
            <a:ln w="12700">
              <a:solidFill>
                <a:schemeClr val="tx1"/>
              </a:solidFill>
              <a:round/>
              <a:headEnd/>
              <a:tailEnd type="triangle" w="med" len="med"/>
            </a:ln>
          </p:spPr>
          <p:txBody>
            <a:bodyPr/>
            <a:lstStyle/>
            <a:p>
              <a:endParaRPr lang="en-US"/>
            </a:p>
          </p:txBody>
        </p:sp>
      </p:grpSp>
      <p:grpSp>
        <p:nvGrpSpPr>
          <p:cNvPr id="5" name="Group 50"/>
          <p:cNvGrpSpPr>
            <a:grpSpLocks/>
          </p:cNvGrpSpPr>
          <p:nvPr/>
        </p:nvGrpSpPr>
        <p:grpSpPr bwMode="auto">
          <a:xfrm>
            <a:off x="5334000" y="1981200"/>
            <a:ext cx="1600200" cy="809625"/>
            <a:chOff x="5334000" y="2085201"/>
            <a:chExt cx="1600200" cy="810399"/>
          </a:xfrm>
        </p:grpSpPr>
        <p:sp>
          <p:nvSpPr>
            <p:cNvPr id="42008" name="Text Box 49"/>
            <p:cNvSpPr txBox="1">
              <a:spLocks noChangeArrowheads="1"/>
            </p:cNvSpPr>
            <p:nvPr/>
          </p:nvSpPr>
          <p:spPr bwMode="auto">
            <a:xfrm>
              <a:off x="5334000" y="2085201"/>
              <a:ext cx="1600200" cy="276999"/>
            </a:xfrm>
            <a:prstGeom prst="rect">
              <a:avLst/>
            </a:prstGeom>
            <a:noFill/>
            <a:ln w="12700">
              <a:noFill/>
              <a:miter lim="800000"/>
              <a:headEnd/>
              <a:tailEnd/>
            </a:ln>
          </p:spPr>
          <p:txBody>
            <a:bodyPr>
              <a:spAutoFit/>
            </a:bodyPr>
            <a:lstStyle/>
            <a:p>
              <a:pPr>
                <a:buFont typeface="Wingdings" pitchFamily="2" charset="2"/>
                <a:buNone/>
              </a:pPr>
              <a:r>
                <a:rPr lang="en-US" sz="1200"/>
                <a:t>Block offset (2 bits)</a:t>
              </a:r>
            </a:p>
          </p:txBody>
        </p:sp>
        <p:sp>
          <p:nvSpPr>
            <p:cNvPr id="42009" name="Line 50"/>
            <p:cNvSpPr>
              <a:spLocks noChangeShapeType="1"/>
            </p:cNvSpPr>
            <p:nvPr/>
          </p:nvSpPr>
          <p:spPr bwMode="auto">
            <a:xfrm flipH="1">
              <a:off x="5410200" y="2362200"/>
              <a:ext cx="76200" cy="533400"/>
            </a:xfrm>
            <a:prstGeom prst="line">
              <a:avLst/>
            </a:prstGeom>
            <a:noFill/>
            <a:ln w="12700">
              <a:solidFill>
                <a:schemeClr val="tx1"/>
              </a:solidFill>
              <a:round/>
              <a:headEnd/>
              <a:tailEnd type="triangle" w="med" len="med"/>
            </a:ln>
          </p:spPr>
          <p:txBody>
            <a:bodyPr/>
            <a:lstStyle/>
            <a:p>
              <a:endParaRPr lang="en-US"/>
            </a:p>
          </p:txBody>
        </p:sp>
      </p:grpSp>
      <p:grpSp>
        <p:nvGrpSpPr>
          <p:cNvPr id="6" name="Group 51"/>
          <p:cNvGrpSpPr>
            <a:grpSpLocks/>
          </p:cNvGrpSpPr>
          <p:nvPr/>
        </p:nvGrpSpPr>
        <p:grpSpPr bwMode="auto">
          <a:xfrm>
            <a:off x="4114800" y="1981200"/>
            <a:ext cx="1371600" cy="809625"/>
            <a:chOff x="4114800" y="2085201"/>
            <a:chExt cx="1371600" cy="810399"/>
          </a:xfrm>
        </p:grpSpPr>
        <p:sp>
          <p:nvSpPr>
            <p:cNvPr id="42006" name="Text Box 49"/>
            <p:cNvSpPr txBox="1">
              <a:spLocks noChangeArrowheads="1"/>
            </p:cNvSpPr>
            <p:nvPr/>
          </p:nvSpPr>
          <p:spPr bwMode="auto">
            <a:xfrm>
              <a:off x="4114800" y="2085201"/>
              <a:ext cx="1371600" cy="276999"/>
            </a:xfrm>
            <a:prstGeom prst="rect">
              <a:avLst/>
            </a:prstGeom>
            <a:noFill/>
            <a:ln w="12700">
              <a:noFill/>
              <a:miter lim="800000"/>
              <a:headEnd/>
              <a:tailEnd/>
            </a:ln>
          </p:spPr>
          <p:txBody>
            <a:bodyPr>
              <a:spAutoFit/>
            </a:bodyPr>
            <a:lstStyle/>
            <a:p>
              <a:pPr algn="ctr">
                <a:buFont typeface="Wingdings" pitchFamily="2" charset="2"/>
                <a:buNone/>
              </a:pPr>
              <a:r>
                <a:rPr lang="en-US" sz="1200"/>
                <a:t>Index (10 bits)</a:t>
              </a:r>
            </a:p>
          </p:txBody>
        </p:sp>
        <p:sp>
          <p:nvSpPr>
            <p:cNvPr id="42007" name="Line 50"/>
            <p:cNvSpPr>
              <a:spLocks noChangeShapeType="1"/>
            </p:cNvSpPr>
            <p:nvPr/>
          </p:nvSpPr>
          <p:spPr bwMode="auto">
            <a:xfrm>
              <a:off x="4724400" y="2362200"/>
              <a:ext cx="228600" cy="533400"/>
            </a:xfrm>
            <a:prstGeom prst="line">
              <a:avLst/>
            </a:prstGeom>
            <a:noFill/>
            <a:ln w="12700">
              <a:solidFill>
                <a:schemeClr val="tx1"/>
              </a:solidFill>
              <a:round/>
              <a:headEnd/>
              <a:tailEnd type="triangle" w="med" len="med"/>
            </a:ln>
          </p:spPr>
          <p:txBody>
            <a:bodyPr/>
            <a:lstStyle/>
            <a:p>
              <a:endParaRPr lang="en-US"/>
            </a:p>
          </p:txBody>
        </p:sp>
      </p:grpSp>
      <p:grpSp>
        <p:nvGrpSpPr>
          <p:cNvPr id="7" name="Group 53"/>
          <p:cNvGrpSpPr>
            <a:grpSpLocks/>
          </p:cNvGrpSpPr>
          <p:nvPr/>
        </p:nvGrpSpPr>
        <p:grpSpPr bwMode="auto">
          <a:xfrm>
            <a:off x="1701800" y="2368550"/>
            <a:ext cx="4318000" cy="500062"/>
            <a:chOff x="1702130" y="2473325"/>
            <a:chExt cx="4317669" cy="500063"/>
          </a:xfrm>
        </p:grpSpPr>
        <p:sp>
          <p:nvSpPr>
            <p:cNvPr id="42000" name="Line 45"/>
            <p:cNvSpPr>
              <a:spLocks noChangeShapeType="1"/>
            </p:cNvSpPr>
            <p:nvPr/>
          </p:nvSpPr>
          <p:spPr bwMode="auto">
            <a:xfrm flipV="1">
              <a:off x="4699000" y="2735262"/>
              <a:ext cx="4763" cy="236538"/>
            </a:xfrm>
            <a:prstGeom prst="line">
              <a:avLst/>
            </a:prstGeom>
            <a:noFill/>
            <a:ln w="20638">
              <a:solidFill>
                <a:srgbClr val="000000"/>
              </a:solidFill>
              <a:round/>
              <a:headEnd/>
              <a:tailEnd/>
            </a:ln>
          </p:spPr>
          <p:txBody>
            <a:bodyPr/>
            <a:lstStyle/>
            <a:p>
              <a:endParaRPr lang="en-US"/>
            </a:p>
          </p:txBody>
        </p:sp>
        <p:sp>
          <p:nvSpPr>
            <p:cNvPr id="42001" name="Line 46"/>
            <p:cNvSpPr>
              <a:spLocks noChangeShapeType="1"/>
            </p:cNvSpPr>
            <p:nvPr/>
          </p:nvSpPr>
          <p:spPr bwMode="auto">
            <a:xfrm flipV="1">
              <a:off x="5562600" y="2736321"/>
              <a:ext cx="1588" cy="230188"/>
            </a:xfrm>
            <a:prstGeom prst="line">
              <a:avLst/>
            </a:prstGeom>
            <a:noFill/>
            <a:ln w="20638">
              <a:solidFill>
                <a:srgbClr val="000000"/>
              </a:solidFill>
              <a:round/>
              <a:headEnd/>
              <a:tailEnd/>
            </a:ln>
          </p:spPr>
          <p:txBody>
            <a:bodyPr/>
            <a:lstStyle/>
            <a:p>
              <a:endParaRPr lang="en-US"/>
            </a:p>
          </p:txBody>
        </p:sp>
        <p:sp>
          <p:nvSpPr>
            <p:cNvPr id="42002" name="Freeform 47"/>
            <p:cNvSpPr>
              <a:spLocks/>
            </p:cNvSpPr>
            <p:nvPr/>
          </p:nvSpPr>
          <p:spPr bwMode="auto">
            <a:xfrm>
              <a:off x="3321050" y="2732087"/>
              <a:ext cx="2492375" cy="239713"/>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42003" name="Text Box 48"/>
            <p:cNvSpPr txBox="1">
              <a:spLocks noChangeArrowheads="1"/>
            </p:cNvSpPr>
            <p:nvPr/>
          </p:nvSpPr>
          <p:spPr bwMode="auto">
            <a:xfrm>
              <a:off x="3232150" y="2473325"/>
              <a:ext cx="2787649" cy="238527"/>
            </a:xfrm>
            <a:prstGeom prst="rect">
              <a:avLst/>
            </a:prstGeom>
            <a:noFill/>
            <a:ln w="12700">
              <a:noFill/>
              <a:miter lim="800000"/>
              <a:headEnd/>
              <a:tailEnd/>
            </a:ln>
          </p:spPr>
          <p:txBody>
            <a:bodyPr>
              <a:spAutoFit/>
            </a:bodyPr>
            <a:lstStyle/>
            <a:p>
              <a:pPr>
                <a:buFont typeface="Wingdings" pitchFamily="2" charset="2"/>
                <a:buNone/>
              </a:pPr>
              <a:r>
                <a:rPr lang="en-US" sz="950" dirty="0">
                  <a:latin typeface="Tahoma" panose="020B0604030504040204" pitchFamily="34" charset="0"/>
                  <a:ea typeface="Tahoma" panose="020B0604030504040204" pitchFamily="34" charset="0"/>
                  <a:cs typeface="Tahoma" panose="020B0604030504040204" pitchFamily="34" charset="0"/>
                </a:rPr>
                <a:t>31 30      . . .        15 14  13  . . .   4  3 2  1 0</a:t>
              </a:r>
            </a:p>
          </p:txBody>
        </p:sp>
        <p:sp>
          <p:nvSpPr>
            <p:cNvPr id="42004" name="Text Box 59"/>
            <p:cNvSpPr txBox="1">
              <a:spLocks noChangeArrowheads="1"/>
            </p:cNvSpPr>
            <p:nvPr/>
          </p:nvSpPr>
          <p:spPr bwMode="auto">
            <a:xfrm>
              <a:off x="1702130" y="2694801"/>
              <a:ext cx="1574470" cy="276999"/>
            </a:xfrm>
            <a:prstGeom prst="rect">
              <a:avLst/>
            </a:prstGeom>
            <a:noFill/>
            <a:ln w="12700">
              <a:noFill/>
              <a:miter lim="800000"/>
              <a:headEnd/>
              <a:tailEnd/>
            </a:ln>
          </p:spPr>
          <p:txBody>
            <a:bodyPr wrap="none">
              <a:spAutoFit/>
            </a:bodyPr>
            <a:lstStyle/>
            <a:p>
              <a:pPr>
                <a:buFont typeface="Wingdings" pitchFamily="2" charset="2"/>
                <a:buNone/>
              </a:pPr>
              <a:r>
                <a:rPr lang="en-US" sz="1200" b="1"/>
                <a:t>Address from CPU</a:t>
              </a:r>
            </a:p>
          </p:txBody>
        </p:sp>
        <p:sp>
          <p:nvSpPr>
            <p:cNvPr id="42005" name="Line 46"/>
            <p:cNvSpPr>
              <a:spLocks noChangeShapeType="1"/>
            </p:cNvSpPr>
            <p:nvPr/>
          </p:nvSpPr>
          <p:spPr bwMode="auto">
            <a:xfrm flipV="1">
              <a:off x="5332412" y="2743200"/>
              <a:ext cx="1588" cy="230188"/>
            </a:xfrm>
            <a:prstGeom prst="line">
              <a:avLst/>
            </a:prstGeom>
            <a:noFill/>
            <a:ln w="20638">
              <a:solidFill>
                <a:srgbClr val="000000"/>
              </a:solidFill>
              <a:round/>
              <a:headEnd/>
              <a:tailEnd/>
            </a:ln>
          </p:spPr>
          <p:txBody>
            <a:bodyPr/>
            <a:lstStyle/>
            <a:p>
              <a:endParaRPr lang="en-US"/>
            </a:p>
          </p:txBody>
        </p:sp>
      </p:grpSp>
      <p:grpSp>
        <p:nvGrpSpPr>
          <p:cNvPr id="8" name="Group 52"/>
          <p:cNvGrpSpPr>
            <a:grpSpLocks/>
          </p:cNvGrpSpPr>
          <p:nvPr/>
        </p:nvGrpSpPr>
        <p:grpSpPr bwMode="auto">
          <a:xfrm>
            <a:off x="3048000" y="1981200"/>
            <a:ext cx="1066800" cy="733425"/>
            <a:chOff x="3048000" y="2085201"/>
            <a:chExt cx="1066800" cy="734199"/>
          </a:xfrm>
        </p:grpSpPr>
        <p:sp>
          <p:nvSpPr>
            <p:cNvPr id="41998" name="Text Box 49"/>
            <p:cNvSpPr txBox="1">
              <a:spLocks noChangeArrowheads="1"/>
            </p:cNvSpPr>
            <p:nvPr/>
          </p:nvSpPr>
          <p:spPr bwMode="auto">
            <a:xfrm>
              <a:off x="3048000" y="2085201"/>
              <a:ext cx="1066800" cy="276999"/>
            </a:xfrm>
            <a:prstGeom prst="rect">
              <a:avLst/>
            </a:prstGeom>
            <a:noFill/>
            <a:ln w="12700">
              <a:noFill/>
              <a:miter lim="800000"/>
              <a:headEnd/>
              <a:tailEnd/>
            </a:ln>
          </p:spPr>
          <p:txBody>
            <a:bodyPr>
              <a:spAutoFit/>
            </a:bodyPr>
            <a:lstStyle/>
            <a:p>
              <a:pPr>
                <a:buFont typeface="Wingdings" pitchFamily="2" charset="2"/>
                <a:buNone/>
              </a:pPr>
              <a:r>
                <a:rPr lang="en-US" sz="1200"/>
                <a:t>tag (18 bits)</a:t>
              </a:r>
            </a:p>
          </p:txBody>
        </p:sp>
        <p:sp>
          <p:nvSpPr>
            <p:cNvPr id="41999" name="Line 50"/>
            <p:cNvSpPr>
              <a:spLocks noChangeShapeType="1"/>
            </p:cNvSpPr>
            <p:nvPr/>
          </p:nvSpPr>
          <p:spPr bwMode="auto">
            <a:xfrm>
              <a:off x="3505200" y="2362200"/>
              <a:ext cx="304800" cy="457200"/>
            </a:xfrm>
            <a:prstGeom prst="line">
              <a:avLst/>
            </a:prstGeom>
            <a:noFill/>
            <a:ln w="12700">
              <a:solidFill>
                <a:schemeClr val="tx1"/>
              </a:solidFill>
              <a:round/>
              <a:headEnd/>
              <a:tailEnd type="triangle" w="med" len="med"/>
            </a:ln>
          </p:spPr>
          <p:txBody>
            <a:bodyPr/>
            <a:lstStyle/>
            <a:p>
              <a:endParaRPr lang="en-US"/>
            </a:p>
          </p:txBody>
        </p:sp>
      </p:grpSp>
      <p:sp>
        <p:nvSpPr>
          <p:cNvPr id="45" name="Rectangle 44"/>
          <p:cNvSpPr>
            <a:spLocks noChangeArrowheads="1"/>
          </p:cNvSpPr>
          <p:nvPr/>
        </p:nvSpPr>
        <p:spPr bwMode="auto">
          <a:xfrm>
            <a:off x="1143000" y="5410200"/>
            <a:ext cx="7689850" cy="1077218"/>
          </a:xfrm>
          <a:prstGeom prst="rect">
            <a:avLst/>
          </a:prstGeom>
          <a:noFill/>
          <a:ln w="9525">
            <a:noFill/>
            <a:miter lim="800000"/>
            <a:headEnd/>
            <a:tailEnd/>
          </a:ln>
        </p:spPr>
        <p:txBody>
          <a:bodyPr wrap="square">
            <a:spAutoFit/>
          </a:bodyPr>
          <a:lstStyle/>
          <a:p>
            <a:pPr lvl="1">
              <a:spcBef>
                <a:spcPts val="600"/>
              </a:spcBef>
              <a:buFont typeface="Wingdings" pitchFamily="2" charset="2"/>
              <a:buNone/>
            </a:pPr>
            <a:r>
              <a:rPr lang="en-US" dirty="0"/>
              <a:t>#bits = #blocks x (block size + tag size + valid size + dirty size)</a:t>
            </a:r>
          </a:p>
          <a:p>
            <a:pPr lvl="1">
              <a:spcBef>
                <a:spcPts val="600"/>
              </a:spcBef>
              <a:buFont typeface="Wingdings" pitchFamily="2" charset="2"/>
              <a:buNone/>
            </a:pPr>
            <a:r>
              <a:rPr lang="en-US" dirty="0"/>
              <a:t>        =  1024  x (16B + 18 bits + 1 bit + 1 bit)</a:t>
            </a:r>
          </a:p>
          <a:p>
            <a:pPr lvl="1">
              <a:spcBef>
                <a:spcPts val="600"/>
              </a:spcBef>
              <a:buFont typeface="Wingdings" pitchFamily="2" charset="2"/>
              <a:buNone/>
            </a:pPr>
            <a:r>
              <a:rPr lang="en-US" dirty="0"/>
              <a:t>        =  148 Kbits = 18.5 KB</a:t>
            </a:r>
          </a:p>
        </p:txBody>
      </p:sp>
      <p:sp>
        <p:nvSpPr>
          <p:cNvPr id="47" name="Rectangle 46"/>
          <p:cNvSpPr>
            <a:spLocks noChangeArrowheads="1"/>
          </p:cNvSpPr>
          <p:nvPr/>
        </p:nvSpPr>
        <p:spPr bwMode="auto">
          <a:xfrm>
            <a:off x="4267200" y="6112010"/>
            <a:ext cx="4743450" cy="369332"/>
          </a:xfrm>
          <a:prstGeom prst="rect">
            <a:avLst/>
          </a:prstGeom>
          <a:noFill/>
          <a:ln w="9525">
            <a:noFill/>
            <a:miter lim="800000"/>
            <a:headEnd/>
            <a:tailEnd/>
          </a:ln>
        </p:spPr>
        <p:txBody>
          <a:bodyPr wrap="square">
            <a:spAutoFit/>
          </a:bodyPr>
          <a:lstStyle/>
          <a:p>
            <a:pPr lvl="1">
              <a:spcBef>
                <a:spcPts val="600"/>
              </a:spcBef>
              <a:buFont typeface="Wingdings" pitchFamily="2" charset="2"/>
              <a:buNone/>
            </a:pPr>
            <a:r>
              <a:rPr lang="en-US" b="1" dirty="0">
                <a:solidFill>
                  <a:srgbClr val="C00000"/>
                </a:solidFill>
              </a:rPr>
              <a:t>15.6% larger than the storage for data</a:t>
            </a:r>
          </a:p>
        </p:txBody>
      </p:sp>
      <p:grpSp>
        <p:nvGrpSpPr>
          <p:cNvPr id="49" name="Group 48"/>
          <p:cNvGrpSpPr/>
          <p:nvPr/>
        </p:nvGrpSpPr>
        <p:grpSpPr>
          <a:xfrm>
            <a:off x="3300548" y="2934286"/>
            <a:ext cx="2033452" cy="276999"/>
            <a:chOff x="2667000" y="1479619"/>
            <a:chExt cx="2033452" cy="276999"/>
          </a:xfrm>
        </p:grpSpPr>
        <p:cxnSp>
          <p:nvCxnSpPr>
            <p:cNvPr id="50" name="Straight Connector 49"/>
            <p:cNvCxnSpPr/>
            <p:nvPr/>
          </p:nvCxnSpPr>
          <p:spPr bwMode="auto">
            <a:xfrm flipV="1">
              <a:off x="2667000" y="1517133"/>
              <a:ext cx="2033452" cy="6867"/>
            </a:xfrm>
            <a:prstGeom prst="line">
              <a:avLst/>
            </a:prstGeom>
            <a:noFill/>
            <a:ln w="9525" cap="flat" cmpd="sng" algn="ctr">
              <a:solidFill>
                <a:srgbClr val="FF6600"/>
              </a:solidFill>
              <a:prstDash val="solid"/>
              <a:round/>
              <a:headEnd type="arrow" w="med" len="med"/>
              <a:tailEnd type="arrow" w="med" len="med"/>
            </a:ln>
            <a:effectLst/>
          </p:spPr>
        </p:cxnSp>
        <p:sp>
          <p:nvSpPr>
            <p:cNvPr id="51" name="Text Box 59"/>
            <p:cNvSpPr txBox="1">
              <a:spLocks noChangeArrowheads="1"/>
            </p:cNvSpPr>
            <p:nvPr/>
          </p:nvSpPr>
          <p:spPr bwMode="auto">
            <a:xfrm>
              <a:off x="3124200" y="1479619"/>
              <a:ext cx="1264192" cy="276999"/>
            </a:xfrm>
            <a:prstGeom prst="rect">
              <a:avLst/>
            </a:prstGeom>
            <a:noFill/>
            <a:ln w="12700">
              <a:noFill/>
              <a:miter lim="800000"/>
              <a:headEnd/>
              <a:tailEnd/>
            </a:ln>
          </p:spPr>
          <p:txBody>
            <a:bodyPr wrap="square">
              <a:spAutoFit/>
            </a:bodyPr>
            <a:lstStyle/>
            <a:p>
              <a:pPr>
                <a:buFont typeface="Wingdings" pitchFamily="2" charset="2"/>
                <a:buNone/>
              </a:pPr>
              <a:r>
                <a:rPr lang="en-US" sz="1200" dirty="0"/>
                <a:t>block address</a:t>
              </a:r>
            </a:p>
          </p:txBody>
        </p:sp>
      </p:grpSp>
      <p:grpSp>
        <p:nvGrpSpPr>
          <p:cNvPr id="52" name="Group 75"/>
          <p:cNvGrpSpPr/>
          <p:nvPr/>
        </p:nvGrpSpPr>
        <p:grpSpPr>
          <a:xfrm>
            <a:off x="4130478" y="5178623"/>
            <a:ext cx="4048450" cy="307777"/>
            <a:chOff x="2501337" y="3045023"/>
            <a:chExt cx="4080321" cy="307777"/>
          </a:xfrm>
        </p:grpSpPr>
        <p:cxnSp>
          <p:nvCxnSpPr>
            <p:cNvPr id="53" name="Straight Arrow Connector 52"/>
            <p:cNvCxnSpPr/>
            <p:nvPr/>
          </p:nvCxnSpPr>
          <p:spPr bwMode="auto">
            <a:xfrm>
              <a:off x="2501337" y="3200400"/>
              <a:ext cx="2539282" cy="0"/>
            </a:xfrm>
            <a:prstGeom prst="straightConnector1">
              <a:avLst/>
            </a:prstGeom>
            <a:noFill/>
            <a:ln w="15875" cap="flat" cmpd="sng" algn="ctr">
              <a:solidFill>
                <a:schemeClr val="tx1"/>
              </a:solidFill>
              <a:prstDash val="solid"/>
              <a:round/>
              <a:headEnd type="stealth" w="med" len="med"/>
              <a:tailEnd type="stealth"/>
            </a:ln>
            <a:effectLst/>
          </p:spPr>
        </p:cxnSp>
        <p:sp>
          <p:nvSpPr>
            <p:cNvPr id="54" name="TextBox 53"/>
            <p:cNvSpPr txBox="1"/>
            <p:nvPr/>
          </p:nvSpPr>
          <p:spPr>
            <a:xfrm>
              <a:off x="5019932" y="3045023"/>
              <a:ext cx="1561726" cy="307777"/>
            </a:xfrm>
            <a:prstGeom prst="rect">
              <a:avLst/>
            </a:prstGeom>
            <a:noFill/>
          </p:spPr>
          <p:txBody>
            <a:bodyPr wrap="none" rtlCol="0">
              <a:spAutoFit/>
            </a:bodyPr>
            <a:lstStyle/>
            <a:p>
              <a:pPr algn="ctr">
                <a:buNone/>
              </a:pPr>
              <a:r>
                <a:rPr lang="en-US" dirty="0"/>
                <a:t>(4 words = 16B) </a:t>
              </a:r>
            </a:p>
          </p:txBody>
        </p:sp>
      </p:grpSp>
    </p:spTree>
    <p:extLst>
      <p:ext uri="{BB962C8B-B14F-4D97-AF65-F5344CB8AC3E}">
        <p14:creationId xmlns:p14="http://schemas.microsoft.com/office/powerpoint/2010/main" val="322546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1000" fill="hold"/>
                                        <p:tgtEl>
                                          <p:spTgt spid="52"/>
                                        </p:tgtEl>
                                        <p:attrNameLst>
                                          <p:attrName>ppt_w</p:attrName>
                                        </p:attrNameLst>
                                      </p:cBhvr>
                                      <p:tavLst>
                                        <p:tav tm="0">
                                          <p:val>
                                            <p:strVal val="#ppt_w*0.70"/>
                                          </p:val>
                                        </p:tav>
                                        <p:tav tm="100000">
                                          <p:val>
                                            <p:strVal val="#ppt_w"/>
                                          </p:val>
                                        </p:tav>
                                      </p:tavLst>
                                    </p:anim>
                                    <p:anim calcmode="lin" valueType="num">
                                      <p:cBhvr>
                                        <p:cTn id="14" dur="1000" fill="hold"/>
                                        <p:tgtEl>
                                          <p:spTgt spid="52"/>
                                        </p:tgtEl>
                                        <p:attrNameLst>
                                          <p:attrName>ppt_h</p:attrName>
                                        </p:attrNameLst>
                                      </p:cBhvr>
                                      <p:tavLst>
                                        <p:tav tm="0">
                                          <p:val>
                                            <p:strVal val="#ppt_h"/>
                                          </p:val>
                                        </p:tav>
                                        <p:tav tm="100000">
                                          <p:val>
                                            <p:strVal val="#ppt_h"/>
                                          </p:val>
                                        </p:tav>
                                      </p:tavLst>
                                    </p:anim>
                                    <p:animEffect transition="in" filter="fade">
                                      <p:cBhvr>
                                        <p:cTn id="15" dur="10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blinds(horizontal)">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p:cTn id="30" dur="500" fill="hold"/>
                                        <p:tgtEl>
                                          <p:spTgt spid="49"/>
                                        </p:tgtEl>
                                        <p:attrNameLst>
                                          <p:attrName>ppt_w</p:attrName>
                                        </p:attrNameLst>
                                      </p:cBhvr>
                                      <p:tavLst>
                                        <p:tav tm="0">
                                          <p:val>
                                            <p:fltVal val="0"/>
                                          </p:val>
                                        </p:tav>
                                        <p:tav tm="100000">
                                          <p:val>
                                            <p:strVal val="#ppt_w"/>
                                          </p:val>
                                        </p:tav>
                                      </p:tavLst>
                                    </p:anim>
                                    <p:anim calcmode="lin" valueType="num">
                                      <p:cBhvr>
                                        <p:cTn id="31" dur="5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strips(downLef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strips(downLef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strips(downRigh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strips(downRight)">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45">
                                            <p:txEl>
                                              <p:pRg st="0" end="0"/>
                                            </p:txEl>
                                          </p:spTgt>
                                        </p:tgtEl>
                                        <p:attrNameLst>
                                          <p:attrName>style.visibility</p:attrName>
                                        </p:attrNameLst>
                                      </p:cBhvr>
                                      <p:to>
                                        <p:strVal val="visible"/>
                                      </p:to>
                                    </p:set>
                                    <p:animEffect transition="in" filter="blinds(horizontal)">
                                      <p:cBhvr>
                                        <p:cTn id="56" dur="500"/>
                                        <p:tgtEl>
                                          <p:spTgt spid="4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5">
                                            <p:txEl>
                                              <p:pRg st="1" end="1"/>
                                            </p:txEl>
                                          </p:spTgt>
                                        </p:tgtEl>
                                        <p:attrNameLst>
                                          <p:attrName>style.visibility</p:attrName>
                                        </p:attrNameLst>
                                      </p:cBhvr>
                                      <p:to>
                                        <p:strVal val="visible"/>
                                      </p:to>
                                    </p:set>
                                    <p:animEffect transition="in" filter="blinds(horizontal)">
                                      <p:cBhvr>
                                        <p:cTn id="61" dur="500"/>
                                        <p:tgtEl>
                                          <p:spTgt spid="45">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45">
                                            <p:txEl>
                                              <p:pRg st="2" end="2"/>
                                            </p:txEl>
                                          </p:spTgt>
                                        </p:tgtEl>
                                        <p:attrNameLst>
                                          <p:attrName>style.visibility</p:attrName>
                                        </p:attrNameLst>
                                      </p:cBhvr>
                                      <p:to>
                                        <p:strVal val="visible"/>
                                      </p:to>
                                    </p:set>
                                    <p:animEffect transition="in" filter="blinds(horizontal)">
                                      <p:cBhvr>
                                        <p:cTn id="66" dur="500"/>
                                        <p:tgtEl>
                                          <p:spTgt spid="45">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blinds(horizontal)">
                                      <p:cBhvr>
                                        <p:cTn id="7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cache and main memory</a:t>
            </a:r>
          </a:p>
        </p:txBody>
      </p:sp>
      <p:sp>
        <p:nvSpPr>
          <p:cNvPr id="6" name="Content Placeholder 5"/>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Dept. of Game &amp; Multimedia Engineering</a:t>
            </a:r>
            <a:endParaRPr lang="en-US" dirty="0"/>
          </a:p>
        </p:txBody>
      </p:sp>
      <p:pic>
        <p:nvPicPr>
          <p:cNvPr id="7" name="Picture 6"/>
          <p:cNvPicPr>
            <a:picLocks noChangeAspect="1"/>
          </p:cNvPicPr>
          <p:nvPr/>
        </p:nvPicPr>
        <p:blipFill>
          <a:blip r:embed="rId2"/>
          <a:stretch>
            <a:fillRect/>
          </a:stretch>
        </p:blipFill>
        <p:spPr>
          <a:xfrm>
            <a:off x="1016130" y="1230780"/>
            <a:ext cx="7111739" cy="2009701"/>
          </a:xfrm>
          <a:prstGeom prst="rect">
            <a:avLst/>
          </a:prstGeom>
        </p:spPr>
      </p:pic>
      <p:pic>
        <p:nvPicPr>
          <p:cNvPr id="8" name="Picture 7"/>
          <p:cNvPicPr>
            <a:picLocks noChangeAspect="1"/>
          </p:cNvPicPr>
          <p:nvPr/>
        </p:nvPicPr>
        <p:blipFill>
          <a:blip r:embed="rId3"/>
          <a:stretch>
            <a:fillRect/>
          </a:stretch>
        </p:blipFill>
        <p:spPr>
          <a:xfrm>
            <a:off x="1030418" y="3508422"/>
            <a:ext cx="7083165" cy="2584355"/>
          </a:xfrm>
          <a:prstGeom prst="rect">
            <a:avLst/>
          </a:prstGeom>
        </p:spPr>
      </p:pic>
      <p:sp>
        <p:nvSpPr>
          <p:cNvPr id="2" name="Slide Number Placeholder 1"/>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920581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t>Reducing Cache Miss Rates (#1)</a:t>
            </a:r>
          </a:p>
        </p:txBody>
      </p:sp>
      <p:sp>
        <p:nvSpPr>
          <p:cNvPr id="10243" name="Content Placeholder 2"/>
          <p:cNvSpPr>
            <a:spLocks noGrp="1"/>
          </p:cNvSpPr>
          <p:nvPr>
            <p:ph idx="1"/>
          </p:nvPr>
        </p:nvSpPr>
        <p:spPr/>
        <p:txBody>
          <a:bodyPr/>
          <a:lstStyle/>
          <a:p>
            <a:r>
              <a:rPr lang="en-US" dirty="0"/>
              <a:t>Alternatives for more flexible block placement</a:t>
            </a:r>
          </a:p>
          <a:p>
            <a:pPr lvl="1"/>
            <a:r>
              <a:rPr lang="en-US" dirty="0"/>
              <a:t>Direct mapped cache maps a memory block to exactly one location in cache</a:t>
            </a:r>
          </a:p>
          <a:p>
            <a:pPr lvl="1"/>
            <a:endParaRPr lang="en-US" dirty="0"/>
          </a:p>
          <a:p>
            <a:pPr lvl="1"/>
            <a:r>
              <a:rPr lang="en-US" dirty="0"/>
              <a:t>Fully associative cache allows a memory block to be mapped to any cache block </a:t>
            </a:r>
          </a:p>
          <a:p>
            <a:pPr lvl="1"/>
            <a:endParaRPr lang="en-US" dirty="0"/>
          </a:p>
          <a:p>
            <a:pPr lvl="1"/>
            <a:r>
              <a:rPr lang="en-US" dirty="0"/>
              <a:t>N-way set associative cache divides the cache into sets, each of which consists of n different locations (ways)</a:t>
            </a:r>
          </a:p>
          <a:p>
            <a:pPr lvl="2"/>
            <a:r>
              <a:rPr lang="en-US" dirty="0"/>
              <a:t>A memory block is mapped to a unique set (specified by the index field) and can be placed in any way of that set (so, there are n choices)</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0244" name="Slide Number Placeholder 3"/>
          <p:cNvSpPr>
            <a:spLocks noGrp="1"/>
          </p:cNvSpPr>
          <p:nvPr>
            <p:ph type="sldNum" sz="quarter" idx="12"/>
          </p:nvPr>
        </p:nvSpPr>
        <p:spPr/>
        <p:txBody>
          <a:bodyPr/>
          <a:lstStyle/>
          <a:p>
            <a:fld id="{21F01CC2-21BB-42B0-B3A3-0B704123B81F}" type="slidenum">
              <a:rPr lang="en-US" smtClean="0"/>
              <a:pPr/>
              <a:t>40</a:t>
            </a:fld>
            <a:endParaRPr lang="en-US"/>
          </a:p>
        </p:txBody>
      </p:sp>
    </p:spTree>
    <p:extLst>
      <p:ext uri="{BB962C8B-B14F-4D97-AF65-F5344CB8AC3E}">
        <p14:creationId xmlns:p14="http://schemas.microsoft.com/office/powerpoint/2010/main" val="2134723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Associative Cache Example</a:t>
            </a:r>
          </a:p>
        </p:txBody>
      </p:sp>
      <p:sp>
        <p:nvSpPr>
          <p:cNvPr id="5" name="내용 개체 틀 4"/>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1267" name="Slide Number Placeholder 3"/>
          <p:cNvSpPr>
            <a:spLocks noGrp="1"/>
          </p:cNvSpPr>
          <p:nvPr>
            <p:ph type="sldNum" sz="quarter" idx="12"/>
          </p:nvPr>
        </p:nvSpPr>
        <p:spPr/>
        <p:txBody>
          <a:bodyPr/>
          <a:lstStyle/>
          <a:p>
            <a:fld id="{35ED96ED-141C-412A-AE35-744546C432FE}" type="slidenum">
              <a:rPr lang="en-US" smtClean="0"/>
              <a:pPr/>
              <a:t>41</a:t>
            </a:fld>
            <a:endParaRPr lang="en-US"/>
          </a:p>
        </p:txBody>
      </p:sp>
      <p:grpSp>
        <p:nvGrpSpPr>
          <p:cNvPr id="11268" name="Group 5"/>
          <p:cNvGrpSpPr>
            <a:grpSpLocks/>
          </p:cNvGrpSpPr>
          <p:nvPr/>
        </p:nvGrpSpPr>
        <p:grpSpPr bwMode="auto">
          <a:xfrm>
            <a:off x="609600" y="1724092"/>
            <a:ext cx="7731125" cy="3317807"/>
            <a:chOff x="609600" y="1723624"/>
            <a:chExt cx="7731125" cy="3318276"/>
          </a:xfrm>
        </p:grpSpPr>
        <p:pic>
          <p:nvPicPr>
            <p:cNvPr id="11283" name="Picture 5" descr="f05-13-P374493"/>
            <p:cNvPicPr>
              <a:picLocks noChangeAspect="1" noChangeArrowheads="1"/>
            </p:cNvPicPr>
            <p:nvPr/>
          </p:nvPicPr>
          <p:blipFill>
            <a:blip r:embed="rId3" cstate="print"/>
            <a:srcRect/>
            <a:stretch>
              <a:fillRect/>
            </a:stretch>
          </p:blipFill>
          <p:spPr bwMode="auto">
            <a:xfrm>
              <a:off x="609600" y="1844675"/>
              <a:ext cx="7731125" cy="3197225"/>
            </a:xfrm>
            <a:prstGeom prst="rect">
              <a:avLst/>
            </a:prstGeom>
            <a:noFill/>
            <a:ln w="9525">
              <a:noFill/>
              <a:miter lim="800000"/>
              <a:headEnd/>
              <a:tailEnd/>
            </a:ln>
          </p:spPr>
        </p:pic>
        <p:sp>
          <p:nvSpPr>
            <p:cNvPr id="11284" name="TextBox 4"/>
            <p:cNvSpPr txBox="1">
              <a:spLocks noChangeArrowheads="1"/>
            </p:cNvSpPr>
            <p:nvPr/>
          </p:nvSpPr>
          <p:spPr bwMode="auto">
            <a:xfrm>
              <a:off x="3361274" y="1723624"/>
              <a:ext cx="1240920" cy="369384"/>
            </a:xfrm>
            <a:prstGeom prst="rect">
              <a:avLst/>
            </a:prstGeom>
            <a:noFill/>
            <a:ln w="9525">
              <a:noFill/>
              <a:miter lim="800000"/>
              <a:headEnd/>
              <a:tailEnd/>
            </a:ln>
          </p:spPr>
          <p:txBody>
            <a:bodyPr wrap="square">
              <a:spAutoFit/>
            </a:bodyPr>
            <a:lstStyle/>
            <a:p>
              <a:pPr>
                <a:buFont typeface="Wingdings" pitchFamily="2" charset="2"/>
                <a:buNone/>
              </a:pPr>
              <a:r>
                <a:rPr lang="en-US" b="1" dirty="0"/>
                <a:t>2-way</a:t>
              </a:r>
            </a:p>
          </p:txBody>
        </p:sp>
      </p:grpSp>
      <p:sp>
        <p:nvSpPr>
          <p:cNvPr id="7" name="Rounded Rectangle 6"/>
          <p:cNvSpPr>
            <a:spLocks noChangeArrowheads="1"/>
          </p:cNvSpPr>
          <p:nvPr/>
        </p:nvSpPr>
        <p:spPr bwMode="auto">
          <a:xfrm>
            <a:off x="4089400" y="2217738"/>
            <a:ext cx="355600" cy="2971800"/>
          </a:xfrm>
          <a:prstGeom prst="roundRect">
            <a:avLst>
              <a:gd name="adj" fmla="val 16667"/>
            </a:avLst>
          </a:prstGeom>
          <a:noFill/>
          <a:ln w="9525" algn="ctr">
            <a:solidFill>
              <a:srgbClr val="C00000"/>
            </a:solidFill>
            <a:round/>
            <a:headEnd/>
            <a:tailEnd/>
          </a:ln>
        </p:spPr>
        <p:txBody>
          <a:bodyPr/>
          <a:lstStyle/>
          <a:p>
            <a:endParaRPr lang="en-US"/>
          </a:p>
        </p:txBody>
      </p:sp>
      <p:sp>
        <p:nvSpPr>
          <p:cNvPr id="9" name="Rounded Rectangle 8"/>
          <p:cNvSpPr>
            <a:spLocks noChangeArrowheads="1"/>
          </p:cNvSpPr>
          <p:nvPr/>
        </p:nvSpPr>
        <p:spPr bwMode="auto">
          <a:xfrm>
            <a:off x="4826000" y="2209800"/>
            <a:ext cx="354013" cy="2971800"/>
          </a:xfrm>
          <a:prstGeom prst="roundRect">
            <a:avLst>
              <a:gd name="adj" fmla="val 16667"/>
            </a:avLst>
          </a:prstGeom>
          <a:noFill/>
          <a:ln w="9525" algn="ctr">
            <a:solidFill>
              <a:srgbClr val="C00000"/>
            </a:solidFill>
            <a:round/>
            <a:headEnd/>
            <a:tailEnd/>
          </a:ln>
        </p:spPr>
        <p:txBody>
          <a:bodyPr/>
          <a:lstStyle/>
          <a:p>
            <a:endParaRPr lang="en-US"/>
          </a:p>
        </p:txBody>
      </p:sp>
      <p:sp>
        <p:nvSpPr>
          <p:cNvPr id="10" name="Rounded Rectangle 9"/>
          <p:cNvSpPr>
            <a:spLocks noChangeArrowheads="1"/>
          </p:cNvSpPr>
          <p:nvPr/>
        </p:nvSpPr>
        <p:spPr bwMode="auto">
          <a:xfrm>
            <a:off x="5199063" y="2209800"/>
            <a:ext cx="355600" cy="2971800"/>
          </a:xfrm>
          <a:prstGeom prst="roundRect">
            <a:avLst>
              <a:gd name="adj" fmla="val 16667"/>
            </a:avLst>
          </a:prstGeom>
          <a:noFill/>
          <a:ln w="9525" algn="ctr">
            <a:solidFill>
              <a:srgbClr val="C00000"/>
            </a:solidFill>
            <a:round/>
            <a:headEnd/>
            <a:tailEnd/>
          </a:ln>
        </p:spPr>
        <p:txBody>
          <a:bodyPr/>
          <a:lstStyle/>
          <a:p>
            <a:endParaRPr lang="en-US"/>
          </a:p>
        </p:txBody>
      </p:sp>
      <p:sp>
        <p:nvSpPr>
          <p:cNvPr id="11" name="Rounded Rectangle 10"/>
          <p:cNvSpPr>
            <a:spLocks noChangeArrowheads="1"/>
          </p:cNvSpPr>
          <p:nvPr/>
        </p:nvSpPr>
        <p:spPr bwMode="auto">
          <a:xfrm>
            <a:off x="4462463" y="2209800"/>
            <a:ext cx="354012" cy="2971800"/>
          </a:xfrm>
          <a:prstGeom prst="roundRect">
            <a:avLst>
              <a:gd name="adj" fmla="val 16667"/>
            </a:avLst>
          </a:prstGeom>
          <a:noFill/>
          <a:ln w="9525" algn="ctr">
            <a:solidFill>
              <a:srgbClr val="C00000"/>
            </a:solidFill>
            <a:round/>
            <a:headEnd/>
            <a:tailEnd/>
          </a:ln>
        </p:spPr>
        <p:txBody>
          <a:bodyPr/>
          <a:lstStyle/>
          <a:p>
            <a:endParaRPr lang="en-US"/>
          </a:p>
        </p:txBody>
      </p:sp>
      <p:sp>
        <p:nvSpPr>
          <p:cNvPr id="12" name="Rounded Rectangle 11"/>
          <p:cNvSpPr>
            <a:spLocks noChangeArrowheads="1"/>
          </p:cNvSpPr>
          <p:nvPr/>
        </p:nvSpPr>
        <p:spPr bwMode="auto">
          <a:xfrm>
            <a:off x="6851650" y="2209800"/>
            <a:ext cx="1497013" cy="2971800"/>
          </a:xfrm>
          <a:prstGeom prst="roundRect">
            <a:avLst>
              <a:gd name="adj" fmla="val 16667"/>
            </a:avLst>
          </a:prstGeom>
          <a:noFill/>
          <a:ln w="9525" algn="ctr">
            <a:solidFill>
              <a:srgbClr val="C00000"/>
            </a:solidFill>
            <a:round/>
            <a:headEnd/>
            <a:tailEnd/>
          </a:ln>
        </p:spPr>
        <p:txBody>
          <a:bodyPr/>
          <a:lstStyle/>
          <a:p>
            <a:endParaRPr lang="en-US"/>
          </a:p>
        </p:txBody>
      </p:sp>
      <p:grpSp>
        <p:nvGrpSpPr>
          <p:cNvPr id="3" name="Group 25"/>
          <p:cNvGrpSpPr>
            <a:grpSpLocks/>
          </p:cNvGrpSpPr>
          <p:nvPr/>
        </p:nvGrpSpPr>
        <p:grpSpPr bwMode="auto">
          <a:xfrm>
            <a:off x="3848100" y="5181600"/>
            <a:ext cx="1528763" cy="792163"/>
            <a:chOff x="3848496" y="5181600"/>
            <a:chExt cx="1528453" cy="792778"/>
          </a:xfrm>
        </p:grpSpPr>
        <p:sp>
          <p:nvSpPr>
            <p:cNvPr id="11278" name="Text Box 57"/>
            <p:cNvSpPr txBox="1">
              <a:spLocks noChangeArrowheads="1"/>
            </p:cNvSpPr>
            <p:nvPr/>
          </p:nvSpPr>
          <p:spPr bwMode="auto">
            <a:xfrm>
              <a:off x="3848496" y="5666601"/>
              <a:ext cx="720069" cy="307777"/>
            </a:xfrm>
            <a:prstGeom prst="rect">
              <a:avLst/>
            </a:prstGeom>
            <a:noFill/>
            <a:ln w="12700">
              <a:noFill/>
              <a:miter lim="800000"/>
              <a:headEnd/>
              <a:tailEnd/>
            </a:ln>
          </p:spPr>
          <p:txBody>
            <a:bodyPr wrap="none">
              <a:spAutoFit/>
            </a:bodyPr>
            <a:lstStyle/>
            <a:p>
              <a:pPr>
                <a:buFont typeface="Wingdings" pitchFamily="2" charset="2"/>
                <a:buNone/>
              </a:pPr>
              <a:r>
                <a:rPr lang="en-US" b="1" dirty="0"/>
                <a:t>4 sets</a:t>
              </a:r>
            </a:p>
          </p:txBody>
        </p:sp>
        <p:cxnSp>
          <p:nvCxnSpPr>
            <p:cNvPr id="11279" name="Straight Arrow Connector 15"/>
            <p:cNvCxnSpPr>
              <a:cxnSpLocks noChangeShapeType="1"/>
              <a:endCxn id="7" idx="2"/>
            </p:cNvCxnSpPr>
            <p:nvPr/>
          </p:nvCxnSpPr>
          <p:spPr bwMode="auto">
            <a:xfrm rot="5400000" flipH="1" flipV="1">
              <a:off x="4004657" y="5376257"/>
              <a:ext cx="448887" cy="76200"/>
            </a:xfrm>
            <a:prstGeom prst="straightConnector1">
              <a:avLst/>
            </a:prstGeom>
            <a:noFill/>
            <a:ln w="25400" algn="ctr">
              <a:solidFill>
                <a:schemeClr val="tx1"/>
              </a:solidFill>
              <a:round/>
              <a:headEnd/>
              <a:tailEnd type="stealth" w="med" len="med"/>
            </a:ln>
          </p:spPr>
        </p:cxnSp>
        <p:cxnSp>
          <p:nvCxnSpPr>
            <p:cNvPr id="11280" name="Straight Arrow Connector 16"/>
            <p:cNvCxnSpPr>
              <a:cxnSpLocks noChangeShapeType="1"/>
              <a:endCxn id="11" idx="2"/>
            </p:cNvCxnSpPr>
            <p:nvPr/>
          </p:nvCxnSpPr>
          <p:spPr bwMode="auto">
            <a:xfrm rot="5400000" flipH="1" flipV="1">
              <a:off x="4229100" y="5219701"/>
              <a:ext cx="448888" cy="372686"/>
            </a:xfrm>
            <a:prstGeom prst="straightConnector1">
              <a:avLst/>
            </a:prstGeom>
            <a:noFill/>
            <a:ln w="25400" algn="ctr">
              <a:solidFill>
                <a:schemeClr val="tx1"/>
              </a:solidFill>
              <a:round/>
              <a:headEnd/>
              <a:tailEnd type="stealth" w="med" len="med"/>
            </a:ln>
          </p:spPr>
        </p:cxnSp>
        <p:cxnSp>
          <p:nvCxnSpPr>
            <p:cNvPr id="11281" name="Straight Arrow Connector 18"/>
            <p:cNvCxnSpPr>
              <a:cxnSpLocks noChangeShapeType="1"/>
              <a:endCxn id="9" idx="2"/>
            </p:cNvCxnSpPr>
            <p:nvPr/>
          </p:nvCxnSpPr>
          <p:spPr bwMode="auto">
            <a:xfrm flipV="1">
              <a:off x="4427914" y="5181600"/>
              <a:ext cx="574965" cy="457200"/>
            </a:xfrm>
            <a:prstGeom prst="straightConnector1">
              <a:avLst/>
            </a:prstGeom>
            <a:noFill/>
            <a:ln w="25400" algn="ctr">
              <a:solidFill>
                <a:schemeClr val="tx1"/>
              </a:solidFill>
              <a:round/>
              <a:headEnd/>
              <a:tailEnd type="stealth" w="med" len="med"/>
            </a:ln>
          </p:spPr>
        </p:cxnSp>
        <p:cxnSp>
          <p:nvCxnSpPr>
            <p:cNvPr id="11282" name="Straight Arrow Connector 20"/>
            <p:cNvCxnSpPr>
              <a:cxnSpLocks noChangeShapeType="1"/>
              <a:endCxn id="10" idx="2"/>
            </p:cNvCxnSpPr>
            <p:nvPr/>
          </p:nvCxnSpPr>
          <p:spPr bwMode="auto">
            <a:xfrm flipV="1">
              <a:off x="4626728" y="5181600"/>
              <a:ext cx="750221" cy="457200"/>
            </a:xfrm>
            <a:prstGeom prst="straightConnector1">
              <a:avLst/>
            </a:prstGeom>
            <a:noFill/>
            <a:ln w="25400" algn="ctr">
              <a:solidFill>
                <a:schemeClr val="tx1"/>
              </a:solidFill>
              <a:round/>
              <a:headEnd/>
              <a:tailEnd type="stealth" w="med" len="med"/>
            </a:ln>
          </p:spPr>
        </p:cxnSp>
      </p:grpSp>
      <p:grpSp>
        <p:nvGrpSpPr>
          <p:cNvPr id="4" name="Group 26"/>
          <p:cNvGrpSpPr>
            <a:grpSpLocks/>
          </p:cNvGrpSpPr>
          <p:nvPr/>
        </p:nvGrpSpPr>
        <p:grpSpPr bwMode="auto">
          <a:xfrm>
            <a:off x="6705600" y="5181600"/>
            <a:ext cx="1090613" cy="688975"/>
            <a:chOff x="6705600" y="5181600"/>
            <a:chExt cx="1090363" cy="688777"/>
          </a:xfrm>
        </p:grpSpPr>
        <p:sp>
          <p:nvSpPr>
            <p:cNvPr id="11276" name="Text Box 57"/>
            <p:cNvSpPr txBox="1">
              <a:spLocks noChangeArrowheads="1"/>
            </p:cNvSpPr>
            <p:nvPr/>
          </p:nvSpPr>
          <p:spPr bwMode="auto">
            <a:xfrm>
              <a:off x="6705600" y="5562600"/>
              <a:ext cx="1090363" cy="307777"/>
            </a:xfrm>
            <a:prstGeom prst="rect">
              <a:avLst/>
            </a:prstGeom>
            <a:noFill/>
            <a:ln w="12700">
              <a:noFill/>
              <a:miter lim="800000"/>
              <a:headEnd/>
              <a:tailEnd/>
            </a:ln>
          </p:spPr>
          <p:txBody>
            <a:bodyPr wrap="none">
              <a:spAutoFit/>
            </a:bodyPr>
            <a:lstStyle/>
            <a:p>
              <a:pPr>
                <a:buFont typeface="Wingdings" pitchFamily="2" charset="2"/>
                <a:buNone/>
              </a:pPr>
              <a:r>
                <a:rPr lang="en-US" b="1"/>
                <a:t>Only 1 set</a:t>
              </a:r>
            </a:p>
          </p:txBody>
        </p:sp>
        <p:cxnSp>
          <p:nvCxnSpPr>
            <p:cNvPr id="11277" name="Straight Arrow Connector 22"/>
            <p:cNvCxnSpPr>
              <a:cxnSpLocks noChangeShapeType="1"/>
            </p:cNvCxnSpPr>
            <p:nvPr/>
          </p:nvCxnSpPr>
          <p:spPr bwMode="auto">
            <a:xfrm rot="5400000" flipH="1" flipV="1">
              <a:off x="7016290" y="5339889"/>
              <a:ext cx="381001" cy="64424"/>
            </a:xfrm>
            <a:prstGeom prst="straightConnector1">
              <a:avLst/>
            </a:prstGeom>
            <a:noFill/>
            <a:ln w="25400" algn="ctr">
              <a:solidFill>
                <a:schemeClr val="tx1"/>
              </a:solidFill>
              <a:round/>
              <a:headEnd/>
              <a:tailEnd type="stealth" w="med" len="med"/>
            </a:ln>
          </p:spPr>
        </p:cxnSp>
      </p:grpSp>
      <p:grpSp>
        <p:nvGrpSpPr>
          <p:cNvPr id="22" name="Group 25"/>
          <p:cNvGrpSpPr>
            <a:grpSpLocks/>
          </p:cNvGrpSpPr>
          <p:nvPr/>
        </p:nvGrpSpPr>
        <p:grpSpPr bwMode="auto">
          <a:xfrm>
            <a:off x="1142998" y="4724398"/>
            <a:ext cx="1524003" cy="1097203"/>
            <a:chOff x="3848496" y="4876562"/>
            <a:chExt cx="1523695" cy="1098055"/>
          </a:xfrm>
        </p:grpSpPr>
        <p:sp>
          <p:nvSpPr>
            <p:cNvPr id="23" name="Text Box 57"/>
            <p:cNvSpPr txBox="1">
              <a:spLocks noChangeArrowheads="1"/>
            </p:cNvSpPr>
            <p:nvPr/>
          </p:nvSpPr>
          <p:spPr bwMode="auto">
            <a:xfrm>
              <a:off x="3848496" y="5666601"/>
              <a:ext cx="719923" cy="308016"/>
            </a:xfrm>
            <a:prstGeom prst="rect">
              <a:avLst/>
            </a:prstGeom>
            <a:noFill/>
            <a:ln w="12700">
              <a:noFill/>
              <a:miter lim="800000"/>
              <a:headEnd/>
              <a:tailEnd/>
            </a:ln>
          </p:spPr>
          <p:txBody>
            <a:bodyPr wrap="none">
              <a:spAutoFit/>
            </a:bodyPr>
            <a:lstStyle/>
            <a:p>
              <a:pPr>
                <a:buFont typeface="Wingdings" pitchFamily="2" charset="2"/>
                <a:buNone/>
              </a:pPr>
              <a:r>
                <a:rPr lang="en-US" b="1" dirty="0"/>
                <a:t>8 sets</a:t>
              </a:r>
            </a:p>
          </p:txBody>
        </p:sp>
        <p:cxnSp>
          <p:nvCxnSpPr>
            <p:cNvPr id="24" name="Straight Arrow Connector 15"/>
            <p:cNvCxnSpPr>
              <a:cxnSpLocks noChangeShapeType="1"/>
            </p:cNvCxnSpPr>
            <p:nvPr/>
          </p:nvCxnSpPr>
          <p:spPr bwMode="auto">
            <a:xfrm flipH="1" flipV="1">
              <a:off x="4077050" y="4876562"/>
              <a:ext cx="113951" cy="762239"/>
            </a:xfrm>
            <a:prstGeom prst="straightConnector1">
              <a:avLst/>
            </a:prstGeom>
            <a:noFill/>
            <a:ln w="25400" algn="ctr">
              <a:solidFill>
                <a:schemeClr val="tx1"/>
              </a:solidFill>
              <a:round/>
              <a:headEnd/>
              <a:tailEnd type="stealth" w="med" len="med"/>
            </a:ln>
          </p:spPr>
        </p:cxnSp>
        <p:cxnSp>
          <p:nvCxnSpPr>
            <p:cNvPr id="25" name="Straight Arrow Connector 16"/>
            <p:cNvCxnSpPr>
              <a:cxnSpLocks noChangeShapeType="1"/>
            </p:cNvCxnSpPr>
            <p:nvPr/>
          </p:nvCxnSpPr>
          <p:spPr bwMode="auto">
            <a:xfrm flipV="1">
              <a:off x="4267201" y="4876562"/>
              <a:ext cx="38402" cy="753926"/>
            </a:xfrm>
            <a:prstGeom prst="straightConnector1">
              <a:avLst/>
            </a:prstGeom>
            <a:noFill/>
            <a:ln w="25400" algn="ctr">
              <a:solidFill>
                <a:schemeClr val="tx1"/>
              </a:solidFill>
              <a:round/>
              <a:headEnd/>
              <a:tailEnd type="stealth" w="med" len="med"/>
            </a:ln>
          </p:spPr>
        </p:cxnSp>
        <p:cxnSp>
          <p:nvCxnSpPr>
            <p:cNvPr id="26" name="Straight Arrow Connector 18"/>
            <p:cNvCxnSpPr>
              <a:cxnSpLocks noChangeShapeType="1"/>
            </p:cNvCxnSpPr>
            <p:nvPr/>
          </p:nvCxnSpPr>
          <p:spPr bwMode="auto">
            <a:xfrm flipV="1">
              <a:off x="4305603" y="4876563"/>
              <a:ext cx="152369" cy="753925"/>
            </a:xfrm>
            <a:prstGeom prst="straightConnector1">
              <a:avLst/>
            </a:prstGeom>
            <a:noFill/>
            <a:ln w="25400" algn="ctr">
              <a:solidFill>
                <a:schemeClr val="tx1"/>
              </a:solidFill>
              <a:round/>
              <a:headEnd/>
              <a:tailEnd type="stealth" w="med" len="med"/>
            </a:ln>
          </p:spPr>
        </p:cxnSp>
        <p:cxnSp>
          <p:nvCxnSpPr>
            <p:cNvPr id="27" name="Straight Arrow Connector 20"/>
            <p:cNvCxnSpPr>
              <a:cxnSpLocks noChangeShapeType="1"/>
            </p:cNvCxnSpPr>
            <p:nvPr/>
          </p:nvCxnSpPr>
          <p:spPr bwMode="auto">
            <a:xfrm flipV="1">
              <a:off x="4457972" y="4952824"/>
              <a:ext cx="304735" cy="677664"/>
            </a:xfrm>
            <a:prstGeom prst="straightConnector1">
              <a:avLst/>
            </a:prstGeom>
            <a:noFill/>
            <a:ln w="25400" algn="ctr">
              <a:solidFill>
                <a:schemeClr val="tx1"/>
              </a:solidFill>
              <a:round/>
              <a:headEnd/>
              <a:tailEnd type="stealth" w="med" len="med"/>
            </a:ln>
          </p:spPr>
        </p:cxnSp>
        <p:cxnSp>
          <p:nvCxnSpPr>
            <p:cNvPr id="32" name="Straight Arrow Connector 18"/>
            <p:cNvCxnSpPr>
              <a:cxnSpLocks noChangeShapeType="1"/>
            </p:cNvCxnSpPr>
            <p:nvPr/>
          </p:nvCxnSpPr>
          <p:spPr bwMode="auto">
            <a:xfrm flipV="1">
              <a:off x="4381786" y="4876565"/>
              <a:ext cx="228555" cy="753923"/>
            </a:xfrm>
            <a:prstGeom prst="straightConnector1">
              <a:avLst/>
            </a:prstGeom>
            <a:noFill/>
            <a:ln w="25400" algn="ctr">
              <a:solidFill>
                <a:schemeClr val="tx1"/>
              </a:solidFill>
              <a:round/>
              <a:headEnd/>
              <a:tailEnd type="stealth" w="med" len="med"/>
            </a:ln>
          </p:spPr>
        </p:cxnSp>
        <p:cxnSp>
          <p:nvCxnSpPr>
            <p:cNvPr id="37" name="Straight Arrow Connector 20"/>
            <p:cNvCxnSpPr>
              <a:cxnSpLocks noChangeShapeType="1"/>
            </p:cNvCxnSpPr>
            <p:nvPr/>
          </p:nvCxnSpPr>
          <p:spPr bwMode="auto">
            <a:xfrm flipV="1">
              <a:off x="4534155" y="4876562"/>
              <a:ext cx="457109" cy="762594"/>
            </a:xfrm>
            <a:prstGeom prst="straightConnector1">
              <a:avLst/>
            </a:prstGeom>
            <a:noFill/>
            <a:ln w="25400" algn="ctr">
              <a:solidFill>
                <a:schemeClr val="tx1"/>
              </a:solidFill>
              <a:round/>
              <a:headEnd/>
              <a:tailEnd type="stealth" w="med" len="med"/>
            </a:ln>
          </p:spPr>
        </p:cxnSp>
        <p:cxnSp>
          <p:nvCxnSpPr>
            <p:cNvPr id="39" name="Straight Arrow Connector 20"/>
            <p:cNvCxnSpPr>
              <a:cxnSpLocks noChangeShapeType="1"/>
            </p:cNvCxnSpPr>
            <p:nvPr/>
          </p:nvCxnSpPr>
          <p:spPr bwMode="auto">
            <a:xfrm flipV="1">
              <a:off x="4610335" y="4876562"/>
              <a:ext cx="533300" cy="762593"/>
            </a:xfrm>
            <a:prstGeom prst="straightConnector1">
              <a:avLst/>
            </a:prstGeom>
            <a:noFill/>
            <a:ln w="25400" algn="ctr">
              <a:solidFill>
                <a:schemeClr val="tx1"/>
              </a:solidFill>
              <a:round/>
              <a:headEnd/>
              <a:tailEnd type="stealth" w="med" len="med"/>
            </a:ln>
          </p:spPr>
        </p:cxnSp>
        <p:cxnSp>
          <p:nvCxnSpPr>
            <p:cNvPr id="41" name="Straight Arrow Connector 20"/>
            <p:cNvCxnSpPr>
              <a:cxnSpLocks noChangeShapeType="1"/>
            </p:cNvCxnSpPr>
            <p:nvPr/>
          </p:nvCxnSpPr>
          <p:spPr bwMode="auto">
            <a:xfrm flipV="1">
              <a:off x="4686512" y="4876562"/>
              <a:ext cx="685679" cy="762594"/>
            </a:xfrm>
            <a:prstGeom prst="straightConnector1">
              <a:avLst/>
            </a:prstGeom>
            <a:noFill/>
            <a:ln w="25400" algn="ctr">
              <a:solidFill>
                <a:schemeClr val="tx1"/>
              </a:solidFill>
              <a:round/>
              <a:headEnd/>
              <a:tailEnd type="stealth" w="med" len="med"/>
            </a:ln>
          </p:spPr>
        </p:cxnSp>
      </p:grpSp>
    </p:spTree>
    <p:extLst>
      <p:ext uri="{BB962C8B-B14F-4D97-AF65-F5344CB8AC3E}">
        <p14:creationId xmlns:p14="http://schemas.microsoft.com/office/powerpoint/2010/main" val="122553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1000"/>
                                        <p:tgtEl>
                                          <p:spTgt spid="7"/>
                                        </p:tgtEl>
                                      </p:cBhvr>
                                    </p:animEffect>
                                  </p:childTnLst>
                                </p:cTn>
                              </p:par>
                            </p:childTnLst>
                          </p:cTn>
                        </p:par>
                        <p:par>
                          <p:cTn id="8" fill="hold">
                            <p:stCondLst>
                              <p:cond delay="1000"/>
                            </p:stCondLst>
                            <p:childTnLst>
                              <p:par>
                                <p:cTn id="9" presetID="18" presetClass="entr" presetSubtype="1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downLeft)">
                                      <p:cBhvr>
                                        <p:cTn id="11" dur="1000"/>
                                        <p:tgtEl>
                                          <p:spTgt spid="11"/>
                                        </p:tgtEl>
                                      </p:cBhvr>
                                    </p:animEffect>
                                  </p:childTnLst>
                                </p:cTn>
                              </p:par>
                            </p:childTnLst>
                          </p:cTn>
                        </p:par>
                        <p:par>
                          <p:cTn id="12" fill="hold">
                            <p:stCondLst>
                              <p:cond delay="2000"/>
                            </p:stCondLst>
                            <p:childTnLst>
                              <p:par>
                                <p:cTn id="13" presetID="18" presetClass="entr" presetSubtype="1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1000"/>
                                        <p:tgtEl>
                                          <p:spTgt spid="9"/>
                                        </p:tgtEl>
                                      </p:cBhvr>
                                    </p:animEffect>
                                  </p:childTnLst>
                                </p:cTn>
                              </p:par>
                            </p:childTnLst>
                          </p:cTn>
                        </p:par>
                        <p:par>
                          <p:cTn id="16" fill="hold">
                            <p:stCondLst>
                              <p:cond delay="3000"/>
                            </p:stCondLst>
                            <p:childTnLst>
                              <p:par>
                                <p:cTn id="17" presetID="18" presetClass="entr" presetSubtype="1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trips(downLeft)">
                                      <p:cBhvr>
                                        <p:cTn id="19" dur="1000"/>
                                        <p:tgtEl>
                                          <p:spTgt spid="10"/>
                                        </p:tgtEl>
                                      </p:cBhvr>
                                    </p:animEffect>
                                  </p:childTnLst>
                                </p:cTn>
                              </p:par>
                            </p:childTnLst>
                          </p:cTn>
                        </p:par>
                        <p:par>
                          <p:cTn id="20" fill="hold">
                            <p:stCondLst>
                              <p:cond delay="4000"/>
                            </p:stCondLst>
                            <p:childTnLst>
                              <p:par>
                                <p:cTn id="21" presetID="18" presetClass="entr" presetSubtype="3"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trips(upRigh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strips(downLeft)">
                                      <p:cBhvr>
                                        <p:cTn id="28" dur="1000"/>
                                        <p:tgtEl>
                                          <p:spTgt spid="12"/>
                                        </p:tgtEl>
                                      </p:cBhvr>
                                    </p:animEffect>
                                  </p:childTnLst>
                                </p:cTn>
                              </p:par>
                            </p:childTnLst>
                          </p:cTn>
                        </p:par>
                        <p:par>
                          <p:cTn id="29" fill="hold">
                            <p:stCondLst>
                              <p:cond delay="1000"/>
                            </p:stCondLst>
                            <p:childTnLst>
                              <p:par>
                                <p:cTn id="30" presetID="18" presetClass="entr" presetSubtype="3"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trips(upRight)">
                                      <p:cBhvr>
                                        <p:cTn id="32" dur="1000"/>
                                        <p:tgtEl>
                                          <p:spTgt spid="4"/>
                                        </p:tgtEl>
                                      </p:cBhvr>
                                    </p:animEffect>
                                  </p:childTnLst>
                                </p:cTn>
                              </p:par>
                            </p:childTnLst>
                          </p:cTn>
                        </p:par>
                        <p:par>
                          <p:cTn id="33" fill="hold">
                            <p:stCondLst>
                              <p:cond delay="2000"/>
                            </p:stCondLst>
                            <p:childTnLst>
                              <p:par>
                                <p:cTn id="34" presetID="18" presetClass="entr" presetSubtype="3"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strips(upRight)">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Spectrum of Associativity</a:t>
            </a:r>
          </a:p>
        </p:txBody>
      </p:sp>
      <p:sp>
        <p:nvSpPr>
          <p:cNvPr id="14339" name="Content Placeholder 2"/>
          <p:cNvSpPr>
            <a:spLocks noGrp="1"/>
          </p:cNvSpPr>
          <p:nvPr>
            <p:ph idx="1"/>
          </p:nvPr>
        </p:nvSpPr>
        <p:spPr/>
        <p:txBody>
          <a:bodyPr/>
          <a:lstStyle/>
          <a:p>
            <a:r>
              <a:rPr lang="en-US"/>
              <a:t>For a cache with 8 entries</a:t>
            </a:r>
            <a:endParaRPr lang="en-AU"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2292" name="Slide Number Placeholder 3"/>
          <p:cNvSpPr>
            <a:spLocks noGrp="1"/>
          </p:cNvSpPr>
          <p:nvPr>
            <p:ph type="sldNum" sz="quarter" idx="12"/>
          </p:nvPr>
        </p:nvSpPr>
        <p:spPr/>
        <p:txBody>
          <a:bodyPr/>
          <a:lstStyle/>
          <a:p>
            <a:fld id="{8273F602-0AD3-44ED-9E84-B8E96D7101F4}" type="slidenum">
              <a:rPr lang="en-US" smtClean="0"/>
              <a:pPr/>
              <a:t>42</a:t>
            </a:fld>
            <a:endParaRPr lang="en-US"/>
          </a:p>
        </p:txBody>
      </p:sp>
      <p:pic>
        <p:nvPicPr>
          <p:cNvPr id="12293" name="Picture 7" descr="f05-14-P374493"/>
          <p:cNvPicPr>
            <a:picLocks noChangeAspect="1" noChangeArrowheads="1"/>
          </p:cNvPicPr>
          <p:nvPr/>
        </p:nvPicPr>
        <p:blipFill>
          <a:blip r:embed="rId3" cstate="print"/>
          <a:srcRect/>
          <a:stretch>
            <a:fillRect/>
          </a:stretch>
        </p:blipFill>
        <p:spPr bwMode="auto">
          <a:xfrm>
            <a:off x="1763713" y="1600200"/>
            <a:ext cx="5826125" cy="4556125"/>
          </a:xfrm>
          <a:prstGeom prst="rect">
            <a:avLst/>
          </a:prstGeom>
          <a:noFill/>
          <a:ln w="9525">
            <a:noFill/>
            <a:miter lim="800000"/>
            <a:headEnd/>
            <a:tailEnd/>
          </a:ln>
        </p:spPr>
      </p:pic>
    </p:spTree>
    <p:extLst>
      <p:ext uri="{BB962C8B-B14F-4D97-AF65-F5344CB8AC3E}">
        <p14:creationId xmlns:p14="http://schemas.microsoft.com/office/powerpoint/2010/main" val="3896702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4-Way Set Associative Cache</a:t>
            </a:r>
          </a:p>
        </p:txBody>
      </p:sp>
      <p:sp>
        <p:nvSpPr>
          <p:cNvPr id="3" name="Content Placeholder 2"/>
          <p:cNvSpPr>
            <a:spLocks noGrp="1"/>
          </p:cNvSpPr>
          <p:nvPr>
            <p:ph idx="1"/>
          </p:nvPr>
        </p:nvSpPr>
        <p:spPr/>
        <p:txBody>
          <a:bodyPr/>
          <a:lstStyle/>
          <a:p>
            <a:r>
              <a:rPr lang="en-US" dirty="0"/>
              <a:t>16KB cache </a:t>
            </a:r>
          </a:p>
          <a:p>
            <a:pPr lvl="1"/>
            <a:r>
              <a:rPr lang="en-US" dirty="0"/>
              <a:t>4B (32-bit) per block</a:t>
            </a:r>
          </a:p>
        </p:txBody>
      </p:sp>
      <p:sp>
        <p:nvSpPr>
          <p:cNvPr id="17" name="Footer Placeholder 16"/>
          <p:cNvSpPr>
            <a:spLocks noGrp="1"/>
          </p:cNvSpPr>
          <p:nvPr>
            <p:ph type="ftr" sz="quarter" idx="11"/>
          </p:nvPr>
        </p:nvSpPr>
        <p:spPr/>
        <p:txBody>
          <a:bodyPr/>
          <a:lstStyle/>
          <a:p>
            <a:r>
              <a:rPr lang="en-US" altLang="ko-KR"/>
              <a:t>Dept. of Game &amp; Multimedia Engineering</a:t>
            </a:r>
            <a:endParaRPr lang="en-US" dirty="0"/>
          </a:p>
        </p:txBody>
      </p:sp>
      <p:sp>
        <p:nvSpPr>
          <p:cNvPr id="13316" name="Slide Number Placeholder 3"/>
          <p:cNvSpPr>
            <a:spLocks noGrp="1"/>
          </p:cNvSpPr>
          <p:nvPr>
            <p:ph type="sldNum" sz="quarter" idx="12"/>
          </p:nvPr>
        </p:nvSpPr>
        <p:spPr/>
        <p:txBody>
          <a:bodyPr/>
          <a:lstStyle/>
          <a:p>
            <a:fld id="{B7595B82-F948-4975-BA81-26B62480CD86}" type="slidenum">
              <a:rPr lang="en-US" smtClean="0"/>
              <a:pPr/>
              <a:t>43</a:t>
            </a:fld>
            <a:endParaRPr lang="en-US"/>
          </a:p>
        </p:txBody>
      </p:sp>
      <p:grpSp>
        <p:nvGrpSpPr>
          <p:cNvPr id="2" name="Group 249"/>
          <p:cNvGrpSpPr>
            <a:grpSpLocks/>
          </p:cNvGrpSpPr>
          <p:nvPr/>
        </p:nvGrpSpPr>
        <p:grpSpPr bwMode="auto">
          <a:xfrm>
            <a:off x="3630831" y="1892300"/>
            <a:ext cx="2414588" cy="414338"/>
            <a:chOff x="2136" y="896"/>
            <a:chExt cx="1786" cy="314"/>
          </a:xfrm>
        </p:grpSpPr>
        <p:sp>
          <p:nvSpPr>
            <p:cNvPr id="13509" name="Line 44"/>
            <p:cNvSpPr>
              <a:spLocks noChangeShapeType="1"/>
            </p:cNvSpPr>
            <p:nvPr/>
          </p:nvSpPr>
          <p:spPr bwMode="auto">
            <a:xfrm flipV="1">
              <a:off x="3026" y="1061"/>
              <a:ext cx="3" cy="149"/>
            </a:xfrm>
            <a:prstGeom prst="line">
              <a:avLst/>
            </a:prstGeom>
            <a:noFill/>
            <a:ln w="20638">
              <a:solidFill>
                <a:srgbClr val="000000"/>
              </a:solidFill>
              <a:round/>
              <a:headEnd/>
              <a:tailEnd/>
            </a:ln>
          </p:spPr>
          <p:txBody>
            <a:bodyPr/>
            <a:lstStyle/>
            <a:p>
              <a:endParaRPr lang="en-US"/>
            </a:p>
          </p:txBody>
        </p:sp>
        <p:sp>
          <p:nvSpPr>
            <p:cNvPr id="13510" name="Line 45"/>
            <p:cNvSpPr>
              <a:spLocks noChangeShapeType="1"/>
            </p:cNvSpPr>
            <p:nvPr/>
          </p:nvSpPr>
          <p:spPr bwMode="auto">
            <a:xfrm flipV="1">
              <a:off x="3570" y="1058"/>
              <a:ext cx="1" cy="145"/>
            </a:xfrm>
            <a:prstGeom prst="line">
              <a:avLst/>
            </a:prstGeom>
            <a:noFill/>
            <a:ln w="20638">
              <a:solidFill>
                <a:srgbClr val="000000"/>
              </a:solidFill>
              <a:round/>
              <a:headEnd/>
              <a:tailEnd/>
            </a:ln>
          </p:spPr>
          <p:txBody>
            <a:bodyPr/>
            <a:lstStyle/>
            <a:p>
              <a:endParaRPr lang="en-US"/>
            </a:p>
          </p:txBody>
        </p:sp>
        <p:sp>
          <p:nvSpPr>
            <p:cNvPr id="13511" name="Freeform 46"/>
            <p:cNvSpPr>
              <a:spLocks/>
            </p:cNvSpPr>
            <p:nvPr/>
          </p:nvSpPr>
          <p:spPr bwMode="auto">
            <a:xfrm>
              <a:off x="2158" y="1059"/>
              <a:ext cx="1570" cy="151"/>
            </a:xfrm>
            <a:custGeom>
              <a:avLst/>
              <a:gdLst>
                <a:gd name="T0" fmla="*/ 0 w 1570"/>
                <a:gd name="T1" fmla="*/ 149 h 151"/>
                <a:gd name="T2" fmla="*/ 3 w 1570"/>
                <a:gd name="T3" fmla="*/ 0 h 151"/>
                <a:gd name="T4" fmla="*/ 1570 w 1570"/>
                <a:gd name="T5" fmla="*/ 0 h 151"/>
                <a:gd name="T6" fmla="*/ 1570 w 1570"/>
                <a:gd name="T7" fmla="*/ 151 h 151"/>
                <a:gd name="T8" fmla="*/ 3 w 1570"/>
                <a:gd name="T9" fmla="*/ 151 h 151"/>
                <a:gd name="T10" fmla="*/ 3 w 1570"/>
                <a:gd name="T11" fmla="*/ 151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13512" name="Text Box 47"/>
            <p:cNvSpPr txBox="1">
              <a:spLocks noChangeArrowheads="1"/>
            </p:cNvSpPr>
            <p:nvPr/>
          </p:nvSpPr>
          <p:spPr bwMode="auto">
            <a:xfrm>
              <a:off x="2136" y="896"/>
              <a:ext cx="1786" cy="163"/>
            </a:xfrm>
            <a:prstGeom prst="rect">
              <a:avLst/>
            </a:prstGeom>
            <a:noFill/>
            <a:ln w="12700">
              <a:noFill/>
              <a:miter lim="800000"/>
              <a:headEnd/>
              <a:tailEnd/>
            </a:ln>
          </p:spPr>
          <p:txBody>
            <a:bodyPr>
              <a:spAutoFit/>
            </a:bodyPr>
            <a:lstStyle/>
            <a:p>
              <a:pPr>
                <a:buFont typeface="Wingdings" pitchFamily="2" charset="2"/>
                <a:buNone/>
              </a:pPr>
              <a:r>
                <a:rPr lang="en-US" sz="800" dirty="0">
                  <a:latin typeface="Tahoma" panose="020B0604030504040204" pitchFamily="34" charset="0"/>
                  <a:ea typeface="Tahoma" panose="020B0604030504040204" pitchFamily="34" charset="0"/>
                  <a:cs typeface="Tahoma" panose="020B0604030504040204" pitchFamily="34" charset="0"/>
                </a:rPr>
                <a:t>31 30     . . .        13 12  11     . . .      2  1  0</a:t>
              </a:r>
            </a:p>
          </p:txBody>
        </p:sp>
      </p:grpSp>
      <p:grpSp>
        <p:nvGrpSpPr>
          <p:cNvPr id="4" name="Group 195"/>
          <p:cNvGrpSpPr>
            <a:grpSpLocks/>
          </p:cNvGrpSpPr>
          <p:nvPr/>
        </p:nvGrpSpPr>
        <p:grpSpPr bwMode="auto">
          <a:xfrm>
            <a:off x="5699125" y="1828800"/>
            <a:ext cx="1444625" cy="379413"/>
            <a:chOff x="5699831" y="1828800"/>
            <a:chExt cx="1444271" cy="379587"/>
          </a:xfrm>
        </p:grpSpPr>
        <p:sp>
          <p:nvSpPr>
            <p:cNvPr id="13507" name="Text Box 48"/>
            <p:cNvSpPr txBox="1">
              <a:spLocks noChangeArrowheads="1"/>
            </p:cNvSpPr>
            <p:nvPr/>
          </p:nvSpPr>
          <p:spPr bwMode="auto">
            <a:xfrm>
              <a:off x="5935133" y="1828800"/>
              <a:ext cx="1208969" cy="229977"/>
            </a:xfrm>
            <a:prstGeom prst="rect">
              <a:avLst/>
            </a:prstGeom>
            <a:noFill/>
            <a:ln w="12700">
              <a:noFill/>
              <a:miter lim="800000"/>
              <a:headEnd/>
              <a:tailEnd/>
            </a:ln>
          </p:spPr>
          <p:txBody>
            <a:bodyPr>
              <a:spAutoFit/>
            </a:bodyPr>
            <a:lstStyle/>
            <a:p>
              <a:pPr>
                <a:buFont typeface="Wingdings" pitchFamily="2" charset="2"/>
                <a:buNone/>
              </a:pPr>
              <a:r>
                <a:rPr lang="en-US" sz="1200"/>
                <a:t>Byte offset</a:t>
              </a:r>
            </a:p>
          </p:txBody>
        </p:sp>
        <p:sp>
          <p:nvSpPr>
            <p:cNvPr id="13508" name="Line 49"/>
            <p:cNvSpPr>
              <a:spLocks noChangeShapeType="1"/>
            </p:cNvSpPr>
            <p:nvPr/>
          </p:nvSpPr>
          <p:spPr bwMode="auto">
            <a:xfrm flipH="1">
              <a:off x="5699831" y="1955329"/>
              <a:ext cx="259644" cy="253058"/>
            </a:xfrm>
            <a:prstGeom prst="line">
              <a:avLst/>
            </a:prstGeom>
            <a:noFill/>
            <a:ln w="12700">
              <a:solidFill>
                <a:schemeClr val="tx1"/>
              </a:solidFill>
              <a:round/>
              <a:headEnd/>
              <a:tailEnd type="triangle" w="med" len="med"/>
            </a:ln>
          </p:spPr>
          <p:txBody>
            <a:bodyPr/>
            <a:lstStyle/>
            <a:p>
              <a:endParaRPr lang="en-US"/>
            </a:p>
          </p:txBody>
        </p:sp>
      </p:grpSp>
      <p:sp>
        <p:nvSpPr>
          <p:cNvPr id="13319" name="Freeform 62"/>
          <p:cNvSpPr>
            <a:spLocks/>
          </p:cNvSpPr>
          <p:nvPr/>
        </p:nvSpPr>
        <p:spPr bwMode="auto">
          <a:xfrm>
            <a:off x="6634163" y="3006725"/>
            <a:ext cx="1377950" cy="1454150"/>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3320" name="Freeform 64"/>
          <p:cNvSpPr>
            <a:spLocks/>
          </p:cNvSpPr>
          <p:nvPr/>
        </p:nvSpPr>
        <p:spPr bwMode="auto">
          <a:xfrm>
            <a:off x="6634163" y="3584575"/>
            <a:ext cx="1377950" cy="146050"/>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20701">
            <a:solidFill>
              <a:schemeClr val="tx1"/>
            </a:solidFill>
            <a:round/>
            <a:headEnd/>
            <a:tailEnd/>
          </a:ln>
        </p:spPr>
        <p:txBody>
          <a:bodyPr/>
          <a:lstStyle/>
          <a:p>
            <a:endParaRPr lang="en-US"/>
          </a:p>
        </p:txBody>
      </p:sp>
      <p:sp>
        <p:nvSpPr>
          <p:cNvPr id="15533" name="Freeform 65"/>
          <p:cNvSpPr>
            <a:spLocks/>
          </p:cNvSpPr>
          <p:nvPr/>
        </p:nvSpPr>
        <p:spPr bwMode="auto">
          <a:xfrm>
            <a:off x="6634163" y="3581400"/>
            <a:ext cx="1377950" cy="144463"/>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solidFill>
            <a:srgbClr val="92D050"/>
          </a:solidFill>
          <a:ln w="20638">
            <a:solidFill>
              <a:srgbClr val="000000"/>
            </a:solidFill>
            <a:prstDash val="solid"/>
            <a:round/>
            <a:headEnd/>
            <a:tailEnd/>
          </a:ln>
        </p:spPr>
        <p:txBody>
          <a:bodyPr/>
          <a:lstStyle/>
          <a:p>
            <a:endParaRPr lang="en-US"/>
          </a:p>
        </p:txBody>
      </p:sp>
      <p:sp>
        <p:nvSpPr>
          <p:cNvPr id="13322" name="Line 66"/>
          <p:cNvSpPr>
            <a:spLocks noChangeShapeType="1"/>
          </p:cNvSpPr>
          <p:nvPr/>
        </p:nvSpPr>
        <p:spPr bwMode="auto">
          <a:xfrm flipH="1">
            <a:off x="6634163" y="3133725"/>
            <a:ext cx="1377950" cy="1588"/>
          </a:xfrm>
          <a:prstGeom prst="line">
            <a:avLst/>
          </a:prstGeom>
          <a:noFill/>
          <a:ln w="20638">
            <a:solidFill>
              <a:srgbClr val="000000"/>
            </a:solidFill>
            <a:round/>
            <a:headEnd/>
            <a:tailEnd/>
          </a:ln>
        </p:spPr>
        <p:txBody>
          <a:bodyPr/>
          <a:lstStyle/>
          <a:p>
            <a:endParaRPr lang="en-US"/>
          </a:p>
        </p:txBody>
      </p:sp>
      <p:sp>
        <p:nvSpPr>
          <p:cNvPr id="13323" name="Line 67"/>
          <p:cNvSpPr>
            <a:spLocks noChangeShapeType="1"/>
          </p:cNvSpPr>
          <p:nvPr/>
        </p:nvSpPr>
        <p:spPr bwMode="auto">
          <a:xfrm flipH="1">
            <a:off x="6634163" y="3297238"/>
            <a:ext cx="1377950" cy="1587"/>
          </a:xfrm>
          <a:prstGeom prst="line">
            <a:avLst/>
          </a:prstGeom>
          <a:noFill/>
          <a:ln w="20638">
            <a:solidFill>
              <a:srgbClr val="000000"/>
            </a:solidFill>
            <a:round/>
            <a:headEnd/>
            <a:tailEnd/>
          </a:ln>
        </p:spPr>
        <p:txBody>
          <a:bodyPr/>
          <a:lstStyle/>
          <a:p>
            <a:endParaRPr lang="en-US"/>
          </a:p>
        </p:txBody>
      </p:sp>
      <p:sp>
        <p:nvSpPr>
          <p:cNvPr id="13324" name="Line 68"/>
          <p:cNvSpPr>
            <a:spLocks noChangeShapeType="1"/>
          </p:cNvSpPr>
          <p:nvPr/>
        </p:nvSpPr>
        <p:spPr bwMode="auto">
          <a:xfrm flipH="1">
            <a:off x="6634163" y="3441700"/>
            <a:ext cx="1377950" cy="1588"/>
          </a:xfrm>
          <a:prstGeom prst="line">
            <a:avLst/>
          </a:prstGeom>
          <a:noFill/>
          <a:ln w="20638">
            <a:solidFill>
              <a:srgbClr val="000000"/>
            </a:solidFill>
            <a:round/>
            <a:headEnd/>
            <a:tailEnd/>
          </a:ln>
        </p:spPr>
        <p:txBody>
          <a:bodyPr/>
          <a:lstStyle/>
          <a:p>
            <a:endParaRPr lang="en-US"/>
          </a:p>
        </p:txBody>
      </p:sp>
      <p:sp>
        <p:nvSpPr>
          <p:cNvPr id="13325" name="Line 69"/>
          <p:cNvSpPr>
            <a:spLocks noChangeShapeType="1"/>
          </p:cNvSpPr>
          <p:nvPr/>
        </p:nvSpPr>
        <p:spPr bwMode="auto">
          <a:xfrm flipH="1">
            <a:off x="6634163" y="3730625"/>
            <a:ext cx="1377950" cy="0"/>
          </a:xfrm>
          <a:prstGeom prst="line">
            <a:avLst/>
          </a:prstGeom>
          <a:noFill/>
          <a:ln w="20638">
            <a:solidFill>
              <a:srgbClr val="000000"/>
            </a:solidFill>
            <a:round/>
            <a:headEnd/>
            <a:tailEnd/>
          </a:ln>
        </p:spPr>
        <p:txBody>
          <a:bodyPr/>
          <a:lstStyle/>
          <a:p>
            <a:endParaRPr lang="en-US"/>
          </a:p>
        </p:txBody>
      </p:sp>
      <p:sp>
        <p:nvSpPr>
          <p:cNvPr id="13326" name="Line 70"/>
          <p:cNvSpPr>
            <a:spLocks noChangeShapeType="1"/>
          </p:cNvSpPr>
          <p:nvPr/>
        </p:nvSpPr>
        <p:spPr bwMode="auto">
          <a:xfrm flipH="1">
            <a:off x="6634163" y="3875088"/>
            <a:ext cx="1377950" cy="1587"/>
          </a:xfrm>
          <a:prstGeom prst="line">
            <a:avLst/>
          </a:prstGeom>
          <a:noFill/>
          <a:ln w="20638">
            <a:solidFill>
              <a:srgbClr val="000000"/>
            </a:solidFill>
            <a:round/>
            <a:headEnd/>
            <a:tailEnd/>
          </a:ln>
        </p:spPr>
        <p:txBody>
          <a:bodyPr/>
          <a:lstStyle/>
          <a:p>
            <a:endParaRPr lang="en-US"/>
          </a:p>
        </p:txBody>
      </p:sp>
      <p:sp>
        <p:nvSpPr>
          <p:cNvPr id="13327" name="Line 71"/>
          <p:cNvSpPr>
            <a:spLocks noChangeShapeType="1"/>
          </p:cNvSpPr>
          <p:nvPr/>
        </p:nvSpPr>
        <p:spPr bwMode="auto">
          <a:xfrm flipH="1">
            <a:off x="6634163" y="4019550"/>
            <a:ext cx="1377950" cy="1588"/>
          </a:xfrm>
          <a:prstGeom prst="line">
            <a:avLst/>
          </a:prstGeom>
          <a:noFill/>
          <a:ln w="20638">
            <a:solidFill>
              <a:srgbClr val="000000"/>
            </a:solidFill>
            <a:round/>
            <a:headEnd/>
            <a:tailEnd/>
          </a:ln>
        </p:spPr>
        <p:txBody>
          <a:bodyPr/>
          <a:lstStyle/>
          <a:p>
            <a:endParaRPr lang="en-US"/>
          </a:p>
        </p:txBody>
      </p:sp>
      <p:sp>
        <p:nvSpPr>
          <p:cNvPr id="13328" name="Line 72"/>
          <p:cNvSpPr>
            <a:spLocks noChangeShapeType="1"/>
          </p:cNvSpPr>
          <p:nvPr/>
        </p:nvSpPr>
        <p:spPr bwMode="auto">
          <a:xfrm flipH="1">
            <a:off x="6634163" y="4165600"/>
            <a:ext cx="1377950" cy="0"/>
          </a:xfrm>
          <a:prstGeom prst="line">
            <a:avLst/>
          </a:prstGeom>
          <a:noFill/>
          <a:ln w="20638">
            <a:solidFill>
              <a:srgbClr val="000000"/>
            </a:solidFill>
            <a:round/>
            <a:headEnd/>
            <a:tailEnd/>
          </a:ln>
        </p:spPr>
        <p:txBody>
          <a:bodyPr/>
          <a:lstStyle/>
          <a:p>
            <a:endParaRPr lang="en-US"/>
          </a:p>
        </p:txBody>
      </p:sp>
      <p:sp>
        <p:nvSpPr>
          <p:cNvPr id="13329" name="Line 73"/>
          <p:cNvSpPr>
            <a:spLocks noChangeShapeType="1"/>
          </p:cNvSpPr>
          <p:nvPr/>
        </p:nvSpPr>
        <p:spPr bwMode="auto">
          <a:xfrm flipH="1">
            <a:off x="6634163" y="4310063"/>
            <a:ext cx="1377950" cy="1587"/>
          </a:xfrm>
          <a:prstGeom prst="line">
            <a:avLst/>
          </a:prstGeom>
          <a:noFill/>
          <a:ln w="20638">
            <a:solidFill>
              <a:srgbClr val="000000"/>
            </a:solidFill>
            <a:round/>
            <a:headEnd/>
            <a:tailEnd/>
          </a:ln>
        </p:spPr>
        <p:txBody>
          <a:bodyPr/>
          <a:lstStyle/>
          <a:p>
            <a:endParaRPr lang="en-US"/>
          </a:p>
        </p:txBody>
      </p:sp>
      <p:sp>
        <p:nvSpPr>
          <p:cNvPr id="13330" name="Line 74"/>
          <p:cNvSpPr>
            <a:spLocks noChangeShapeType="1"/>
          </p:cNvSpPr>
          <p:nvPr/>
        </p:nvSpPr>
        <p:spPr bwMode="auto">
          <a:xfrm>
            <a:off x="6735763" y="3014663"/>
            <a:ext cx="6350" cy="1449387"/>
          </a:xfrm>
          <a:prstGeom prst="line">
            <a:avLst/>
          </a:prstGeom>
          <a:noFill/>
          <a:ln w="20638">
            <a:solidFill>
              <a:srgbClr val="000000"/>
            </a:solidFill>
            <a:round/>
            <a:headEnd/>
            <a:tailEnd/>
          </a:ln>
        </p:spPr>
        <p:txBody>
          <a:bodyPr/>
          <a:lstStyle/>
          <a:p>
            <a:endParaRPr lang="en-US"/>
          </a:p>
        </p:txBody>
      </p:sp>
      <p:sp>
        <p:nvSpPr>
          <p:cNvPr id="13331" name="Line 75"/>
          <p:cNvSpPr>
            <a:spLocks noChangeShapeType="1"/>
          </p:cNvSpPr>
          <p:nvPr/>
        </p:nvSpPr>
        <p:spPr bwMode="auto">
          <a:xfrm>
            <a:off x="7270750" y="3000375"/>
            <a:ext cx="1588" cy="1457325"/>
          </a:xfrm>
          <a:prstGeom prst="line">
            <a:avLst/>
          </a:prstGeom>
          <a:noFill/>
          <a:ln w="20638">
            <a:solidFill>
              <a:srgbClr val="000000"/>
            </a:solidFill>
            <a:round/>
            <a:headEnd/>
            <a:tailEnd/>
          </a:ln>
        </p:spPr>
        <p:txBody>
          <a:bodyPr/>
          <a:lstStyle/>
          <a:p>
            <a:endParaRPr lang="en-US"/>
          </a:p>
        </p:txBody>
      </p:sp>
      <p:sp>
        <p:nvSpPr>
          <p:cNvPr id="13332" name="Text Box 76"/>
          <p:cNvSpPr txBox="1">
            <a:spLocks noChangeArrowheads="1"/>
          </p:cNvSpPr>
          <p:nvPr/>
        </p:nvSpPr>
        <p:spPr bwMode="auto">
          <a:xfrm>
            <a:off x="7400925" y="2801938"/>
            <a:ext cx="425450" cy="230187"/>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3333" name="Text Box 78"/>
          <p:cNvSpPr txBox="1">
            <a:spLocks noChangeArrowheads="1"/>
          </p:cNvSpPr>
          <p:nvPr/>
        </p:nvSpPr>
        <p:spPr bwMode="auto">
          <a:xfrm>
            <a:off x="6800850" y="2795588"/>
            <a:ext cx="358775" cy="228600"/>
          </a:xfrm>
          <a:prstGeom prst="rect">
            <a:avLst/>
          </a:prstGeom>
          <a:noFill/>
          <a:ln w="12700">
            <a:noFill/>
            <a:miter lim="800000"/>
            <a:headEnd/>
            <a:tailEnd/>
          </a:ln>
        </p:spPr>
        <p:txBody>
          <a:bodyPr wrap="none">
            <a:spAutoFit/>
          </a:bodyPr>
          <a:lstStyle/>
          <a:p>
            <a:pPr>
              <a:buFont typeface="Wingdings" pitchFamily="2" charset="2"/>
              <a:buNone/>
            </a:pPr>
            <a:r>
              <a:rPr lang="en-US" sz="1200"/>
              <a:t>Tag</a:t>
            </a:r>
          </a:p>
        </p:txBody>
      </p:sp>
      <p:sp>
        <p:nvSpPr>
          <p:cNvPr id="13334" name="Text Box 79"/>
          <p:cNvSpPr txBox="1">
            <a:spLocks noChangeArrowheads="1"/>
          </p:cNvSpPr>
          <p:nvPr/>
        </p:nvSpPr>
        <p:spPr bwMode="auto">
          <a:xfrm>
            <a:off x="6562725" y="2795588"/>
            <a:ext cx="234950" cy="228600"/>
          </a:xfrm>
          <a:prstGeom prst="rect">
            <a:avLst/>
          </a:prstGeom>
          <a:noFill/>
          <a:ln w="12700">
            <a:noFill/>
            <a:miter lim="800000"/>
            <a:headEnd/>
            <a:tailEnd/>
          </a:ln>
        </p:spPr>
        <p:txBody>
          <a:bodyPr wrap="none">
            <a:spAutoFit/>
          </a:bodyPr>
          <a:lstStyle/>
          <a:p>
            <a:pPr>
              <a:buFont typeface="Wingdings" pitchFamily="2" charset="2"/>
              <a:buNone/>
            </a:pPr>
            <a:r>
              <a:rPr lang="en-US" sz="1200"/>
              <a:t>V</a:t>
            </a:r>
          </a:p>
        </p:txBody>
      </p:sp>
      <p:sp>
        <p:nvSpPr>
          <p:cNvPr id="5" name="Text Box 80"/>
          <p:cNvSpPr txBox="1">
            <a:spLocks noChangeArrowheads="1"/>
          </p:cNvSpPr>
          <p:nvPr/>
        </p:nvSpPr>
        <p:spPr bwMode="auto">
          <a:xfrm>
            <a:off x="6240766" y="2936875"/>
            <a:ext cx="428322" cy="1574534"/>
          </a:xfrm>
          <a:prstGeom prst="rect">
            <a:avLst/>
          </a:prstGeom>
          <a:noFill/>
          <a:ln w="12700">
            <a:noFill/>
            <a:miter lim="800000"/>
            <a:headEnd/>
            <a:tailEnd/>
          </a:ln>
        </p:spPr>
        <p:txBody>
          <a:bodyPr wrap="none">
            <a:spAutoFit/>
          </a:bodyPr>
          <a:lstStyle/>
          <a:p>
            <a:pPr algn="r">
              <a:lnSpc>
                <a:spcPts val="1300"/>
              </a:lnSpc>
              <a:buFont typeface="Wingdings" pitchFamily="2" charset="2"/>
              <a:buNone/>
              <a:defRPr/>
            </a:pPr>
            <a:r>
              <a:rPr lang="en-US" sz="850" dirty="0"/>
              <a:t>0</a:t>
            </a:r>
          </a:p>
          <a:p>
            <a:pPr algn="r">
              <a:lnSpc>
                <a:spcPts val="1300"/>
              </a:lnSpc>
              <a:buFont typeface="Wingdings" pitchFamily="2" charset="2"/>
              <a:buNone/>
              <a:defRPr/>
            </a:pPr>
            <a:r>
              <a:rPr lang="en-US" sz="850" dirty="0"/>
              <a:t>1</a:t>
            </a:r>
          </a:p>
          <a:p>
            <a:pPr algn="r">
              <a:lnSpc>
                <a:spcPts val="1300"/>
              </a:lnSpc>
              <a:buFont typeface="Wingdings" pitchFamily="2" charset="2"/>
              <a:buNone/>
              <a:defRPr/>
            </a:pPr>
            <a:r>
              <a:rPr lang="en-US" sz="850" dirty="0"/>
              <a:t>2</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 .</a:t>
            </a:r>
          </a:p>
          <a:p>
            <a:pPr algn="r">
              <a:lnSpc>
                <a:spcPts val="1300"/>
              </a:lnSpc>
              <a:buFont typeface="Wingdings" pitchFamily="2" charset="2"/>
              <a:buNone/>
              <a:defRPr/>
            </a:pPr>
            <a:r>
              <a:rPr lang="en-US" sz="850" dirty="0"/>
              <a:t>1022</a:t>
            </a:r>
          </a:p>
          <a:p>
            <a:pPr algn="r">
              <a:lnSpc>
                <a:spcPts val="1300"/>
              </a:lnSpc>
              <a:buFont typeface="Wingdings" pitchFamily="2" charset="2"/>
              <a:buNone/>
              <a:defRPr/>
            </a:pPr>
            <a:r>
              <a:rPr lang="en-US" sz="850" dirty="0"/>
              <a:t>1023</a:t>
            </a:r>
          </a:p>
        </p:txBody>
      </p:sp>
      <p:sp>
        <p:nvSpPr>
          <p:cNvPr id="13336" name="Freeform 164"/>
          <p:cNvSpPr>
            <a:spLocks/>
          </p:cNvSpPr>
          <p:nvPr/>
        </p:nvSpPr>
        <p:spPr bwMode="auto">
          <a:xfrm>
            <a:off x="4946650" y="3006725"/>
            <a:ext cx="1377950" cy="1454150"/>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3337" name="Freeform 166"/>
          <p:cNvSpPr>
            <a:spLocks/>
          </p:cNvSpPr>
          <p:nvPr/>
        </p:nvSpPr>
        <p:spPr bwMode="auto">
          <a:xfrm>
            <a:off x="4946650" y="3584575"/>
            <a:ext cx="1377950" cy="146050"/>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20701">
            <a:solidFill>
              <a:schemeClr val="tx1"/>
            </a:solidFill>
            <a:round/>
            <a:headEnd/>
            <a:tailEnd/>
          </a:ln>
        </p:spPr>
        <p:txBody>
          <a:bodyPr/>
          <a:lstStyle/>
          <a:p>
            <a:endParaRPr lang="en-US"/>
          </a:p>
        </p:txBody>
      </p:sp>
      <p:sp>
        <p:nvSpPr>
          <p:cNvPr id="15515" name="Freeform 167"/>
          <p:cNvSpPr>
            <a:spLocks/>
          </p:cNvSpPr>
          <p:nvPr/>
        </p:nvSpPr>
        <p:spPr bwMode="auto">
          <a:xfrm>
            <a:off x="4946650" y="3581400"/>
            <a:ext cx="1377950" cy="144463"/>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solidFill>
            <a:srgbClr val="92D050"/>
          </a:solidFill>
          <a:ln w="20638">
            <a:solidFill>
              <a:srgbClr val="000000"/>
            </a:solidFill>
            <a:prstDash val="solid"/>
            <a:round/>
            <a:headEnd/>
            <a:tailEnd/>
          </a:ln>
        </p:spPr>
        <p:txBody>
          <a:bodyPr/>
          <a:lstStyle/>
          <a:p>
            <a:endParaRPr lang="en-US"/>
          </a:p>
        </p:txBody>
      </p:sp>
      <p:sp>
        <p:nvSpPr>
          <p:cNvPr id="13339" name="Line 168"/>
          <p:cNvSpPr>
            <a:spLocks noChangeShapeType="1"/>
          </p:cNvSpPr>
          <p:nvPr/>
        </p:nvSpPr>
        <p:spPr bwMode="auto">
          <a:xfrm flipH="1">
            <a:off x="4946650" y="3133725"/>
            <a:ext cx="1377950" cy="1588"/>
          </a:xfrm>
          <a:prstGeom prst="line">
            <a:avLst/>
          </a:prstGeom>
          <a:noFill/>
          <a:ln w="20638">
            <a:solidFill>
              <a:srgbClr val="000000"/>
            </a:solidFill>
            <a:round/>
            <a:headEnd/>
            <a:tailEnd/>
          </a:ln>
        </p:spPr>
        <p:txBody>
          <a:bodyPr/>
          <a:lstStyle/>
          <a:p>
            <a:endParaRPr lang="en-US"/>
          </a:p>
        </p:txBody>
      </p:sp>
      <p:sp>
        <p:nvSpPr>
          <p:cNvPr id="13340" name="Line 169"/>
          <p:cNvSpPr>
            <a:spLocks noChangeShapeType="1"/>
          </p:cNvSpPr>
          <p:nvPr/>
        </p:nvSpPr>
        <p:spPr bwMode="auto">
          <a:xfrm flipH="1">
            <a:off x="4946650" y="3297238"/>
            <a:ext cx="1377950" cy="1587"/>
          </a:xfrm>
          <a:prstGeom prst="line">
            <a:avLst/>
          </a:prstGeom>
          <a:noFill/>
          <a:ln w="20638">
            <a:solidFill>
              <a:srgbClr val="000000"/>
            </a:solidFill>
            <a:round/>
            <a:headEnd/>
            <a:tailEnd/>
          </a:ln>
        </p:spPr>
        <p:txBody>
          <a:bodyPr/>
          <a:lstStyle/>
          <a:p>
            <a:endParaRPr lang="en-US"/>
          </a:p>
        </p:txBody>
      </p:sp>
      <p:sp>
        <p:nvSpPr>
          <p:cNvPr id="13341" name="Line 170"/>
          <p:cNvSpPr>
            <a:spLocks noChangeShapeType="1"/>
          </p:cNvSpPr>
          <p:nvPr/>
        </p:nvSpPr>
        <p:spPr bwMode="auto">
          <a:xfrm flipH="1">
            <a:off x="4946650" y="3441700"/>
            <a:ext cx="1377950" cy="1588"/>
          </a:xfrm>
          <a:prstGeom prst="line">
            <a:avLst/>
          </a:prstGeom>
          <a:noFill/>
          <a:ln w="20638">
            <a:solidFill>
              <a:srgbClr val="000000"/>
            </a:solidFill>
            <a:round/>
            <a:headEnd/>
            <a:tailEnd/>
          </a:ln>
        </p:spPr>
        <p:txBody>
          <a:bodyPr/>
          <a:lstStyle/>
          <a:p>
            <a:endParaRPr lang="en-US"/>
          </a:p>
        </p:txBody>
      </p:sp>
      <p:sp>
        <p:nvSpPr>
          <p:cNvPr id="13342" name="Line 171"/>
          <p:cNvSpPr>
            <a:spLocks noChangeShapeType="1"/>
          </p:cNvSpPr>
          <p:nvPr/>
        </p:nvSpPr>
        <p:spPr bwMode="auto">
          <a:xfrm flipH="1">
            <a:off x="4946650" y="3730625"/>
            <a:ext cx="1377950" cy="1588"/>
          </a:xfrm>
          <a:prstGeom prst="line">
            <a:avLst/>
          </a:prstGeom>
          <a:noFill/>
          <a:ln w="20638">
            <a:solidFill>
              <a:srgbClr val="000000"/>
            </a:solidFill>
            <a:round/>
            <a:headEnd/>
            <a:tailEnd/>
          </a:ln>
        </p:spPr>
        <p:txBody>
          <a:bodyPr/>
          <a:lstStyle/>
          <a:p>
            <a:endParaRPr lang="en-US"/>
          </a:p>
        </p:txBody>
      </p:sp>
      <p:sp>
        <p:nvSpPr>
          <p:cNvPr id="13343" name="Line 172"/>
          <p:cNvSpPr>
            <a:spLocks noChangeShapeType="1"/>
          </p:cNvSpPr>
          <p:nvPr/>
        </p:nvSpPr>
        <p:spPr bwMode="auto">
          <a:xfrm flipH="1">
            <a:off x="4946650" y="3875088"/>
            <a:ext cx="1377950" cy="1587"/>
          </a:xfrm>
          <a:prstGeom prst="line">
            <a:avLst/>
          </a:prstGeom>
          <a:noFill/>
          <a:ln w="20638">
            <a:solidFill>
              <a:srgbClr val="000000"/>
            </a:solidFill>
            <a:round/>
            <a:headEnd/>
            <a:tailEnd/>
          </a:ln>
        </p:spPr>
        <p:txBody>
          <a:bodyPr/>
          <a:lstStyle/>
          <a:p>
            <a:endParaRPr lang="en-US"/>
          </a:p>
        </p:txBody>
      </p:sp>
      <p:sp>
        <p:nvSpPr>
          <p:cNvPr id="13344" name="Line 173"/>
          <p:cNvSpPr>
            <a:spLocks noChangeShapeType="1"/>
          </p:cNvSpPr>
          <p:nvPr/>
        </p:nvSpPr>
        <p:spPr bwMode="auto">
          <a:xfrm flipH="1">
            <a:off x="4946650" y="4019550"/>
            <a:ext cx="1377950" cy="1588"/>
          </a:xfrm>
          <a:prstGeom prst="line">
            <a:avLst/>
          </a:prstGeom>
          <a:noFill/>
          <a:ln w="20638">
            <a:solidFill>
              <a:srgbClr val="000000"/>
            </a:solidFill>
            <a:round/>
            <a:headEnd/>
            <a:tailEnd/>
          </a:ln>
        </p:spPr>
        <p:txBody>
          <a:bodyPr/>
          <a:lstStyle/>
          <a:p>
            <a:endParaRPr lang="en-US"/>
          </a:p>
        </p:txBody>
      </p:sp>
      <p:sp>
        <p:nvSpPr>
          <p:cNvPr id="13345" name="Line 174"/>
          <p:cNvSpPr>
            <a:spLocks noChangeShapeType="1"/>
          </p:cNvSpPr>
          <p:nvPr/>
        </p:nvSpPr>
        <p:spPr bwMode="auto">
          <a:xfrm flipH="1">
            <a:off x="4946650" y="4165600"/>
            <a:ext cx="1377950" cy="1588"/>
          </a:xfrm>
          <a:prstGeom prst="line">
            <a:avLst/>
          </a:prstGeom>
          <a:noFill/>
          <a:ln w="20638">
            <a:solidFill>
              <a:srgbClr val="000000"/>
            </a:solidFill>
            <a:round/>
            <a:headEnd/>
            <a:tailEnd/>
          </a:ln>
        </p:spPr>
        <p:txBody>
          <a:bodyPr/>
          <a:lstStyle/>
          <a:p>
            <a:endParaRPr lang="en-US"/>
          </a:p>
        </p:txBody>
      </p:sp>
      <p:sp>
        <p:nvSpPr>
          <p:cNvPr id="13346" name="Line 175"/>
          <p:cNvSpPr>
            <a:spLocks noChangeShapeType="1"/>
          </p:cNvSpPr>
          <p:nvPr/>
        </p:nvSpPr>
        <p:spPr bwMode="auto">
          <a:xfrm flipH="1">
            <a:off x="4946650" y="4310063"/>
            <a:ext cx="1377950" cy="1587"/>
          </a:xfrm>
          <a:prstGeom prst="line">
            <a:avLst/>
          </a:prstGeom>
          <a:noFill/>
          <a:ln w="20638">
            <a:solidFill>
              <a:srgbClr val="000000"/>
            </a:solidFill>
            <a:round/>
            <a:headEnd/>
            <a:tailEnd/>
          </a:ln>
        </p:spPr>
        <p:txBody>
          <a:bodyPr/>
          <a:lstStyle/>
          <a:p>
            <a:endParaRPr lang="en-US"/>
          </a:p>
        </p:txBody>
      </p:sp>
      <p:sp>
        <p:nvSpPr>
          <p:cNvPr id="13347" name="Line 176"/>
          <p:cNvSpPr>
            <a:spLocks noChangeShapeType="1"/>
          </p:cNvSpPr>
          <p:nvPr/>
        </p:nvSpPr>
        <p:spPr bwMode="auto">
          <a:xfrm>
            <a:off x="5048250" y="3014663"/>
            <a:ext cx="6350" cy="1449387"/>
          </a:xfrm>
          <a:prstGeom prst="line">
            <a:avLst/>
          </a:prstGeom>
          <a:noFill/>
          <a:ln w="20638">
            <a:solidFill>
              <a:srgbClr val="000000"/>
            </a:solidFill>
            <a:round/>
            <a:headEnd/>
            <a:tailEnd/>
          </a:ln>
        </p:spPr>
        <p:txBody>
          <a:bodyPr/>
          <a:lstStyle/>
          <a:p>
            <a:endParaRPr lang="en-US"/>
          </a:p>
        </p:txBody>
      </p:sp>
      <p:sp>
        <p:nvSpPr>
          <p:cNvPr id="13348" name="Line 177"/>
          <p:cNvSpPr>
            <a:spLocks noChangeShapeType="1"/>
          </p:cNvSpPr>
          <p:nvPr/>
        </p:nvSpPr>
        <p:spPr bwMode="auto">
          <a:xfrm>
            <a:off x="5583238" y="3000375"/>
            <a:ext cx="1587" cy="1457325"/>
          </a:xfrm>
          <a:prstGeom prst="line">
            <a:avLst/>
          </a:prstGeom>
          <a:noFill/>
          <a:ln w="20638">
            <a:solidFill>
              <a:srgbClr val="000000"/>
            </a:solidFill>
            <a:round/>
            <a:headEnd/>
            <a:tailEnd/>
          </a:ln>
        </p:spPr>
        <p:txBody>
          <a:bodyPr/>
          <a:lstStyle/>
          <a:p>
            <a:endParaRPr lang="en-US"/>
          </a:p>
        </p:txBody>
      </p:sp>
      <p:sp>
        <p:nvSpPr>
          <p:cNvPr id="13349" name="Text Box 178"/>
          <p:cNvSpPr txBox="1">
            <a:spLocks noChangeArrowheads="1"/>
          </p:cNvSpPr>
          <p:nvPr/>
        </p:nvSpPr>
        <p:spPr bwMode="auto">
          <a:xfrm>
            <a:off x="5727700" y="2795588"/>
            <a:ext cx="425450" cy="230187"/>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3350" name="Text Box 179"/>
          <p:cNvSpPr txBox="1">
            <a:spLocks noChangeArrowheads="1"/>
          </p:cNvSpPr>
          <p:nvPr/>
        </p:nvSpPr>
        <p:spPr bwMode="auto">
          <a:xfrm>
            <a:off x="5113338" y="2789238"/>
            <a:ext cx="358775" cy="228600"/>
          </a:xfrm>
          <a:prstGeom prst="rect">
            <a:avLst/>
          </a:prstGeom>
          <a:noFill/>
          <a:ln w="12700">
            <a:noFill/>
            <a:miter lim="800000"/>
            <a:headEnd/>
            <a:tailEnd/>
          </a:ln>
        </p:spPr>
        <p:txBody>
          <a:bodyPr wrap="none">
            <a:spAutoFit/>
          </a:bodyPr>
          <a:lstStyle/>
          <a:p>
            <a:pPr>
              <a:buFont typeface="Wingdings" pitchFamily="2" charset="2"/>
              <a:buNone/>
            </a:pPr>
            <a:r>
              <a:rPr lang="en-US" sz="1200"/>
              <a:t>Tag</a:t>
            </a:r>
          </a:p>
        </p:txBody>
      </p:sp>
      <p:sp>
        <p:nvSpPr>
          <p:cNvPr id="13351" name="Text Box 180"/>
          <p:cNvSpPr txBox="1">
            <a:spLocks noChangeArrowheads="1"/>
          </p:cNvSpPr>
          <p:nvPr/>
        </p:nvSpPr>
        <p:spPr bwMode="auto">
          <a:xfrm>
            <a:off x="4875213" y="2795588"/>
            <a:ext cx="234950" cy="230187"/>
          </a:xfrm>
          <a:prstGeom prst="rect">
            <a:avLst/>
          </a:prstGeom>
          <a:noFill/>
          <a:ln w="12700">
            <a:noFill/>
            <a:miter lim="800000"/>
            <a:headEnd/>
            <a:tailEnd/>
          </a:ln>
        </p:spPr>
        <p:txBody>
          <a:bodyPr wrap="none">
            <a:spAutoFit/>
          </a:bodyPr>
          <a:lstStyle/>
          <a:p>
            <a:pPr>
              <a:buFont typeface="Wingdings" pitchFamily="2" charset="2"/>
              <a:buNone/>
            </a:pPr>
            <a:r>
              <a:rPr lang="en-US" sz="1200"/>
              <a:t>V</a:t>
            </a:r>
          </a:p>
        </p:txBody>
      </p:sp>
      <p:sp>
        <p:nvSpPr>
          <p:cNvPr id="6" name="Text Box 181"/>
          <p:cNvSpPr txBox="1">
            <a:spLocks noChangeArrowheads="1"/>
          </p:cNvSpPr>
          <p:nvPr/>
        </p:nvSpPr>
        <p:spPr bwMode="auto">
          <a:xfrm>
            <a:off x="4553253" y="2936875"/>
            <a:ext cx="428322" cy="1574534"/>
          </a:xfrm>
          <a:prstGeom prst="rect">
            <a:avLst/>
          </a:prstGeom>
          <a:noFill/>
          <a:ln w="12700">
            <a:noFill/>
            <a:miter lim="800000"/>
            <a:headEnd/>
            <a:tailEnd/>
          </a:ln>
        </p:spPr>
        <p:txBody>
          <a:bodyPr wrap="none">
            <a:spAutoFit/>
          </a:bodyPr>
          <a:lstStyle/>
          <a:p>
            <a:pPr algn="r">
              <a:lnSpc>
                <a:spcPts val="1300"/>
              </a:lnSpc>
              <a:buFont typeface="Wingdings" pitchFamily="2" charset="2"/>
              <a:buNone/>
              <a:defRPr/>
            </a:pPr>
            <a:r>
              <a:rPr lang="en-US" sz="850" dirty="0"/>
              <a:t>0</a:t>
            </a:r>
          </a:p>
          <a:p>
            <a:pPr algn="r">
              <a:lnSpc>
                <a:spcPts val="1300"/>
              </a:lnSpc>
              <a:buFont typeface="Wingdings" pitchFamily="2" charset="2"/>
              <a:buNone/>
              <a:defRPr/>
            </a:pPr>
            <a:r>
              <a:rPr lang="en-US" sz="850" dirty="0"/>
              <a:t>1</a:t>
            </a:r>
          </a:p>
          <a:p>
            <a:pPr algn="r">
              <a:lnSpc>
                <a:spcPts val="1300"/>
              </a:lnSpc>
              <a:buFont typeface="Wingdings" pitchFamily="2" charset="2"/>
              <a:buNone/>
              <a:defRPr/>
            </a:pPr>
            <a:r>
              <a:rPr lang="en-US" sz="850" dirty="0"/>
              <a:t>2</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 .</a:t>
            </a:r>
          </a:p>
          <a:p>
            <a:pPr algn="r">
              <a:lnSpc>
                <a:spcPts val="1300"/>
              </a:lnSpc>
              <a:buFont typeface="Wingdings" pitchFamily="2" charset="2"/>
              <a:buNone/>
              <a:defRPr/>
            </a:pPr>
            <a:r>
              <a:rPr lang="en-US" sz="850" dirty="0"/>
              <a:t>1022</a:t>
            </a:r>
          </a:p>
          <a:p>
            <a:pPr algn="r">
              <a:lnSpc>
                <a:spcPts val="1300"/>
              </a:lnSpc>
              <a:buFont typeface="Wingdings" pitchFamily="2" charset="2"/>
              <a:buNone/>
              <a:defRPr/>
            </a:pPr>
            <a:r>
              <a:rPr lang="en-US" sz="850" dirty="0"/>
              <a:t>1023</a:t>
            </a:r>
          </a:p>
        </p:txBody>
      </p:sp>
      <p:sp>
        <p:nvSpPr>
          <p:cNvPr id="13353" name="Freeform 183"/>
          <p:cNvSpPr>
            <a:spLocks/>
          </p:cNvSpPr>
          <p:nvPr/>
        </p:nvSpPr>
        <p:spPr bwMode="auto">
          <a:xfrm>
            <a:off x="3259138" y="3006725"/>
            <a:ext cx="1377950" cy="1454150"/>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3354" name="Freeform 185"/>
          <p:cNvSpPr>
            <a:spLocks/>
          </p:cNvSpPr>
          <p:nvPr/>
        </p:nvSpPr>
        <p:spPr bwMode="auto">
          <a:xfrm>
            <a:off x="3259138" y="3584575"/>
            <a:ext cx="1377950" cy="146050"/>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20701">
            <a:solidFill>
              <a:schemeClr val="tx1"/>
            </a:solidFill>
            <a:round/>
            <a:headEnd/>
            <a:tailEnd/>
          </a:ln>
        </p:spPr>
        <p:txBody>
          <a:bodyPr/>
          <a:lstStyle/>
          <a:p>
            <a:endParaRPr lang="en-US"/>
          </a:p>
        </p:txBody>
      </p:sp>
      <p:sp>
        <p:nvSpPr>
          <p:cNvPr id="15497" name="Freeform 186"/>
          <p:cNvSpPr>
            <a:spLocks/>
          </p:cNvSpPr>
          <p:nvPr/>
        </p:nvSpPr>
        <p:spPr bwMode="auto">
          <a:xfrm>
            <a:off x="3259138" y="3581400"/>
            <a:ext cx="1377950" cy="144463"/>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solidFill>
            <a:srgbClr val="92D050"/>
          </a:solidFill>
          <a:ln w="20638">
            <a:solidFill>
              <a:srgbClr val="000000"/>
            </a:solidFill>
            <a:prstDash val="solid"/>
            <a:round/>
            <a:headEnd/>
            <a:tailEnd/>
          </a:ln>
        </p:spPr>
        <p:txBody>
          <a:bodyPr/>
          <a:lstStyle/>
          <a:p>
            <a:endParaRPr lang="en-US"/>
          </a:p>
        </p:txBody>
      </p:sp>
      <p:sp>
        <p:nvSpPr>
          <p:cNvPr id="13356" name="Line 187"/>
          <p:cNvSpPr>
            <a:spLocks noChangeShapeType="1"/>
          </p:cNvSpPr>
          <p:nvPr/>
        </p:nvSpPr>
        <p:spPr bwMode="auto">
          <a:xfrm flipH="1">
            <a:off x="3259138" y="3133725"/>
            <a:ext cx="1377950" cy="1588"/>
          </a:xfrm>
          <a:prstGeom prst="line">
            <a:avLst/>
          </a:prstGeom>
          <a:noFill/>
          <a:ln w="20638">
            <a:solidFill>
              <a:srgbClr val="000000"/>
            </a:solidFill>
            <a:round/>
            <a:headEnd/>
            <a:tailEnd/>
          </a:ln>
        </p:spPr>
        <p:txBody>
          <a:bodyPr/>
          <a:lstStyle/>
          <a:p>
            <a:endParaRPr lang="en-US"/>
          </a:p>
        </p:txBody>
      </p:sp>
      <p:sp>
        <p:nvSpPr>
          <p:cNvPr id="13357" name="Line 188"/>
          <p:cNvSpPr>
            <a:spLocks noChangeShapeType="1"/>
          </p:cNvSpPr>
          <p:nvPr/>
        </p:nvSpPr>
        <p:spPr bwMode="auto">
          <a:xfrm flipH="1">
            <a:off x="3259138" y="3297238"/>
            <a:ext cx="1377950" cy="1587"/>
          </a:xfrm>
          <a:prstGeom prst="line">
            <a:avLst/>
          </a:prstGeom>
          <a:noFill/>
          <a:ln w="20638">
            <a:solidFill>
              <a:srgbClr val="000000"/>
            </a:solidFill>
            <a:round/>
            <a:headEnd/>
            <a:tailEnd/>
          </a:ln>
        </p:spPr>
        <p:txBody>
          <a:bodyPr/>
          <a:lstStyle/>
          <a:p>
            <a:endParaRPr lang="en-US"/>
          </a:p>
        </p:txBody>
      </p:sp>
      <p:sp>
        <p:nvSpPr>
          <p:cNvPr id="13358" name="Line 189"/>
          <p:cNvSpPr>
            <a:spLocks noChangeShapeType="1"/>
          </p:cNvSpPr>
          <p:nvPr/>
        </p:nvSpPr>
        <p:spPr bwMode="auto">
          <a:xfrm flipH="1">
            <a:off x="3259138" y="3441700"/>
            <a:ext cx="1377950" cy="1588"/>
          </a:xfrm>
          <a:prstGeom prst="line">
            <a:avLst/>
          </a:prstGeom>
          <a:noFill/>
          <a:ln w="20638">
            <a:solidFill>
              <a:srgbClr val="000000"/>
            </a:solidFill>
            <a:round/>
            <a:headEnd/>
            <a:tailEnd/>
          </a:ln>
        </p:spPr>
        <p:txBody>
          <a:bodyPr/>
          <a:lstStyle/>
          <a:p>
            <a:endParaRPr lang="en-US"/>
          </a:p>
        </p:txBody>
      </p:sp>
      <p:sp>
        <p:nvSpPr>
          <p:cNvPr id="13359" name="Line 190"/>
          <p:cNvSpPr>
            <a:spLocks noChangeShapeType="1"/>
          </p:cNvSpPr>
          <p:nvPr/>
        </p:nvSpPr>
        <p:spPr bwMode="auto">
          <a:xfrm flipH="1">
            <a:off x="3259138" y="3729038"/>
            <a:ext cx="1377950" cy="1587"/>
          </a:xfrm>
          <a:prstGeom prst="line">
            <a:avLst/>
          </a:prstGeom>
          <a:noFill/>
          <a:ln w="20638">
            <a:solidFill>
              <a:srgbClr val="000000"/>
            </a:solidFill>
            <a:round/>
            <a:headEnd/>
            <a:tailEnd/>
          </a:ln>
        </p:spPr>
        <p:txBody>
          <a:bodyPr/>
          <a:lstStyle/>
          <a:p>
            <a:endParaRPr lang="en-US"/>
          </a:p>
        </p:txBody>
      </p:sp>
      <p:sp>
        <p:nvSpPr>
          <p:cNvPr id="13360" name="Line 191"/>
          <p:cNvSpPr>
            <a:spLocks noChangeShapeType="1"/>
          </p:cNvSpPr>
          <p:nvPr/>
        </p:nvSpPr>
        <p:spPr bwMode="auto">
          <a:xfrm flipH="1">
            <a:off x="3259138" y="3873500"/>
            <a:ext cx="1377950" cy="1588"/>
          </a:xfrm>
          <a:prstGeom prst="line">
            <a:avLst/>
          </a:prstGeom>
          <a:noFill/>
          <a:ln w="20638">
            <a:solidFill>
              <a:srgbClr val="000000"/>
            </a:solidFill>
            <a:round/>
            <a:headEnd/>
            <a:tailEnd/>
          </a:ln>
        </p:spPr>
        <p:txBody>
          <a:bodyPr/>
          <a:lstStyle/>
          <a:p>
            <a:endParaRPr lang="en-US"/>
          </a:p>
        </p:txBody>
      </p:sp>
      <p:sp>
        <p:nvSpPr>
          <p:cNvPr id="13361" name="Line 192"/>
          <p:cNvSpPr>
            <a:spLocks noChangeShapeType="1"/>
          </p:cNvSpPr>
          <p:nvPr/>
        </p:nvSpPr>
        <p:spPr bwMode="auto">
          <a:xfrm flipH="1">
            <a:off x="3259138" y="4019550"/>
            <a:ext cx="1377950" cy="0"/>
          </a:xfrm>
          <a:prstGeom prst="line">
            <a:avLst/>
          </a:prstGeom>
          <a:noFill/>
          <a:ln w="20638">
            <a:solidFill>
              <a:srgbClr val="000000"/>
            </a:solidFill>
            <a:round/>
            <a:headEnd/>
            <a:tailEnd/>
          </a:ln>
        </p:spPr>
        <p:txBody>
          <a:bodyPr/>
          <a:lstStyle/>
          <a:p>
            <a:endParaRPr lang="en-US"/>
          </a:p>
        </p:txBody>
      </p:sp>
      <p:sp>
        <p:nvSpPr>
          <p:cNvPr id="13362" name="Line 193"/>
          <p:cNvSpPr>
            <a:spLocks noChangeShapeType="1"/>
          </p:cNvSpPr>
          <p:nvPr/>
        </p:nvSpPr>
        <p:spPr bwMode="auto">
          <a:xfrm flipH="1">
            <a:off x="3259138" y="4164013"/>
            <a:ext cx="1377950" cy="1587"/>
          </a:xfrm>
          <a:prstGeom prst="line">
            <a:avLst/>
          </a:prstGeom>
          <a:noFill/>
          <a:ln w="20638">
            <a:solidFill>
              <a:srgbClr val="000000"/>
            </a:solidFill>
            <a:round/>
            <a:headEnd/>
            <a:tailEnd/>
          </a:ln>
        </p:spPr>
        <p:txBody>
          <a:bodyPr/>
          <a:lstStyle/>
          <a:p>
            <a:endParaRPr lang="en-US"/>
          </a:p>
        </p:txBody>
      </p:sp>
      <p:sp>
        <p:nvSpPr>
          <p:cNvPr id="13363" name="Line 194"/>
          <p:cNvSpPr>
            <a:spLocks noChangeShapeType="1"/>
          </p:cNvSpPr>
          <p:nvPr/>
        </p:nvSpPr>
        <p:spPr bwMode="auto">
          <a:xfrm flipH="1">
            <a:off x="3259138" y="4310063"/>
            <a:ext cx="1377950" cy="1587"/>
          </a:xfrm>
          <a:prstGeom prst="line">
            <a:avLst/>
          </a:prstGeom>
          <a:noFill/>
          <a:ln w="20638">
            <a:solidFill>
              <a:srgbClr val="000000"/>
            </a:solidFill>
            <a:round/>
            <a:headEnd/>
            <a:tailEnd/>
          </a:ln>
        </p:spPr>
        <p:txBody>
          <a:bodyPr/>
          <a:lstStyle/>
          <a:p>
            <a:endParaRPr lang="en-US"/>
          </a:p>
        </p:txBody>
      </p:sp>
      <p:sp>
        <p:nvSpPr>
          <p:cNvPr id="13364" name="Line 195"/>
          <p:cNvSpPr>
            <a:spLocks noChangeShapeType="1"/>
          </p:cNvSpPr>
          <p:nvPr/>
        </p:nvSpPr>
        <p:spPr bwMode="auto">
          <a:xfrm>
            <a:off x="3360738" y="3014663"/>
            <a:ext cx="6350" cy="1449387"/>
          </a:xfrm>
          <a:prstGeom prst="line">
            <a:avLst/>
          </a:prstGeom>
          <a:noFill/>
          <a:ln w="20638">
            <a:solidFill>
              <a:srgbClr val="000000"/>
            </a:solidFill>
            <a:round/>
            <a:headEnd/>
            <a:tailEnd/>
          </a:ln>
        </p:spPr>
        <p:txBody>
          <a:bodyPr/>
          <a:lstStyle/>
          <a:p>
            <a:endParaRPr lang="en-US"/>
          </a:p>
        </p:txBody>
      </p:sp>
      <p:sp>
        <p:nvSpPr>
          <p:cNvPr id="13365" name="Line 196"/>
          <p:cNvSpPr>
            <a:spLocks noChangeShapeType="1"/>
          </p:cNvSpPr>
          <p:nvPr/>
        </p:nvSpPr>
        <p:spPr bwMode="auto">
          <a:xfrm>
            <a:off x="3895725" y="3000375"/>
            <a:ext cx="1588" cy="1457325"/>
          </a:xfrm>
          <a:prstGeom prst="line">
            <a:avLst/>
          </a:prstGeom>
          <a:noFill/>
          <a:ln w="20638">
            <a:solidFill>
              <a:srgbClr val="000000"/>
            </a:solidFill>
            <a:round/>
            <a:headEnd/>
            <a:tailEnd/>
          </a:ln>
        </p:spPr>
        <p:txBody>
          <a:bodyPr/>
          <a:lstStyle/>
          <a:p>
            <a:endParaRPr lang="en-US"/>
          </a:p>
        </p:txBody>
      </p:sp>
      <p:sp>
        <p:nvSpPr>
          <p:cNvPr id="13366" name="Text Box 197"/>
          <p:cNvSpPr txBox="1">
            <a:spLocks noChangeArrowheads="1"/>
          </p:cNvSpPr>
          <p:nvPr/>
        </p:nvSpPr>
        <p:spPr bwMode="auto">
          <a:xfrm>
            <a:off x="4025900" y="2795588"/>
            <a:ext cx="425450" cy="230187"/>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3367" name="Text Box 198"/>
          <p:cNvSpPr txBox="1">
            <a:spLocks noChangeArrowheads="1"/>
          </p:cNvSpPr>
          <p:nvPr/>
        </p:nvSpPr>
        <p:spPr bwMode="auto">
          <a:xfrm>
            <a:off x="3440113" y="2774950"/>
            <a:ext cx="360362" cy="228600"/>
          </a:xfrm>
          <a:prstGeom prst="rect">
            <a:avLst/>
          </a:prstGeom>
          <a:noFill/>
          <a:ln w="12700">
            <a:noFill/>
            <a:miter lim="800000"/>
            <a:headEnd/>
            <a:tailEnd/>
          </a:ln>
        </p:spPr>
        <p:txBody>
          <a:bodyPr wrap="none">
            <a:spAutoFit/>
          </a:bodyPr>
          <a:lstStyle/>
          <a:p>
            <a:pPr>
              <a:buFont typeface="Wingdings" pitchFamily="2" charset="2"/>
              <a:buNone/>
            </a:pPr>
            <a:r>
              <a:rPr lang="en-US" sz="1200"/>
              <a:t>Tag</a:t>
            </a:r>
          </a:p>
        </p:txBody>
      </p:sp>
      <p:sp>
        <p:nvSpPr>
          <p:cNvPr id="13368" name="Text Box 199"/>
          <p:cNvSpPr txBox="1">
            <a:spLocks noChangeArrowheads="1"/>
          </p:cNvSpPr>
          <p:nvPr/>
        </p:nvSpPr>
        <p:spPr bwMode="auto">
          <a:xfrm>
            <a:off x="3209925" y="2789238"/>
            <a:ext cx="234950" cy="230187"/>
          </a:xfrm>
          <a:prstGeom prst="rect">
            <a:avLst/>
          </a:prstGeom>
          <a:noFill/>
          <a:ln w="12700">
            <a:noFill/>
            <a:miter lim="800000"/>
            <a:headEnd/>
            <a:tailEnd/>
          </a:ln>
        </p:spPr>
        <p:txBody>
          <a:bodyPr wrap="none">
            <a:spAutoFit/>
          </a:bodyPr>
          <a:lstStyle/>
          <a:p>
            <a:pPr>
              <a:buFont typeface="Wingdings" pitchFamily="2" charset="2"/>
              <a:buNone/>
            </a:pPr>
            <a:r>
              <a:rPr lang="en-US" sz="1200"/>
              <a:t>V</a:t>
            </a:r>
          </a:p>
        </p:txBody>
      </p:sp>
      <p:sp>
        <p:nvSpPr>
          <p:cNvPr id="7" name="Text Box 200"/>
          <p:cNvSpPr txBox="1">
            <a:spLocks noChangeArrowheads="1"/>
          </p:cNvSpPr>
          <p:nvPr/>
        </p:nvSpPr>
        <p:spPr bwMode="auto">
          <a:xfrm>
            <a:off x="2865741" y="2936875"/>
            <a:ext cx="428322" cy="1574534"/>
          </a:xfrm>
          <a:prstGeom prst="rect">
            <a:avLst/>
          </a:prstGeom>
          <a:noFill/>
          <a:ln w="12700">
            <a:noFill/>
            <a:miter lim="800000"/>
            <a:headEnd/>
            <a:tailEnd/>
          </a:ln>
        </p:spPr>
        <p:txBody>
          <a:bodyPr wrap="none">
            <a:spAutoFit/>
          </a:bodyPr>
          <a:lstStyle/>
          <a:p>
            <a:pPr algn="r">
              <a:lnSpc>
                <a:spcPts val="1300"/>
              </a:lnSpc>
              <a:buFont typeface="Wingdings" pitchFamily="2" charset="2"/>
              <a:buNone/>
              <a:defRPr/>
            </a:pPr>
            <a:r>
              <a:rPr lang="en-US" sz="850" dirty="0"/>
              <a:t>0</a:t>
            </a:r>
          </a:p>
          <a:p>
            <a:pPr algn="r">
              <a:lnSpc>
                <a:spcPts val="1300"/>
              </a:lnSpc>
              <a:buFont typeface="Wingdings" pitchFamily="2" charset="2"/>
              <a:buNone/>
              <a:defRPr/>
            </a:pPr>
            <a:r>
              <a:rPr lang="en-US" sz="850" dirty="0"/>
              <a:t>1</a:t>
            </a:r>
          </a:p>
          <a:p>
            <a:pPr algn="r">
              <a:lnSpc>
                <a:spcPts val="1300"/>
              </a:lnSpc>
              <a:buFont typeface="Wingdings" pitchFamily="2" charset="2"/>
              <a:buNone/>
              <a:defRPr/>
            </a:pPr>
            <a:r>
              <a:rPr lang="en-US" sz="850" dirty="0"/>
              <a:t>2</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 .</a:t>
            </a:r>
          </a:p>
          <a:p>
            <a:pPr algn="r">
              <a:lnSpc>
                <a:spcPts val="1300"/>
              </a:lnSpc>
              <a:buFont typeface="Wingdings" pitchFamily="2" charset="2"/>
              <a:buNone/>
              <a:defRPr/>
            </a:pPr>
            <a:r>
              <a:rPr lang="en-US" sz="850" dirty="0"/>
              <a:t>1022</a:t>
            </a:r>
          </a:p>
          <a:p>
            <a:pPr algn="r">
              <a:lnSpc>
                <a:spcPts val="1300"/>
              </a:lnSpc>
              <a:buFont typeface="Wingdings" pitchFamily="2" charset="2"/>
              <a:buNone/>
              <a:defRPr/>
            </a:pPr>
            <a:r>
              <a:rPr lang="en-US" sz="850" dirty="0"/>
              <a:t>1023</a:t>
            </a:r>
          </a:p>
        </p:txBody>
      </p:sp>
      <p:sp>
        <p:nvSpPr>
          <p:cNvPr id="13370" name="Freeform 202"/>
          <p:cNvSpPr>
            <a:spLocks/>
          </p:cNvSpPr>
          <p:nvPr/>
        </p:nvSpPr>
        <p:spPr bwMode="auto">
          <a:xfrm>
            <a:off x="1571625" y="3003550"/>
            <a:ext cx="1377950" cy="1452563"/>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3371" name="Freeform 204"/>
          <p:cNvSpPr>
            <a:spLocks/>
          </p:cNvSpPr>
          <p:nvPr/>
        </p:nvSpPr>
        <p:spPr bwMode="auto">
          <a:xfrm>
            <a:off x="1571625" y="3581400"/>
            <a:ext cx="1377950" cy="144463"/>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noFill/>
          <a:ln w="20701">
            <a:solidFill>
              <a:schemeClr val="tx1"/>
            </a:solidFill>
            <a:round/>
            <a:headEnd/>
            <a:tailEnd/>
          </a:ln>
        </p:spPr>
        <p:txBody>
          <a:bodyPr/>
          <a:lstStyle/>
          <a:p>
            <a:endParaRPr lang="en-US"/>
          </a:p>
        </p:txBody>
      </p:sp>
      <p:sp>
        <p:nvSpPr>
          <p:cNvPr id="15479" name="Freeform 205"/>
          <p:cNvSpPr>
            <a:spLocks/>
          </p:cNvSpPr>
          <p:nvPr/>
        </p:nvSpPr>
        <p:spPr bwMode="auto">
          <a:xfrm>
            <a:off x="1571625" y="3581400"/>
            <a:ext cx="1377950" cy="144463"/>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solidFill>
            <a:srgbClr val="92D050"/>
          </a:solidFill>
          <a:ln w="20638">
            <a:solidFill>
              <a:srgbClr val="000000"/>
            </a:solidFill>
            <a:prstDash val="solid"/>
            <a:round/>
            <a:headEnd/>
            <a:tailEnd/>
          </a:ln>
        </p:spPr>
        <p:txBody>
          <a:bodyPr/>
          <a:lstStyle/>
          <a:p>
            <a:endParaRPr lang="en-US"/>
          </a:p>
        </p:txBody>
      </p:sp>
      <p:sp>
        <p:nvSpPr>
          <p:cNvPr id="13373" name="Line 206"/>
          <p:cNvSpPr>
            <a:spLocks noChangeShapeType="1"/>
          </p:cNvSpPr>
          <p:nvPr/>
        </p:nvSpPr>
        <p:spPr bwMode="auto">
          <a:xfrm flipH="1">
            <a:off x="1571625" y="3128963"/>
            <a:ext cx="1377950" cy="3175"/>
          </a:xfrm>
          <a:prstGeom prst="line">
            <a:avLst/>
          </a:prstGeom>
          <a:noFill/>
          <a:ln w="20638">
            <a:solidFill>
              <a:srgbClr val="000000"/>
            </a:solidFill>
            <a:round/>
            <a:headEnd/>
            <a:tailEnd/>
          </a:ln>
        </p:spPr>
        <p:txBody>
          <a:bodyPr/>
          <a:lstStyle/>
          <a:p>
            <a:endParaRPr lang="en-US"/>
          </a:p>
        </p:txBody>
      </p:sp>
      <p:sp>
        <p:nvSpPr>
          <p:cNvPr id="13374" name="Line 207"/>
          <p:cNvSpPr>
            <a:spLocks noChangeShapeType="1"/>
          </p:cNvSpPr>
          <p:nvPr/>
        </p:nvSpPr>
        <p:spPr bwMode="auto">
          <a:xfrm flipH="1">
            <a:off x="1571625" y="3292475"/>
            <a:ext cx="1377950" cy="3175"/>
          </a:xfrm>
          <a:prstGeom prst="line">
            <a:avLst/>
          </a:prstGeom>
          <a:noFill/>
          <a:ln w="20638">
            <a:solidFill>
              <a:srgbClr val="000000"/>
            </a:solidFill>
            <a:round/>
            <a:headEnd/>
            <a:tailEnd/>
          </a:ln>
        </p:spPr>
        <p:txBody>
          <a:bodyPr/>
          <a:lstStyle/>
          <a:p>
            <a:endParaRPr lang="en-US"/>
          </a:p>
        </p:txBody>
      </p:sp>
      <p:sp>
        <p:nvSpPr>
          <p:cNvPr id="13375" name="Line 208"/>
          <p:cNvSpPr>
            <a:spLocks noChangeShapeType="1"/>
          </p:cNvSpPr>
          <p:nvPr/>
        </p:nvSpPr>
        <p:spPr bwMode="auto">
          <a:xfrm flipH="1">
            <a:off x="1571625" y="3438525"/>
            <a:ext cx="1377950" cy="0"/>
          </a:xfrm>
          <a:prstGeom prst="line">
            <a:avLst/>
          </a:prstGeom>
          <a:noFill/>
          <a:ln w="20638">
            <a:solidFill>
              <a:srgbClr val="000000"/>
            </a:solidFill>
            <a:round/>
            <a:headEnd/>
            <a:tailEnd/>
          </a:ln>
        </p:spPr>
        <p:txBody>
          <a:bodyPr/>
          <a:lstStyle/>
          <a:p>
            <a:endParaRPr lang="en-US"/>
          </a:p>
        </p:txBody>
      </p:sp>
      <p:sp>
        <p:nvSpPr>
          <p:cNvPr id="13376" name="Line 209"/>
          <p:cNvSpPr>
            <a:spLocks noChangeShapeType="1"/>
          </p:cNvSpPr>
          <p:nvPr/>
        </p:nvSpPr>
        <p:spPr bwMode="auto">
          <a:xfrm flipH="1">
            <a:off x="1571625" y="3725863"/>
            <a:ext cx="1377950" cy="1587"/>
          </a:xfrm>
          <a:prstGeom prst="line">
            <a:avLst/>
          </a:prstGeom>
          <a:noFill/>
          <a:ln w="20638">
            <a:solidFill>
              <a:srgbClr val="000000"/>
            </a:solidFill>
            <a:round/>
            <a:headEnd/>
            <a:tailEnd/>
          </a:ln>
        </p:spPr>
        <p:txBody>
          <a:bodyPr/>
          <a:lstStyle/>
          <a:p>
            <a:endParaRPr lang="en-US"/>
          </a:p>
        </p:txBody>
      </p:sp>
      <p:sp>
        <p:nvSpPr>
          <p:cNvPr id="13377" name="Line 210"/>
          <p:cNvSpPr>
            <a:spLocks noChangeShapeType="1"/>
          </p:cNvSpPr>
          <p:nvPr/>
        </p:nvSpPr>
        <p:spPr bwMode="auto">
          <a:xfrm flipH="1">
            <a:off x="1571625" y="3871913"/>
            <a:ext cx="1377950" cy="1587"/>
          </a:xfrm>
          <a:prstGeom prst="line">
            <a:avLst/>
          </a:prstGeom>
          <a:noFill/>
          <a:ln w="20638">
            <a:solidFill>
              <a:srgbClr val="000000"/>
            </a:solidFill>
            <a:round/>
            <a:headEnd/>
            <a:tailEnd/>
          </a:ln>
        </p:spPr>
        <p:txBody>
          <a:bodyPr/>
          <a:lstStyle/>
          <a:p>
            <a:endParaRPr lang="en-US"/>
          </a:p>
        </p:txBody>
      </p:sp>
      <p:sp>
        <p:nvSpPr>
          <p:cNvPr id="13378" name="Line 211"/>
          <p:cNvSpPr>
            <a:spLocks noChangeShapeType="1"/>
          </p:cNvSpPr>
          <p:nvPr/>
        </p:nvSpPr>
        <p:spPr bwMode="auto">
          <a:xfrm flipH="1">
            <a:off x="1571625" y="4016375"/>
            <a:ext cx="1377950" cy="1588"/>
          </a:xfrm>
          <a:prstGeom prst="line">
            <a:avLst/>
          </a:prstGeom>
          <a:noFill/>
          <a:ln w="20638">
            <a:solidFill>
              <a:srgbClr val="000000"/>
            </a:solidFill>
            <a:round/>
            <a:headEnd/>
            <a:tailEnd/>
          </a:ln>
        </p:spPr>
        <p:txBody>
          <a:bodyPr/>
          <a:lstStyle/>
          <a:p>
            <a:endParaRPr lang="en-US"/>
          </a:p>
        </p:txBody>
      </p:sp>
      <p:sp>
        <p:nvSpPr>
          <p:cNvPr id="13379" name="Line 212"/>
          <p:cNvSpPr>
            <a:spLocks noChangeShapeType="1"/>
          </p:cNvSpPr>
          <p:nvPr/>
        </p:nvSpPr>
        <p:spPr bwMode="auto">
          <a:xfrm flipH="1">
            <a:off x="1571625" y="4160838"/>
            <a:ext cx="1377950" cy="1587"/>
          </a:xfrm>
          <a:prstGeom prst="line">
            <a:avLst/>
          </a:prstGeom>
          <a:noFill/>
          <a:ln w="20638">
            <a:solidFill>
              <a:srgbClr val="000000"/>
            </a:solidFill>
            <a:round/>
            <a:headEnd/>
            <a:tailEnd/>
          </a:ln>
        </p:spPr>
        <p:txBody>
          <a:bodyPr/>
          <a:lstStyle/>
          <a:p>
            <a:endParaRPr lang="en-US"/>
          </a:p>
        </p:txBody>
      </p:sp>
      <p:sp>
        <p:nvSpPr>
          <p:cNvPr id="13380" name="Line 213"/>
          <p:cNvSpPr>
            <a:spLocks noChangeShapeType="1"/>
          </p:cNvSpPr>
          <p:nvPr/>
        </p:nvSpPr>
        <p:spPr bwMode="auto">
          <a:xfrm flipH="1">
            <a:off x="1571625" y="4306888"/>
            <a:ext cx="1377950" cy="1587"/>
          </a:xfrm>
          <a:prstGeom prst="line">
            <a:avLst/>
          </a:prstGeom>
          <a:noFill/>
          <a:ln w="20638">
            <a:solidFill>
              <a:srgbClr val="000000"/>
            </a:solidFill>
            <a:round/>
            <a:headEnd/>
            <a:tailEnd/>
          </a:ln>
        </p:spPr>
        <p:txBody>
          <a:bodyPr/>
          <a:lstStyle/>
          <a:p>
            <a:endParaRPr lang="en-US"/>
          </a:p>
        </p:txBody>
      </p:sp>
      <p:sp>
        <p:nvSpPr>
          <p:cNvPr id="13381" name="Line 214"/>
          <p:cNvSpPr>
            <a:spLocks noChangeShapeType="1"/>
          </p:cNvSpPr>
          <p:nvPr/>
        </p:nvSpPr>
        <p:spPr bwMode="auto">
          <a:xfrm>
            <a:off x="1673225" y="3011488"/>
            <a:ext cx="6350" cy="1449387"/>
          </a:xfrm>
          <a:prstGeom prst="line">
            <a:avLst/>
          </a:prstGeom>
          <a:noFill/>
          <a:ln w="20638">
            <a:solidFill>
              <a:srgbClr val="000000"/>
            </a:solidFill>
            <a:round/>
            <a:headEnd/>
            <a:tailEnd/>
          </a:ln>
        </p:spPr>
        <p:txBody>
          <a:bodyPr/>
          <a:lstStyle/>
          <a:p>
            <a:endParaRPr lang="en-US"/>
          </a:p>
        </p:txBody>
      </p:sp>
      <p:sp>
        <p:nvSpPr>
          <p:cNvPr id="13382" name="Line 215"/>
          <p:cNvSpPr>
            <a:spLocks noChangeShapeType="1"/>
          </p:cNvSpPr>
          <p:nvPr/>
        </p:nvSpPr>
        <p:spPr bwMode="auto">
          <a:xfrm>
            <a:off x="2208213" y="2995613"/>
            <a:ext cx="1587" cy="1458912"/>
          </a:xfrm>
          <a:prstGeom prst="line">
            <a:avLst/>
          </a:prstGeom>
          <a:noFill/>
          <a:ln w="20638">
            <a:solidFill>
              <a:srgbClr val="000000"/>
            </a:solidFill>
            <a:round/>
            <a:headEnd/>
            <a:tailEnd/>
          </a:ln>
        </p:spPr>
        <p:txBody>
          <a:bodyPr/>
          <a:lstStyle/>
          <a:p>
            <a:endParaRPr lang="en-US"/>
          </a:p>
        </p:txBody>
      </p:sp>
      <p:sp>
        <p:nvSpPr>
          <p:cNvPr id="13383" name="Text Box 216"/>
          <p:cNvSpPr txBox="1">
            <a:spLocks noChangeArrowheads="1"/>
          </p:cNvSpPr>
          <p:nvPr/>
        </p:nvSpPr>
        <p:spPr bwMode="auto">
          <a:xfrm>
            <a:off x="2366963" y="2770188"/>
            <a:ext cx="425450" cy="230187"/>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3384" name="Text Box 217"/>
          <p:cNvSpPr txBox="1">
            <a:spLocks noChangeArrowheads="1"/>
          </p:cNvSpPr>
          <p:nvPr/>
        </p:nvSpPr>
        <p:spPr bwMode="auto">
          <a:xfrm>
            <a:off x="1776413" y="2757488"/>
            <a:ext cx="358775" cy="230187"/>
          </a:xfrm>
          <a:prstGeom prst="rect">
            <a:avLst/>
          </a:prstGeom>
          <a:noFill/>
          <a:ln w="12700">
            <a:noFill/>
            <a:miter lim="800000"/>
            <a:headEnd/>
            <a:tailEnd/>
          </a:ln>
        </p:spPr>
        <p:txBody>
          <a:bodyPr wrap="none">
            <a:spAutoFit/>
          </a:bodyPr>
          <a:lstStyle/>
          <a:p>
            <a:pPr>
              <a:buFont typeface="Wingdings" pitchFamily="2" charset="2"/>
              <a:buNone/>
            </a:pPr>
            <a:r>
              <a:rPr lang="en-US" sz="1200"/>
              <a:t>Tag</a:t>
            </a:r>
          </a:p>
        </p:txBody>
      </p:sp>
      <p:sp>
        <p:nvSpPr>
          <p:cNvPr id="13385" name="Text Box 218"/>
          <p:cNvSpPr txBox="1">
            <a:spLocks noChangeArrowheads="1"/>
          </p:cNvSpPr>
          <p:nvPr/>
        </p:nvSpPr>
        <p:spPr bwMode="auto">
          <a:xfrm>
            <a:off x="1522413" y="2765425"/>
            <a:ext cx="234950" cy="230188"/>
          </a:xfrm>
          <a:prstGeom prst="rect">
            <a:avLst/>
          </a:prstGeom>
          <a:noFill/>
          <a:ln w="12700">
            <a:noFill/>
            <a:miter lim="800000"/>
            <a:headEnd/>
            <a:tailEnd/>
          </a:ln>
        </p:spPr>
        <p:txBody>
          <a:bodyPr wrap="none">
            <a:spAutoFit/>
          </a:bodyPr>
          <a:lstStyle/>
          <a:p>
            <a:pPr>
              <a:buFont typeface="Wingdings" pitchFamily="2" charset="2"/>
              <a:buNone/>
            </a:pPr>
            <a:r>
              <a:rPr lang="en-US" sz="1200"/>
              <a:t>V</a:t>
            </a:r>
          </a:p>
        </p:txBody>
      </p:sp>
      <p:grpSp>
        <p:nvGrpSpPr>
          <p:cNvPr id="9" name="Group 199"/>
          <p:cNvGrpSpPr>
            <a:grpSpLocks/>
          </p:cNvGrpSpPr>
          <p:nvPr/>
        </p:nvGrpSpPr>
        <p:grpSpPr bwMode="auto">
          <a:xfrm>
            <a:off x="1066800" y="2743200"/>
            <a:ext cx="582613" cy="1781657"/>
            <a:chOff x="1066800" y="2743200"/>
            <a:chExt cx="582613" cy="1781224"/>
          </a:xfrm>
        </p:grpSpPr>
        <p:sp>
          <p:nvSpPr>
            <p:cNvPr id="13505" name="Text Box 77"/>
            <p:cNvSpPr txBox="1">
              <a:spLocks noChangeArrowheads="1"/>
            </p:cNvSpPr>
            <p:nvPr/>
          </p:nvSpPr>
          <p:spPr bwMode="auto">
            <a:xfrm>
              <a:off x="1066800" y="2743200"/>
              <a:ext cx="582613" cy="255588"/>
            </a:xfrm>
            <a:prstGeom prst="rect">
              <a:avLst/>
            </a:prstGeom>
            <a:noFill/>
            <a:ln w="12700">
              <a:noFill/>
              <a:miter lim="800000"/>
              <a:headEnd/>
              <a:tailEnd/>
            </a:ln>
          </p:spPr>
          <p:txBody>
            <a:bodyPr wrap="none">
              <a:spAutoFit/>
            </a:bodyPr>
            <a:lstStyle/>
            <a:p>
              <a:pPr>
                <a:buFont typeface="Wingdings" pitchFamily="2" charset="2"/>
                <a:buNone/>
              </a:pPr>
              <a:r>
                <a:rPr lang="en-US" sz="1000"/>
                <a:t>  Index</a:t>
              </a:r>
            </a:p>
          </p:txBody>
        </p:sp>
        <p:sp>
          <p:nvSpPr>
            <p:cNvPr id="8" name="Text Box 219"/>
            <p:cNvSpPr txBox="1">
              <a:spLocks noChangeArrowheads="1"/>
            </p:cNvSpPr>
            <p:nvPr/>
          </p:nvSpPr>
          <p:spPr bwMode="auto">
            <a:xfrm>
              <a:off x="1176641" y="2932067"/>
              <a:ext cx="428322" cy="1592357"/>
            </a:xfrm>
            <a:prstGeom prst="rect">
              <a:avLst/>
            </a:prstGeom>
            <a:noFill/>
            <a:ln w="12700">
              <a:noFill/>
              <a:miter lim="800000"/>
              <a:headEnd/>
              <a:tailEnd/>
            </a:ln>
          </p:spPr>
          <p:txBody>
            <a:bodyPr wrap="none">
              <a:spAutoFit/>
            </a:bodyPr>
            <a:lstStyle/>
            <a:p>
              <a:pPr algn="r">
                <a:lnSpc>
                  <a:spcPts val="1300"/>
                </a:lnSpc>
                <a:buFont typeface="Wingdings" pitchFamily="2" charset="2"/>
                <a:buNone/>
                <a:defRPr/>
              </a:pPr>
              <a:r>
                <a:rPr lang="en-US" sz="850" dirty="0"/>
                <a:t>0</a:t>
              </a:r>
            </a:p>
            <a:p>
              <a:pPr algn="r">
                <a:lnSpc>
                  <a:spcPts val="1300"/>
                </a:lnSpc>
                <a:buFont typeface="Wingdings" pitchFamily="2" charset="2"/>
                <a:buNone/>
                <a:defRPr/>
              </a:pPr>
              <a:r>
                <a:rPr lang="en-US" sz="850" dirty="0"/>
                <a:t>1</a:t>
              </a:r>
            </a:p>
            <a:p>
              <a:pPr algn="r">
                <a:lnSpc>
                  <a:spcPts val="1300"/>
                </a:lnSpc>
                <a:buFont typeface="Wingdings" pitchFamily="2" charset="2"/>
                <a:buNone/>
                <a:defRPr/>
              </a:pPr>
              <a:r>
                <a:rPr lang="en-US" sz="850" dirty="0"/>
                <a:t>2</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 .</a:t>
              </a:r>
            </a:p>
            <a:p>
              <a:pPr algn="r">
                <a:lnSpc>
                  <a:spcPts val="1300"/>
                </a:lnSpc>
                <a:buFont typeface="Wingdings" pitchFamily="2" charset="2"/>
                <a:buNone/>
                <a:defRPr/>
              </a:pPr>
              <a:r>
                <a:rPr lang="en-US" sz="850" dirty="0"/>
                <a:t>1022</a:t>
              </a:r>
            </a:p>
            <a:p>
              <a:pPr algn="r">
                <a:lnSpc>
                  <a:spcPts val="1300"/>
                </a:lnSpc>
                <a:buFont typeface="Wingdings" pitchFamily="2" charset="2"/>
                <a:buNone/>
                <a:defRPr/>
              </a:pPr>
              <a:r>
                <a:rPr lang="en-US" sz="850" dirty="0"/>
                <a:t>1023</a:t>
              </a:r>
            </a:p>
          </p:txBody>
        </p:sp>
      </p:grpSp>
      <p:grpSp>
        <p:nvGrpSpPr>
          <p:cNvPr id="10" name="Group 198"/>
          <p:cNvGrpSpPr>
            <a:grpSpLocks/>
          </p:cNvGrpSpPr>
          <p:nvPr/>
        </p:nvGrpSpPr>
        <p:grpSpPr bwMode="auto">
          <a:xfrm>
            <a:off x="1196975" y="2262188"/>
            <a:ext cx="4383088" cy="1371600"/>
            <a:chOff x="1196622" y="2263070"/>
            <a:chExt cx="4382570" cy="1370088"/>
          </a:xfrm>
        </p:grpSpPr>
        <p:sp>
          <p:nvSpPr>
            <p:cNvPr id="13499" name="Line 20"/>
            <p:cNvSpPr>
              <a:spLocks noChangeShapeType="1"/>
            </p:cNvSpPr>
            <p:nvPr/>
          </p:nvSpPr>
          <p:spPr bwMode="auto">
            <a:xfrm>
              <a:off x="5115631" y="2412680"/>
              <a:ext cx="200143" cy="75127"/>
            </a:xfrm>
            <a:prstGeom prst="line">
              <a:avLst/>
            </a:prstGeom>
            <a:noFill/>
            <a:ln w="20638">
              <a:solidFill>
                <a:srgbClr val="000000"/>
              </a:solidFill>
              <a:round/>
              <a:headEnd/>
              <a:tailEnd/>
            </a:ln>
          </p:spPr>
          <p:txBody>
            <a:bodyPr/>
            <a:lstStyle/>
            <a:p>
              <a:endParaRPr lang="en-US"/>
            </a:p>
          </p:txBody>
        </p:sp>
        <p:sp>
          <p:nvSpPr>
            <p:cNvPr id="13500" name="Text Box 22"/>
            <p:cNvSpPr txBox="1">
              <a:spLocks noChangeArrowheads="1"/>
            </p:cNvSpPr>
            <p:nvPr/>
          </p:nvSpPr>
          <p:spPr bwMode="auto">
            <a:xfrm>
              <a:off x="5227837" y="2263070"/>
              <a:ext cx="351355" cy="276788"/>
            </a:xfrm>
            <a:prstGeom prst="rect">
              <a:avLst/>
            </a:prstGeom>
            <a:noFill/>
            <a:ln w="12700">
              <a:noFill/>
              <a:miter lim="800000"/>
              <a:headEnd/>
              <a:tailEnd/>
            </a:ln>
          </p:spPr>
          <p:txBody>
            <a:bodyPr wrap="none">
              <a:spAutoFit/>
            </a:bodyPr>
            <a:lstStyle/>
            <a:p>
              <a:pPr>
                <a:buFont typeface="Wingdings" pitchFamily="2" charset="2"/>
                <a:buNone/>
              </a:pPr>
              <a:r>
                <a:rPr lang="en-US" sz="1200"/>
                <a:t>10</a:t>
              </a:r>
            </a:p>
          </p:txBody>
        </p:sp>
        <p:sp>
          <p:nvSpPr>
            <p:cNvPr id="13501" name="Text Box 23"/>
            <p:cNvSpPr txBox="1">
              <a:spLocks noChangeArrowheads="1"/>
            </p:cNvSpPr>
            <p:nvPr/>
          </p:nvSpPr>
          <p:spPr bwMode="auto">
            <a:xfrm>
              <a:off x="4401608" y="2435127"/>
              <a:ext cx="542385" cy="229977"/>
            </a:xfrm>
            <a:prstGeom prst="rect">
              <a:avLst/>
            </a:prstGeom>
            <a:noFill/>
            <a:ln w="12700">
              <a:noFill/>
              <a:miter lim="800000"/>
              <a:headEnd/>
              <a:tailEnd/>
            </a:ln>
          </p:spPr>
          <p:txBody>
            <a:bodyPr wrap="none">
              <a:spAutoFit/>
            </a:bodyPr>
            <a:lstStyle/>
            <a:p>
              <a:pPr>
                <a:buFont typeface="Wingdings" pitchFamily="2" charset="2"/>
                <a:buNone/>
              </a:pPr>
              <a:r>
                <a:rPr lang="en-US" sz="1200" b="1"/>
                <a:t>Index</a:t>
              </a:r>
            </a:p>
          </p:txBody>
        </p:sp>
        <p:sp>
          <p:nvSpPr>
            <p:cNvPr id="13502" name="Line 244"/>
            <p:cNvSpPr>
              <a:spLocks noChangeShapeType="1"/>
            </p:cNvSpPr>
            <p:nvPr/>
          </p:nvSpPr>
          <p:spPr bwMode="auto">
            <a:xfrm>
              <a:off x="5221111" y="2292740"/>
              <a:ext cx="0" cy="391449"/>
            </a:xfrm>
            <a:prstGeom prst="line">
              <a:avLst/>
            </a:prstGeom>
            <a:noFill/>
            <a:ln w="28575">
              <a:solidFill>
                <a:schemeClr val="tx1"/>
              </a:solidFill>
              <a:round/>
              <a:headEnd/>
              <a:tailEnd/>
            </a:ln>
          </p:spPr>
          <p:txBody>
            <a:bodyPr/>
            <a:lstStyle/>
            <a:p>
              <a:endParaRPr lang="en-US"/>
            </a:p>
          </p:txBody>
        </p:sp>
        <p:sp>
          <p:nvSpPr>
            <p:cNvPr id="13503" name="Line 245"/>
            <p:cNvSpPr>
              <a:spLocks noChangeShapeType="1"/>
            </p:cNvSpPr>
            <p:nvPr/>
          </p:nvSpPr>
          <p:spPr bwMode="auto">
            <a:xfrm>
              <a:off x="1196622" y="2684190"/>
              <a:ext cx="4024489" cy="0"/>
            </a:xfrm>
            <a:prstGeom prst="line">
              <a:avLst/>
            </a:prstGeom>
            <a:noFill/>
            <a:ln w="28575">
              <a:solidFill>
                <a:schemeClr val="tx1"/>
              </a:solidFill>
              <a:round/>
              <a:headEnd/>
              <a:tailEnd/>
            </a:ln>
          </p:spPr>
          <p:txBody>
            <a:bodyPr/>
            <a:lstStyle/>
            <a:p>
              <a:endParaRPr lang="en-US"/>
            </a:p>
          </p:txBody>
        </p:sp>
        <p:sp>
          <p:nvSpPr>
            <p:cNvPr id="13504" name="Line 246"/>
            <p:cNvSpPr>
              <a:spLocks noChangeShapeType="1"/>
            </p:cNvSpPr>
            <p:nvPr/>
          </p:nvSpPr>
          <p:spPr bwMode="auto">
            <a:xfrm>
              <a:off x="1196622" y="2684190"/>
              <a:ext cx="0" cy="948968"/>
            </a:xfrm>
            <a:prstGeom prst="line">
              <a:avLst/>
            </a:prstGeom>
            <a:noFill/>
            <a:ln w="28575">
              <a:solidFill>
                <a:schemeClr val="tx1"/>
              </a:solidFill>
              <a:round/>
              <a:headEnd/>
              <a:tailEnd/>
            </a:ln>
          </p:spPr>
          <p:txBody>
            <a:bodyPr/>
            <a:lstStyle/>
            <a:p>
              <a:endParaRPr lang="en-US"/>
            </a:p>
          </p:txBody>
        </p:sp>
      </p:grpSp>
      <p:sp>
        <p:nvSpPr>
          <p:cNvPr id="15464" name="Line 247"/>
          <p:cNvSpPr>
            <a:spLocks noChangeShapeType="1"/>
          </p:cNvSpPr>
          <p:nvPr/>
        </p:nvSpPr>
        <p:spPr bwMode="auto">
          <a:xfrm>
            <a:off x="1196975" y="3633788"/>
            <a:ext cx="323850" cy="0"/>
          </a:xfrm>
          <a:prstGeom prst="line">
            <a:avLst/>
          </a:prstGeom>
          <a:noFill/>
          <a:ln w="28575">
            <a:solidFill>
              <a:schemeClr val="tx1"/>
            </a:solidFill>
            <a:round/>
            <a:headEnd/>
            <a:tailEnd type="triangle" w="med" len="med"/>
          </a:ln>
        </p:spPr>
        <p:txBody>
          <a:bodyPr/>
          <a:lstStyle/>
          <a:p>
            <a:endParaRPr lang="en-US"/>
          </a:p>
        </p:txBody>
      </p:sp>
      <p:grpSp>
        <p:nvGrpSpPr>
          <p:cNvPr id="11" name="Group 199"/>
          <p:cNvGrpSpPr>
            <a:grpSpLocks/>
          </p:cNvGrpSpPr>
          <p:nvPr/>
        </p:nvGrpSpPr>
        <p:grpSpPr bwMode="auto">
          <a:xfrm>
            <a:off x="1585913" y="3657600"/>
            <a:ext cx="398462" cy="1671638"/>
            <a:chOff x="1585913" y="3657600"/>
            <a:chExt cx="398462" cy="1671638"/>
          </a:xfrm>
        </p:grpSpPr>
        <p:sp>
          <p:nvSpPr>
            <p:cNvPr id="13496" name="Freeform 5"/>
            <p:cNvSpPr>
              <a:spLocks/>
            </p:cNvSpPr>
            <p:nvPr/>
          </p:nvSpPr>
          <p:spPr bwMode="auto">
            <a:xfrm>
              <a:off x="1585913" y="5116513"/>
              <a:ext cx="214312" cy="212725"/>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13497" name="Line 6"/>
            <p:cNvSpPr>
              <a:spLocks noChangeShapeType="1"/>
            </p:cNvSpPr>
            <p:nvPr/>
          </p:nvSpPr>
          <p:spPr bwMode="auto">
            <a:xfrm>
              <a:off x="1622425" y="3657600"/>
              <a:ext cx="0" cy="1447800"/>
            </a:xfrm>
            <a:prstGeom prst="line">
              <a:avLst/>
            </a:prstGeom>
            <a:noFill/>
            <a:ln w="20701">
              <a:solidFill>
                <a:srgbClr val="000000"/>
              </a:solidFill>
              <a:round/>
              <a:headEnd type="oval" w="sm" len="sm"/>
              <a:tailEnd/>
            </a:ln>
          </p:spPr>
          <p:txBody>
            <a:bodyPr/>
            <a:lstStyle/>
            <a:p>
              <a:endParaRPr lang="en-US"/>
            </a:p>
          </p:txBody>
        </p:sp>
        <p:sp>
          <p:nvSpPr>
            <p:cNvPr id="13498" name="Freeform 7"/>
            <p:cNvSpPr>
              <a:spLocks/>
            </p:cNvSpPr>
            <p:nvPr/>
          </p:nvSpPr>
          <p:spPr bwMode="auto">
            <a:xfrm>
              <a:off x="1741488" y="4953000"/>
              <a:ext cx="242887" cy="147638"/>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grpSp>
      <p:sp>
        <p:nvSpPr>
          <p:cNvPr id="15381" name="Line 52"/>
          <p:cNvSpPr>
            <a:spLocks noChangeShapeType="1"/>
          </p:cNvSpPr>
          <p:nvPr/>
        </p:nvSpPr>
        <p:spPr bwMode="auto">
          <a:xfrm>
            <a:off x="1974850" y="3660775"/>
            <a:ext cx="0" cy="1068388"/>
          </a:xfrm>
          <a:prstGeom prst="line">
            <a:avLst/>
          </a:prstGeom>
          <a:noFill/>
          <a:ln w="25400">
            <a:solidFill>
              <a:srgbClr val="000000"/>
            </a:solidFill>
            <a:round/>
            <a:headEnd type="oval" w="sm" len="sm"/>
            <a:tailEnd type="triangle" w="med" len="med"/>
          </a:ln>
        </p:spPr>
        <p:txBody>
          <a:bodyPr/>
          <a:lstStyle/>
          <a:p>
            <a:endParaRPr lang="en-US"/>
          </a:p>
        </p:txBody>
      </p:sp>
      <p:grpSp>
        <p:nvGrpSpPr>
          <p:cNvPr id="12" name="Group 200"/>
          <p:cNvGrpSpPr>
            <a:grpSpLocks/>
          </p:cNvGrpSpPr>
          <p:nvPr/>
        </p:nvGrpSpPr>
        <p:grpSpPr bwMode="auto">
          <a:xfrm>
            <a:off x="3273425" y="3654425"/>
            <a:ext cx="400050" cy="1674813"/>
            <a:chOff x="3273425" y="3654425"/>
            <a:chExt cx="400050" cy="1674813"/>
          </a:xfrm>
        </p:grpSpPr>
        <p:sp>
          <p:nvSpPr>
            <p:cNvPr id="13493" name="Freeform 224"/>
            <p:cNvSpPr>
              <a:spLocks/>
            </p:cNvSpPr>
            <p:nvPr/>
          </p:nvSpPr>
          <p:spPr bwMode="auto">
            <a:xfrm>
              <a:off x="3273425" y="5116513"/>
              <a:ext cx="214313" cy="212725"/>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13494" name="Line 225"/>
            <p:cNvSpPr>
              <a:spLocks noChangeShapeType="1"/>
            </p:cNvSpPr>
            <p:nvPr/>
          </p:nvSpPr>
          <p:spPr bwMode="auto">
            <a:xfrm>
              <a:off x="3309938" y="3654425"/>
              <a:ext cx="0" cy="1450975"/>
            </a:xfrm>
            <a:prstGeom prst="line">
              <a:avLst/>
            </a:prstGeom>
            <a:noFill/>
            <a:ln w="20701">
              <a:solidFill>
                <a:srgbClr val="000000"/>
              </a:solidFill>
              <a:round/>
              <a:headEnd type="oval" w="sm" len="sm"/>
              <a:tailEnd/>
            </a:ln>
          </p:spPr>
          <p:txBody>
            <a:bodyPr/>
            <a:lstStyle/>
            <a:p>
              <a:endParaRPr lang="en-US"/>
            </a:p>
          </p:txBody>
        </p:sp>
        <p:sp>
          <p:nvSpPr>
            <p:cNvPr id="13495" name="Freeform 226"/>
            <p:cNvSpPr>
              <a:spLocks/>
            </p:cNvSpPr>
            <p:nvPr/>
          </p:nvSpPr>
          <p:spPr bwMode="auto">
            <a:xfrm>
              <a:off x="3429000" y="4953000"/>
              <a:ext cx="244475" cy="147638"/>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grpSp>
      <p:sp>
        <p:nvSpPr>
          <p:cNvPr id="15387" name="Line 229"/>
          <p:cNvSpPr>
            <a:spLocks noChangeShapeType="1"/>
          </p:cNvSpPr>
          <p:nvPr/>
        </p:nvSpPr>
        <p:spPr bwMode="auto">
          <a:xfrm>
            <a:off x="3663950" y="3668713"/>
            <a:ext cx="0" cy="1103312"/>
          </a:xfrm>
          <a:prstGeom prst="line">
            <a:avLst/>
          </a:prstGeom>
          <a:noFill/>
          <a:ln w="25400">
            <a:solidFill>
              <a:srgbClr val="000000"/>
            </a:solidFill>
            <a:round/>
            <a:headEnd type="oval" w="sm" len="sm"/>
            <a:tailEnd type="triangle" w="med" len="med"/>
          </a:ln>
        </p:spPr>
        <p:txBody>
          <a:bodyPr/>
          <a:lstStyle/>
          <a:p>
            <a:endParaRPr lang="en-US"/>
          </a:p>
        </p:txBody>
      </p:sp>
      <p:grpSp>
        <p:nvGrpSpPr>
          <p:cNvPr id="13" name="Group 201"/>
          <p:cNvGrpSpPr>
            <a:grpSpLocks/>
          </p:cNvGrpSpPr>
          <p:nvPr/>
        </p:nvGrpSpPr>
        <p:grpSpPr bwMode="auto">
          <a:xfrm>
            <a:off x="4960938" y="3673475"/>
            <a:ext cx="400050" cy="1612900"/>
            <a:chOff x="4960938" y="3673475"/>
            <a:chExt cx="400050" cy="1612900"/>
          </a:xfrm>
        </p:grpSpPr>
        <p:sp>
          <p:nvSpPr>
            <p:cNvPr id="13490" name="Freeform 231"/>
            <p:cNvSpPr>
              <a:spLocks/>
            </p:cNvSpPr>
            <p:nvPr/>
          </p:nvSpPr>
          <p:spPr bwMode="auto">
            <a:xfrm>
              <a:off x="4960938" y="5073650"/>
              <a:ext cx="214312" cy="212725"/>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13491" name="Line 232"/>
            <p:cNvSpPr>
              <a:spLocks noChangeShapeType="1"/>
            </p:cNvSpPr>
            <p:nvPr/>
          </p:nvSpPr>
          <p:spPr bwMode="auto">
            <a:xfrm>
              <a:off x="4997450" y="3673475"/>
              <a:ext cx="0" cy="1379538"/>
            </a:xfrm>
            <a:prstGeom prst="line">
              <a:avLst/>
            </a:prstGeom>
            <a:noFill/>
            <a:ln w="20701">
              <a:solidFill>
                <a:srgbClr val="000000"/>
              </a:solidFill>
              <a:round/>
              <a:headEnd type="oval" w="sm" len="sm"/>
              <a:tailEnd/>
            </a:ln>
          </p:spPr>
          <p:txBody>
            <a:bodyPr/>
            <a:lstStyle/>
            <a:p>
              <a:endParaRPr lang="en-US"/>
            </a:p>
          </p:txBody>
        </p:sp>
        <p:sp>
          <p:nvSpPr>
            <p:cNvPr id="13492" name="Freeform 233"/>
            <p:cNvSpPr>
              <a:spLocks/>
            </p:cNvSpPr>
            <p:nvPr/>
          </p:nvSpPr>
          <p:spPr bwMode="auto">
            <a:xfrm>
              <a:off x="5116513" y="4953000"/>
              <a:ext cx="244475" cy="76200"/>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grpSp>
      <p:sp>
        <p:nvSpPr>
          <p:cNvPr id="15393" name="Line 236"/>
          <p:cNvSpPr>
            <a:spLocks noChangeShapeType="1"/>
          </p:cNvSpPr>
          <p:nvPr/>
        </p:nvSpPr>
        <p:spPr bwMode="auto">
          <a:xfrm>
            <a:off x="5351463" y="3654425"/>
            <a:ext cx="0" cy="1117600"/>
          </a:xfrm>
          <a:prstGeom prst="line">
            <a:avLst/>
          </a:prstGeom>
          <a:noFill/>
          <a:ln w="25400">
            <a:solidFill>
              <a:srgbClr val="000000"/>
            </a:solidFill>
            <a:round/>
            <a:headEnd type="oval" w="sm" len="sm"/>
            <a:tailEnd type="triangle" w="med" len="med"/>
          </a:ln>
        </p:spPr>
        <p:txBody>
          <a:bodyPr/>
          <a:lstStyle/>
          <a:p>
            <a:endParaRPr lang="en-US"/>
          </a:p>
        </p:txBody>
      </p:sp>
      <p:grpSp>
        <p:nvGrpSpPr>
          <p:cNvPr id="14" name="Group 202"/>
          <p:cNvGrpSpPr>
            <a:grpSpLocks/>
          </p:cNvGrpSpPr>
          <p:nvPr/>
        </p:nvGrpSpPr>
        <p:grpSpPr bwMode="auto">
          <a:xfrm>
            <a:off x="6648450" y="3671888"/>
            <a:ext cx="400050" cy="1606550"/>
            <a:chOff x="6648450" y="3671888"/>
            <a:chExt cx="400050" cy="1606550"/>
          </a:xfrm>
        </p:grpSpPr>
        <p:sp>
          <p:nvSpPr>
            <p:cNvPr id="13487" name="Freeform 238"/>
            <p:cNvSpPr>
              <a:spLocks/>
            </p:cNvSpPr>
            <p:nvPr/>
          </p:nvSpPr>
          <p:spPr bwMode="auto">
            <a:xfrm>
              <a:off x="6648450" y="5064125"/>
              <a:ext cx="214313" cy="214313"/>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13488" name="Line 239"/>
            <p:cNvSpPr>
              <a:spLocks noChangeShapeType="1"/>
            </p:cNvSpPr>
            <p:nvPr/>
          </p:nvSpPr>
          <p:spPr bwMode="auto">
            <a:xfrm>
              <a:off x="6684963" y="3671888"/>
              <a:ext cx="0" cy="1360487"/>
            </a:xfrm>
            <a:prstGeom prst="line">
              <a:avLst/>
            </a:prstGeom>
            <a:noFill/>
            <a:ln w="20701">
              <a:solidFill>
                <a:srgbClr val="000000"/>
              </a:solidFill>
              <a:round/>
              <a:headEnd type="oval" w="sm" len="sm"/>
              <a:tailEnd/>
            </a:ln>
          </p:spPr>
          <p:txBody>
            <a:bodyPr/>
            <a:lstStyle/>
            <a:p>
              <a:endParaRPr lang="en-US"/>
            </a:p>
          </p:txBody>
        </p:sp>
        <p:sp>
          <p:nvSpPr>
            <p:cNvPr id="13489" name="Freeform 240"/>
            <p:cNvSpPr>
              <a:spLocks/>
            </p:cNvSpPr>
            <p:nvPr/>
          </p:nvSpPr>
          <p:spPr bwMode="auto">
            <a:xfrm>
              <a:off x="6804025" y="4900613"/>
              <a:ext cx="244475" cy="149225"/>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grpSp>
      <p:sp>
        <p:nvSpPr>
          <p:cNvPr id="15399" name="Line 243"/>
          <p:cNvSpPr>
            <a:spLocks noChangeShapeType="1"/>
          </p:cNvSpPr>
          <p:nvPr/>
        </p:nvSpPr>
        <p:spPr bwMode="auto">
          <a:xfrm>
            <a:off x="7038975" y="3668713"/>
            <a:ext cx="0" cy="1039812"/>
          </a:xfrm>
          <a:prstGeom prst="line">
            <a:avLst/>
          </a:prstGeom>
          <a:noFill/>
          <a:ln w="25400">
            <a:solidFill>
              <a:srgbClr val="000000"/>
            </a:solidFill>
            <a:round/>
            <a:headEnd type="oval" w="sm" len="sm"/>
            <a:tailEnd type="triangle" w="med" len="med"/>
          </a:ln>
        </p:spPr>
        <p:txBody>
          <a:bodyPr/>
          <a:lstStyle/>
          <a:p>
            <a:endParaRPr lang="en-US"/>
          </a:p>
        </p:txBody>
      </p:sp>
      <p:grpSp>
        <p:nvGrpSpPr>
          <p:cNvPr id="15" name="Group 189"/>
          <p:cNvGrpSpPr>
            <a:grpSpLocks/>
          </p:cNvGrpSpPr>
          <p:nvPr/>
        </p:nvGrpSpPr>
        <p:grpSpPr bwMode="auto">
          <a:xfrm>
            <a:off x="1066800" y="2263775"/>
            <a:ext cx="3540125" cy="2559050"/>
            <a:chOff x="1066800" y="2263775"/>
            <a:chExt cx="3541079" cy="2559050"/>
          </a:xfrm>
        </p:grpSpPr>
        <p:sp>
          <p:nvSpPr>
            <p:cNvPr id="13481" name="Text Box 14"/>
            <p:cNvSpPr txBox="1">
              <a:spLocks noChangeArrowheads="1"/>
            </p:cNvSpPr>
            <p:nvPr/>
          </p:nvSpPr>
          <p:spPr bwMode="auto">
            <a:xfrm>
              <a:off x="4256463" y="2267411"/>
              <a:ext cx="351416" cy="276999"/>
            </a:xfrm>
            <a:prstGeom prst="rect">
              <a:avLst/>
            </a:prstGeom>
            <a:noFill/>
            <a:ln w="12700">
              <a:noFill/>
              <a:miter lim="800000"/>
              <a:headEnd/>
              <a:tailEnd/>
            </a:ln>
          </p:spPr>
          <p:txBody>
            <a:bodyPr wrap="none">
              <a:spAutoFit/>
            </a:bodyPr>
            <a:lstStyle/>
            <a:p>
              <a:pPr>
                <a:buFont typeface="Wingdings" pitchFamily="2" charset="2"/>
                <a:buNone/>
              </a:pPr>
              <a:r>
                <a:rPr lang="en-US" sz="1200"/>
                <a:t>20</a:t>
              </a:r>
            </a:p>
          </p:txBody>
        </p:sp>
        <p:sp>
          <p:nvSpPr>
            <p:cNvPr id="13482" name="Line 16"/>
            <p:cNvSpPr>
              <a:spLocks noChangeShapeType="1"/>
            </p:cNvSpPr>
            <p:nvPr/>
          </p:nvSpPr>
          <p:spPr bwMode="auto">
            <a:xfrm>
              <a:off x="4183063" y="2419350"/>
              <a:ext cx="195262" cy="73025"/>
            </a:xfrm>
            <a:prstGeom prst="line">
              <a:avLst/>
            </a:prstGeom>
            <a:noFill/>
            <a:ln w="20638">
              <a:solidFill>
                <a:srgbClr val="000000"/>
              </a:solidFill>
              <a:round/>
              <a:headEnd/>
              <a:tailEnd/>
            </a:ln>
          </p:spPr>
          <p:txBody>
            <a:bodyPr/>
            <a:lstStyle/>
            <a:p>
              <a:endParaRPr lang="en-US"/>
            </a:p>
          </p:txBody>
        </p:sp>
        <p:sp>
          <p:nvSpPr>
            <p:cNvPr id="13483" name="Text Box 18"/>
            <p:cNvSpPr txBox="1">
              <a:spLocks noChangeArrowheads="1"/>
            </p:cNvSpPr>
            <p:nvPr/>
          </p:nvSpPr>
          <p:spPr bwMode="auto">
            <a:xfrm>
              <a:off x="2495550" y="2263775"/>
              <a:ext cx="396875" cy="230188"/>
            </a:xfrm>
            <a:prstGeom prst="rect">
              <a:avLst/>
            </a:prstGeom>
            <a:noFill/>
            <a:ln w="12700">
              <a:noFill/>
              <a:miter lim="800000"/>
              <a:headEnd/>
              <a:tailEnd/>
            </a:ln>
          </p:spPr>
          <p:txBody>
            <a:bodyPr wrap="none">
              <a:spAutoFit/>
            </a:bodyPr>
            <a:lstStyle/>
            <a:p>
              <a:pPr>
                <a:buFont typeface="Wingdings" pitchFamily="2" charset="2"/>
                <a:buNone/>
              </a:pPr>
              <a:r>
                <a:rPr lang="en-US" sz="1200" b="1"/>
                <a:t>Tag</a:t>
              </a:r>
            </a:p>
          </p:txBody>
        </p:sp>
        <p:sp>
          <p:nvSpPr>
            <p:cNvPr id="13484" name="Line 251"/>
            <p:cNvSpPr>
              <a:spLocks noChangeShapeType="1"/>
            </p:cNvSpPr>
            <p:nvPr/>
          </p:nvSpPr>
          <p:spPr bwMode="auto">
            <a:xfrm>
              <a:off x="4248150" y="2292350"/>
              <a:ext cx="0" cy="201613"/>
            </a:xfrm>
            <a:prstGeom prst="line">
              <a:avLst/>
            </a:prstGeom>
            <a:noFill/>
            <a:ln w="28575">
              <a:solidFill>
                <a:schemeClr val="tx1"/>
              </a:solidFill>
              <a:round/>
              <a:headEnd/>
              <a:tailEnd/>
            </a:ln>
          </p:spPr>
          <p:txBody>
            <a:bodyPr/>
            <a:lstStyle/>
            <a:p>
              <a:endParaRPr lang="en-US"/>
            </a:p>
          </p:txBody>
        </p:sp>
        <p:sp>
          <p:nvSpPr>
            <p:cNvPr id="13485" name="Line 252"/>
            <p:cNvSpPr>
              <a:spLocks noChangeShapeType="1"/>
            </p:cNvSpPr>
            <p:nvPr/>
          </p:nvSpPr>
          <p:spPr bwMode="auto">
            <a:xfrm>
              <a:off x="1066800" y="2493963"/>
              <a:ext cx="3181350" cy="0"/>
            </a:xfrm>
            <a:prstGeom prst="line">
              <a:avLst/>
            </a:prstGeom>
            <a:noFill/>
            <a:ln w="28575">
              <a:solidFill>
                <a:schemeClr val="tx1"/>
              </a:solidFill>
              <a:round/>
              <a:headEnd/>
              <a:tailEnd/>
            </a:ln>
          </p:spPr>
          <p:txBody>
            <a:bodyPr/>
            <a:lstStyle/>
            <a:p>
              <a:endParaRPr lang="en-US"/>
            </a:p>
          </p:txBody>
        </p:sp>
        <p:sp>
          <p:nvSpPr>
            <p:cNvPr id="13486" name="Line 253"/>
            <p:cNvSpPr>
              <a:spLocks noChangeShapeType="1"/>
            </p:cNvSpPr>
            <p:nvPr/>
          </p:nvSpPr>
          <p:spPr bwMode="auto">
            <a:xfrm>
              <a:off x="1066800" y="2493963"/>
              <a:ext cx="0" cy="2328862"/>
            </a:xfrm>
            <a:prstGeom prst="line">
              <a:avLst/>
            </a:prstGeom>
            <a:noFill/>
            <a:ln w="28575">
              <a:solidFill>
                <a:schemeClr val="tx1"/>
              </a:solidFill>
              <a:round/>
              <a:headEnd/>
              <a:tailEnd/>
            </a:ln>
          </p:spPr>
          <p:txBody>
            <a:bodyPr/>
            <a:lstStyle/>
            <a:p>
              <a:endParaRPr lang="en-US"/>
            </a:p>
          </p:txBody>
        </p:sp>
      </p:grpSp>
      <p:sp>
        <p:nvSpPr>
          <p:cNvPr id="15403" name="Line 254"/>
          <p:cNvSpPr>
            <a:spLocks noChangeShapeType="1"/>
          </p:cNvSpPr>
          <p:nvPr/>
        </p:nvSpPr>
        <p:spPr bwMode="auto">
          <a:xfrm>
            <a:off x="1066800" y="4822825"/>
            <a:ext cx="779463" cy="0"/>
          </a:xfrm>
          <a:prstGeom prst="line">
            <a:avLst/>
          </a:prstGeom>
          <a:noFill/>
          <a:ln w="28575">
            <a:solidFill>
              <a:schemeClr val="tx1"/>
            </a:solidFill>
            <a:round/>
            <a:headEnd/>
            <a:tailEnd type="triangle" w="med" len="med"/>
          </a:ln>
        </p:spPr>
        <p:txBody>
          <a:bodyPr/>
          <a:lstStyle/>
          <a:p>
            <a:endParaRPr lang="en-US"/>
          </a:p>
        </p:txBody>
      </p:sp>
      <p:grpSp>
        <p:nvGrpSpPr>
          <p:cNvPr id="16" name="Group 198"/>
          <p:cNvGrpSpPr>
            <a:grpSpLocks/>
          </p:cNvGrpSpPr>
          <p:nvPr/>
        </p:nvGrpSpPr>
        <p:grpSpPr bwMode="auto">
          <a:xfrm>
            <a:off x="1835150" y="4705350"/>
            <a:ext cx="5360988" cy="247650"/>
            <a:chOff x="1835150" y="4705350"/>
            <a:chExt cx="5360988" cy="247650"/>
          </a:xfrm>
        </p:grpSpPr>
        <p:grpSp>
          <p:nvGrpSpPr>
            <p:cNvPr id="13466" name="Group 190"/>
            <p:cNvGrpSpPr>
              <a:grpSpLocks/>
            </p:cNvGrpSpPr>
            <p:nvPr/>
          </p:nvGrpSpPr>
          <p:grpSpPr bwMode="auto">
            <a:xfrm>
              <a:off x="1835150" y="4756150"/>
              <a:ext cx="296863" cy="196850"/>
              <a:chOff x="1835150" y="4756150"/>
              <a:chExt cx="296863" cy="196850"/>
            </a:xfrm>
          </p:grpSpPr>
          <p:sp>
            <p:nvSpPr>
              <p:cNvPr id="13479" name="Freeform 11"/>
              <p:cNvSpPr>
                <a:spLocks/>
              </p:cNvSpPr>
              <p:nvPr/>
            </p:nvSpPr>
            <p:spPr bwMode="auto">
              <a:xfrm>
                <a:off x="1835150" y="4756150"/>
                <a:ext cx="296863" cy="196850"/>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13480" name="Freeform 12"/>
              <p:cNvSpPr>
                <a:spLocks noEditPoints="1"/>
              </p:cNvSpPr>
              <p:nvPr/>
            </p:nvSpPr>
            <p:spPr bwMode="auto">
              <a:xfrm>
                <a:off x="1939925" y="4841875"/>
                <a:ext cx="88900" cy="28575"/>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grpSp>
        <p:grpSp>
          <p:nvGrpSpPr>
            <p:cNvPr id="13467" name="Group 195"/>
            <p:cNvGrpSpPr>
              <a:grpSpLocks/>
            </p:cNvGrpSpPr>
            <p:nvPr/>
          </p:nvGrpSpPr>
          <p:grpSpPr bwMode="auto">
            <a:xfrm>
              <a:off x="3522663" y="4756150"/>
              <a:ext cx="296862" cy="196850"/>
              <a:chOff x="3522663" y="4756150"/>
              <a:chExt cx="296862" cy="196850"/>
            </a:xfrm>
          </p:grpSpPr>
          <p:sp>
            <p:nvSpPr>
              <p:cNvPr id="13477" name="Freeform 227"/>
              <p:cNvSpPr>
                <a:spLocks/>
              </p:cNvSpPr>
              <p:nvPr/>
            </p:nvSpPr>
            <p:spPr bwMode="auto">
              <a:xfrm>
                <a:off x="3522663" y="4756150"/>
                <a:ext cx="296862" cy="196850"/>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13478" name="Freeform 228"/>
              <p:cNvSpPr>
                <a:spLocks noEditPoints="1"/>
              </p:cNvSpPr>
              <p:nvPr/>
            </p:nvSpPr>
            <p:spPr bwMode="auto">
              <a:xfrm>
                <a:off x="3627438" y="4841875"/>
                <a:ext cx="88900" cy="28575"/>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grpSp>
        <p:grpSp>
          <p:nvGrpSpPr>
            <p:cNvPr id="13468" name="Group 196"/>
            <p:cNvGrpSpPr>
              <a:grpSpLocks/>
            </p:cNvGrpSpPr>
            <p:nvPr/>
          </p:nvGrpSpPr>
          <p:grpSpPr bwMode="auto">
            <a:xfrm>
              <a:off x="5210175" y="4756150"/>
              <a:ext cx="296863" cy="196850"/>
              <a:chOff x="5210175" y="4756150"/>
              <a:chExt cx="296863" cy="196850"/>
            </a:xfrm>
          </p:grpSpPr>
          <p:sp>
            <p:nvSpPr>
              <p:cNvPr id="13475" name="Freeform 234"/>
              <p:cNvSpPr>
                <a:spLocks/>
              </p:cNvSpPr>
              <p:nvPr/>
            </p:nvSpPr>
            <p:spPr bwMode="auto">
              <a:xfrm>
                <a:off x="5210175" y="4756150"/>
                <a:ext cx="296863" cy="196850"/>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13476" name="Freeform 235"/>
              <p:cNvSpPr>
                <a:spLocks noEditPoints="1"/>
              </p:cNvSpPr>
              <p:nvPr/>
            </p:nvSpPr>
            <p:spPr bwMode="auto">
              <a:xfrm>
                <a:off x="5316538" y="4841875"/>
                <a:ext cx="87312" cy="28575"/>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grpSp>
        <p:grpSp>
          <p:nvGrpSpPr>
            <p:cNvPr id="13469" name="Group 197"/>
            <p:cNvGrpSpPr>
              <a:grpSpLocks/>
            </p:cNvGrpSpPr>
            <p:nvPr/>
          </p:nvGrpSpPr>
          <p:grpSpPr bwMode="auto">
            <a:xfrm>
              <a:off x="6897688" y="4705350"/>
              <a:ext cx="298450" cy="195263"/>
              <a:chOff x="6897688" y="4705350"/>
              <a:chExt cx="298450" cy="195263"/>
            </a:xfrm>
          </p:grpSpPr>
          <p:sp>
            <p:nvSpPr>
              <p:cNvPr id="13473" name="Freeform 241"/>
              <p:cNvSpPr>
                <a:spLocks/>
              </p:cNvSpPr>
              <p:nvPr/>
            </p:nvSpPr>
            <p:spPr bwMode="auto">
              <a:xfrm>
                <a:off x="6897688" y="4705350"/>
                <a:ext cx="298450" cy="195263"/>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13474" name="Freeform 242"/>
              <p:cNvSpPr>
                <a:spLocks noEditPoints="1"/>
              </p:cNvSpPr>
              <p:nvPr/>
            </p:nvSpPr>
            <p:spPr bwMode="auto">
              <a:xfrm>
                <a:off x="7004050" y="4791075"/>
                <a:ext cx="87313" cy="28575"/>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grpSp>
        <p:sp>
          <p:nvSpPr>
            <p:cNvPr id="13470" name="Line 255"/>
            <p:cNvSpPr>
              <a:spLocks noChangeShapeType="1"/>
            </p:cNvSpPr>
            <p:nvPr/>
          </p:nvSpPr>
          <p:spPr bwMode="auto">
            <a:xfrm>
              <a:off x="2105025" y="4822825"/>
              <a:ext cx="1428750" cy="0"/>
            </a:xfrm>
            <a:prstGeom prst="line">
              <a:avLst/>
            </a:prstGeom>
            <a:noFill/>
            <a:ln w="28575">
              <a:solidFill>
                <a:schemeClr val="tx1"/>
              </a:solidFill>
              <a:round/>
              <a:headEnd/>
              <a:tailEnd type="triangle" w="med" len="med"/>
            </a:ln>
          </p:spPr>
          <p:txBody>
            <a:bodyPr/>
            <a:lstStyle/>
            <a:p>
              <a:endParaRPr lang="en-US"/>
            </a:p>
          </p:txBody>
        </p:sp>
        <p:sp>
          <p:nvSpPr>
            <p:cNvPr id="13471" name="Line 256"/>
            <p:cNvSpPr>
              <a:spLocks noChangeShapeType="1"/>
            </p:cNvSpPr>
            <p:nvPr/>
          </p:nvSpPr>
          <p:spPr bwMode="auto">
            <a:xfrm>
              <a:off x="3792538" y="4822825"/>
              <a:ext cx="1428750" cy="0"/>
            </a:xfrm>
            <a:prstGeom prst="line">
              <a:avLst/>
            </a:prstGeom>
            <a:noFill/>
            <a:ln w="28575">
              <a:solidFill>
                <a:schemeClr val="tx1"/>
              </a:solidFill>
              <a:round/>
              <a:headEnd/>
              <a:tailEnd type="triangle" w="med" len="med"/>
            </a:ln>
          </p:spPr>
          <p:txBody>
            <a:bodyPr/>
            <a:lstStyle/>
            <a:p>
              <a:endParaRPr lang="en-US"/>
            </a:p>
          </p:txBody>
        </p:sp>
        <p:sp>
          <p:nvSpPr>
            <p:cNvPr id="13472" name="Line 257"/>
            <p:cNvSpPr>
              <a:spLocks noChangeShapeType="1"/>
            </p:cNvSpPr>
            <p:nvPr/>
          </p:nvSpPr>
          <p:spPr bwMode="auto">
            <a:xfrm>
              <a:off x="5480050" y="4822825"/>
              <a:ext cx="1428750" cy="0"/>
            </a:xfrm>
            <a:prstGeom prst="line">
              <a:avLst/>
            </a:prstGeom>
            <a:noFill/>
            <a:ln w="28575">
              <a:solidFill>
                <a:schemeClr val="tx1"/>
              </a:solidFill>
              <a:round/>
              <a:headEnd/>
              <a:tailEnd type="triangle" w="med" len="med"/>
            </a:ln>
          </p:spPr>
          <p:txBody>
            <a:bodyPr/>
            <a:lstStyle/>
            <a:p>
              <a:endParaRPr lang="en-US"/>
            </a:p>
          </p:txBody>
        </p:sp>
      </p:grpSp>
      <p:sp>
        <p:nvSpPr>
          <p:cNvPr id="15420" name="Line 269"/>
          <p:cNvSpPr>
            <a:spLocks noChangeShapeType="1"/>
          </p:cNvSpPr>
          <p:nvPr/>
        </p:nvSpPr>
        <p:spPr bwMode="auto">
          <a:xfrm>
            <a:off x="3370263" y="5332413"/>
            <a:ext cx="0" cy="538162"/>
          </a:xfrm>
          <a:prstGeom prst="line">
            <a:avLst/>
          </a:prstGeom>
          <a:noFill/>
          <a:ln w="12700">
            <a:solidFill>
              <a:schemeClr val="tx1"/>
            </a:solidFill>
            <a:round/>
            <a:headEnd/>
            <a:tailEnd/>
          </a:ln>
        </p:spPr>
        <p:txBody>
          <a:bodyPr/>
          <a:lstStyle/>
          <a:p>
            <a:endParaRPr lang="en-US"/>
          </a:p>
        </p:txBody>
      </p:sp>
      <p:grpSp>
        <p:nvGrpSpPr>
          <p:cNvPr id="21" name="Group 203"/>
          <p:cNvGrpSpPr>
            <a:grpSpLocks/>
          </p:cNvGrpSpPr>
          <p:nvPr/>
        </p:nvGrpSpPr>
        <p:grpSpPr bwMode="auto">
          <a:xfrm>
            <a:off x="1676400" y="5341938"/>
            <a:ext cx="1573213" cy="461962"/>
            <a:chOff x="1676400" y="5341938"/>
            <a:chExt cx="1573213" cy="461962"/>
          </a:xfrm>
        </p:grpSpPr>
        <p:sp>
          <p:nvSpPr>
            <p:cNvPr id="13463" name="Line 268"/>
            <p:cNvSpPr>
              <a:spLocks noChangeShapeType="1"/>
            </p:cNvSpPr>
            <p:nvPr/>
          </p:nvSpPr>
          <p:spPr bwMode="auto">
            <a:xfrm>
              <a:off x="1676400" y="5341938"/>
              <a:ext cx="0" cy="165100"/>
            </a:xfrm>
            <a:prstGeom prst="line">
              <a:avLst/>
            </a:prstGeom>
            <a:noFill/>
            <a:ln w="12700">
              <a:solidFill>
                <a:schemeClr val="tx1"/>
              </a:solidFill>
              <a:round/>
              <a:headEnd/>
              <a:tailEnd/>
            </a:ln>
          </p:spPr>
          <p:txBody>
            <a:bodyPr/>
            <a:lstStyle/>
            <a:p>
              <a:endParaRPr lang="en-US"/>
            </a:p>
          </p:txBody>
        </p:sp>
        <p:sp>
          <p:nvSpPr>
            <p:cNvPr id="13464" name="Line 272"/>
            <p:cNvSpPr>
              <a:spLocks noChangeShapeType="1"/>
            </p:cNvSpPr>
            <p:nvPr/>
          </p:nvSpPr>
          <p:spPr bwMode="auto">
            <a:xfrm>
              <a:off x="1676400" y="5507038"/>
              <a:ext cx="1560513" cy="0"/>
            </a:xfrm>
            <a:prstGeom prst="line">
              <a:avLst/>
            </a:prstGeom>
            <a:noFill/>
            <a:ln w="12700">
              <a:solidFill>
                <a:schemeClr val="tx1"/>
              </a:solidFill>
              <a:round/>
              <a:headEnd/>
              <a:tailEnd/>
            </a:ln>
          </p:spPr>
          <p:txBody>
            <a:bodyPr/>
            <a:lstStyle/>
            <a:p>
              <a:endParaRPr lang="en-US"/>
            </a:p>
          </p:txBody>
        </p:sp>
        <p:sp>
          <p:nvSpPr>
            <p:cNvPr id="13465" name="Line 273"/>
            <p:cNvSpPr>
              <a:spLocks noChangeShapeType="1"/>
            </p:cNvSpPr>
            <p:nvPr/>
          </p:nvSpPr>
          <p:spPr bwMode="auto">
            <a:xfrm>
              <a:off x="3249613" y="5511800"/>
              <a:ext cx="0" cy="292100"/>
            </a:xfrm>
            <a:prstGeom prst="line">
              <a:avLst/>
            </a:prstGeom>
            <a:noFill/>
            <a:ln w="12700">
              <a:solidFill>
                <a:schemeClr val="tx1"/>
              </a:solidFill>
              <a:round/>
              <a:headEnd/>
              <a:tailEnd/>
            </a:ln>
          </p:spPr>
          <p:txBody>
            <a:bodyPr/>
            <a:lstStyle/>
            <a:p>
              <a:endParaRPr lang="en-US"/>
            </a:p>
          </p:txBody>
        </p:sp>
      </p:grpSp>
      <p:grpSp>
        <p:nvGrpSpPr>
          <p:cNvPr id="22" name="Group 204"/>
          <p:cNvGrpSpPr>
            <a:grpSpLocks/>
          </p:cNvGrpSpPr>
          <p:nvPr/>
        </p:nvGrpSpPr>
        <p:grpSpPr bwMode="auto">
          <a:xfrm>
            <a:off x="3533775" y="5278438"/>
            <a:ext cx="1557338" cy="582612"/>
            <a:chOff x="3533775" y="5278438"/>
            <a:chExt cx="1557338" cy="582612"/>
          </a:xfrm>
        </p:grpSpPr>
        <p:sp>
          <p:nvSpPr>
            <p:cNvPr id="13460" name="Line 270"/>
            <p:cNvSpPr>
              <a:spLocks noChangeShapeType="1"/>
            </p:cNvSpPr>
            <p:nvPr/>
          </p:nvSpPr>
          <p:spPr bwMode="auto">
            <a:xfrm>
              <a:off x="5091113" y="5278438"/>
              <a:ext cx="0" cy="104775"/>
            </a:xfrm>
            <a:prstGeom prst="line">
              <a:avLst/>
            </a:prstGeom>
            <a:noFill/>
            <a:ln w="12700">
              <a:solidFill>
                <a:schemeClr val="tx1"/>
              </a:solidFill>
              <a:round/>
              <a:headEnd/>
              <a:tailEnd/>
            </a:ln>
          </p:spPr>
          <p:txBody>
            <a:bodyPr/>
            <a:lstStyle/>
            <a:p>
              <a:endParaRPr lang="en-US"/>
            </a:p>
          </p:txBody>
        </p:sp>
        <p:sp>
          <p:nvSpPr>
            <p:cNvPr id="13461" name="Line 275"/>
            <p:cNvSpPr>
              <a:spLocks noChangeShapeType="1"/>
            </p:cNvSpPr>
            <p:nvPr/>
          </p:nvSpPr>
          <p:spPr bwMode="auto">
            <a:xfrm>
              <a:off x="3533775" y="5383213"/>
              <a:ext cx="0" cy="477837"/>
            </a:xfrm>
            <a:prstGeom prst="line">
              <a:avLst/>
            </a:prstGeom>
            <a:noFill/>
            <a:ln w="12700">
              <a:solidFill>
                <a:schemeClr val="tx1"/>
              </a:solidFill>
              <a:round/>
              <a:headEnd/>
              <a:tailEnd/>
            </a:ln>
          </p:spPr>
          <p:txBody>
            <a:bodyPr/>
            <a:lstStyle/>
            <a:p>
              <a:endParaRPr lang="en-US"/>
            </a:p>
          </p:txBody>
        </p:sp>
        <p:sp>
          <p:nvSpPr>
            <p:cNvPr id="13462" name="Line 276"/>
            <p:cNvSpPr>
              <a:spLocks noChangeShapeType="1"/>
            </p:cNvSpPr>
            <p:nvPr/>
          </p:nvSpPr>
          <p:spPr bwMode="auto">
            <a:xfrm>
              <a:off x="3533775" y="5383213"/>
              <a:ext cx="1557338" cy="0"/>
            </a:xfrm>
            <a:prstGeom prst="line">
              <a:avLst/>
            </a:prstGeom>
            <a:noFill/>
            <a:ln w="12700">
              <a:solidFill>
                <a:schemeClr val="tx1"/>
              </a:solidFill>
              <a:round/>
              <a:headEnd/>
              <a:tailEnd/>
            </a:ln>
          </p:spPr>
          <p:txBody>
            <a:bodyPr/>
            <a:lstStyle/>
            <a:p>
              <a:endParaRPr lang="en-US"/>
            </a:p>
          </p:txBody>
        </p:sp>
      </p:grpSp>
      <p:grpSp>
        <p:nvGrpSpPr>
          <p:cNvPr id="23" name="Group 205"/>
          <p:cNvGrpSpPr>
            <a:grpSpLocks/>
          </p:cNvGrpSpPr>
          <p:nvPr/>
        </p:nvGrpSpPr>
        <p:grpSpPr bwMode="auto">
          <a:xfrm>
            <a:off x="3663950" y="5257800"/>
            <a:ext cx="3114675" cy="541338"/>
            <a:chOff x="3663950" y="5257800"/>
            <a:chExt cx="3114675" cy="541338"/>
          </a:xfrm>
        </p:grpSpPr>
        <p:sp>
          <p:nvSpPr>
            <p:cNvPr id="13457" name="Line 271"/>
            <p:cNvSpPr>
              <a:spLocks noChangeShapeType="1"/>
            </p:cNvSpPr>
            <p:nvPr/>
          </p:nvSpPr>
          <p:spPr bwMode="auto">
            <a:xfrm>
              <a:off x="6778625" y="5257800"/>
              <a:ext cx="0" cy="249238"/>
            </a:xfrm>
            <a:prstGeom prst="line">
              <a:avLst/>
            </a:prstGeom>
            <a:noFill/>
            <a:ln w="12700">
              <a:solidFill>
                <a:schemeClr val="tx1"/>
              </a:solidFill>
              <a:round/>
              <a:headEnd/>
              <a:tailEnd/>
            </a:ln>
          </p:spPr>
          <p:txBody>
            <a:bodyPr/>
            <a:lstStyle/>
            <a:p>
              <a:endParaRPr lang="en-US"/>
            </a:p>
          </p:txBody>
        </p:sp>
        <p:sp>
          <p:nvSpPr>
            <p:cNvPr id="13458" name="Line 274"/>
            <p:cNvSpPr>
              <a:spLocks noChangeShapeType="1"/>
            </p:cNvSpPr>
            <p:nvPr/>
          </p:nvSpPr>
          <p:spPr bwMode="auto">
            <a:xfrm>
              <a:off x="3663950" y="5507038"/>
              <a:ext cx="0" cy="292100"/>
            </a:xfrm>
            <a:prstGeom prst="line">
              <a:avLst/>
            </a:prstGeom>
            <a:noFill/>
            <a:ln w="12700">
              <a:solidFill>
                <a:schemeClr val="tx1"/>
              </a:solidFill>
              <a:round/>
              <a:headEnd/>
              <a:tailEnd/>
            </a:ln>
          </p:spPr>
          <p:txBody>
            <a:bodyPr/>
            <a:lstStyle/>
            <a:p>
              <a:endParaRPr lang="en-US"/>
            </a:p>
          </p:txBody>
        </p:sp>
        <p:sp>
          <p:nvSpPr>
            <p:cNvPr id="13459" name="Line 277"/>
            <p:cNvSpPr>
              <a:spLocks noChangeShapeType="1"/>
            </p:cNvSpPr>
            <p:nvPr/>
          </p:nvSpPr>
          <p:spPr bwMode="auto">
            <a:xfrm>
              <a:off x="3663950" y="5507038"/>
              <a:ext cx="3114675" cy="0"/>
            </a:xfrm>
            <a:prstGeom prst="line">
              <a:avLst/>
            </a:prstGeom>
            <a:noFill/>
            <a:ln w="12700">
              <a:solidFill>
                <a:schemeClr val="tx1"/>
              </a:solidFill>
              <a:round/>
              <a:headEnd/>
              <a:tailEnd/>
            </a:ln>
          </p:spPr>
          <p:txBody>
            <a:bodyPr/>
            <a:lstStyle/>
            <a:p>
              <a:endParaRPr lang="en-US"/>
            </a:p>
          </p:txBody>
        </p:sp>
      </p:grpSp>
      <p:grpSp>
        <p:nvGrpSpPr>
          <p:cNvPr id="24" name="Group 210"/>
          <p:cNvGrpSpPr>
            <a:grpSpLocks/>
          </p:cNvGrpSpPr>
          <p:nvPr/>
        </p:nvGrpSpPr>
        <p:grpSpPr bwMode="auto">
          <a:xfrm>
            <a:off x="6259513" y="3652838"/>
            <a:ext cx="1722437" cy="2163762"/>
            <a:chOff x="6259513" y="3652839"/>
            <a:chExt cx="1722437" cy="2163762"/>
          </a:xfrm>
        </p:grpSpPr>
        <p:sp>
          <p:nvSpPr>
            <p:cNvPr id="13452" name="Line 263"/>
            <p:cNvSpPr>
              <a:spLocks noChangeShapeType="1"/>
            </p:cNvSpPr>
            <p:nvPr/>
          </p:nvSpPr>
          <p:spPr bwMode="auto">
            <a:xfrm>
              <a:off x="7688263" y="3652839"/>
              <a:ext cx="0" cy="1985962"/>
            </a:xfrm>
            <a:prstGeom prst="line">
              <a:avLst/>
            </a:prstGeom>
            <a:noFill/>
            <a:ln w="25400">
              <a:solidFill>
                <a:srgbClr val="000000"/>
              </a:solidFill>
              <a:round/>
              <a:headEnd type="oval" w="sm" len="sm"/>
              <a:tailEnd/>
            </a:ln>
          </p:spPr>
          <p:txBody>
            <a:bodyPr/>
            <a:lstStyle/>
            <a:p>
              <a:endParaRPr lang="en-US"/>
            </a:p>
          </p:txBody>
        </p:sp>
        <p:sp>
          <p:nvSpPr>
            <p:cNvPr id="13453" name="Line 56"/>
            <p:cNvSpPr>
              <a:spLocks noChangeShapeType="1"/>
            </p:cNvSpPr>
            <p:nvPr/>
          </p:nvSpPr>
          <p:spPr bwMode="auto">
            <a:xfrm>
              <a:off x="7602538" y="5033963"/>
              <a:ext cx="169862" cy="104775"/>
            </a:xfrm>
            <a:prstGeom prst="line">
              <a:avLst/>
            </a:prstGeom>
            <a:noFill/>
            <a:ln w="20638">
              <a:solidFill>
                <a:srgbClr val="000000"/>
              </a:solidFill>
              <a:round/>
              <a:headEnd/>
              <a:tailEnd/>
            </a:ln>
          </p:spPr>
          <p:txBody>
            <a:bodyPr/>
            <a:lstStyle/>
            <a:p>
              <a:endParaRPr lang="en-US"/>
            </a:p>
          </p:txBody>
        </p:sp>
        <p:sp>
          <p:nvSpPr>
            <p:cNvPr id="13454" name="Text Box 58"/>
            <p:cNvSpPr txBox="1">
              <a:spLocks noChangeArrowheads="1"/>
            </p:cNvSpPr>
            <p:nvPr/>
          </p:nvSpPr>
          <p:spPr bwMode="auto">
            <a:xfrm>
              <a:off x="7631113" y="4876800"/>
              <a:ext cx="350837" cy="276225"/>
            </a:xfrm>
            <a:prstGeom prst="rect">
              <a:avLst/>
            </a:prstGeom>
            <a:noFill/>
            <a:ln w="12700">
              <a:noFill/>
              <a:miter lim="800000"/>
              <a:headEnd/>
              <a:tailEnd/>
            </a:ln>
          </p:spPr>
          <p:txBody>
            <a:bodyPr wrap="none">
              <a:spAutoFit/>
            </a:bodyPr>
            <a:lstStyle/>
            <a:p>
              <a:pPr>
                <a:buFont typeface="Wingdings" pitchFamily="2" charset="2"/>
                <a:buNone/>
              </a:pPr>
              <a:r>
                <a:rPr lang="en-US" sz="1200"/>
                <a:t>32</a:t>
              </a:r>
            </a:p>
          </p:txBody>
        </p:sp>
        <p:sp>
          <p:nvSpPr>
            <p:cNvPr id="13455" name="Line 264"/>
            <p:cNvSpPr>
              <a:spLocks noChangeShapeType="1"/>
            </p:cNvSpPr>
            <p:nvPr/>
          </p:nvSpPr>
          <p:spPr bwMode="auto">
            <a:xfrm>
              <a:off x="6259513" y="5638800"/>
              <a:ext cx="1428750" cy="0"/>
            </a:xfrm>
            <a:prstGeom prst="line">
              <a:avLst/>
            </a:prstGeom>
            <a:noFill/>
            <a:ln w="25400">
              <a:solidFill>
                <a:schemeClr val="tx1"/>
              </a:solidFill>
              <a:round/>
              <a:headEnd/>
              <a:tailEnd/>
            </a:ln>
          </p:spPr>
          <p:txBody>
            <a:bodyPr/>
            <a:lstStyle/>
            <a:p>
              <a:endParaRPr lang="en-US"/>
            </a:p>
          </p:txBody>
        </p:sp>
        <p:sp>
          <p:nvSpPr>
            <p:cNvPr id="13456" name="Line 278"/>
            <p:cNvSpPr>
              <a:spLocks noChangeShapeType="1"/>
            </p:cNvSpPr>
            <p:nvPr/>
          </p:nvSpPr>
          <p:spPr bwMode="auto">
            <a:xfrm>
              <a:off x="6259513" y="5638801"/>
              <a:ext cx="0" cy="177800"/>
            </a:xfrm>
            <a:prstGeom prst="line">
              <a:avLst/>
            </a:prstGeom>
            <a:noFill/>
            <a:ln w="25400">
              <a:solidFill>
                <a:schemeClr val="tx1"/>
              </a:solidFill>
              <a:round/>
              <a:headEnd/>
              <a:tailEnd/>
            </a:ln>
          </p:spPr>
          <p:txBody>
            <a:bodyPr/>
            <a:lstStyle/>
            <a:p>
              <a:endParaRPr lang="en-US"/>
            </a:p>
          </p:txBody>
        </p:sp>
      </p:grpSp>
      <p:grpSp>
        <p:nvGrpSpPr>
          <p:cNvPr id="25" name="Group 211"/>
          <p:cNvGrpSpPr>
            <a:grpSpLocks/>
          </p:cNvGrpSpPr>
          <p:nvPr/>
        </p:nvGrpSpPr>
        <p:grpSpPr bwMode="auto">
          <a:xfrm>
            <a:off x="4960938" y="5791200"/>
            <a:ext cx="1493837" cy="609600"/>
            <a:chOff x="4960938" y="5791200"/>
            <a:chExt cx="1493837" cy="609600"/>
          </a:xfrm>
        </p:grpSpPr>
        <p:sp>
          <p:nvSpPr>
            <p:cNvPr id="13448" name="Text Box 57"/>
            <p:cNvSpPr txBox="1">
              <a:spLocks noChangeArrowheads="1"/>
            </p:cNvSpPr>
            <p:nvPr/>
          </p:nvSpPr>
          <p:spPr bwMode="auto">
            <a:xfrm>
              <a:off x="5416550" y="6170613"/>
              <a:ext cx="466725" cy="230187"/>
            </a:xfrm>
            <a:prstGeom prst="rect">
              <a:avLst/>
            </a:prstGeom>
            <a:noFill/>
            <a:ln w="12700">
              <a:noFill/>
              <a:miter lim="800000"/>
              <a:headEnd/>
              <a:tailEnd/>
            </a:ln>
          </p:spPr>
          <p:txBody>
            <a:bodyPr wrap="none">
              <a:spAutoFit/>
            </a:bodyPr>
            <a:lstStyle/>
            <a:p>
              <a:pPr>
                <a:buFont typeface="Wingdings" pitchFamily="2" charset="2"/>
                <a:buNone/>
              </a:pPr>
              <a:r>
                <a:rPr lang="en-US" sz="1200" b="1"/>
                <a:t>Data</a:t>
              </a:r>
            </a:p>
          </p:txBody>
        </p:sp>
        <p:sp>
          <p:nvSpPr>
            <p:cNvPr id="13449" name="AutoShape 261"/>
            <p:cNvSpPr>
              <a:spLocks noChangeArrowheads="1"/>
            </p:cNvSpPr>
            <p:nvPr/>
          </p:nvSpPr>
          <p:spPr bwMode="auto">
            <a:xfrm>
              <a:off x="4960938" y="5816600"/>
              <a:ext cx="1493837" cy="247650"/>
            </a:xfrm>
            <a:custGeom>
              <a:avLst/>
              <a:gdLst>
                <a:gd name="T0" fmla="*/ 2147483647 w 21600"/>
                <a:gd name="T1" fmla="*/ 0 h 21600"/>
                <a:gd name="T2" fmla="*/ 2147483647 w 21600"/>
                <a:gd name="T3" fmla="*/ 0 h 21600"/>
                <a:gd name="T4" fmla="*/ 0 w 21600"/>
                <a:gd name="T5" fmla="*/ 0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p:spPr>
          <p:txBody>
            <a:bodyPr wrap="none" anchor="ctr"/>
            <a:lstStyle/>
            <a:p>
              <a:endParaRPr lang="en-US"/>
            </a:p>
          </p:txBody>
        </p:sp>
        <p:sp>
          <p:nvSpPr>
            <p:cNvPr id="13450" name="Text Box 262"/>
            <p:cNvSpPr txBox="1">
              <a:spLocks noChangeArrowheads="1"/>
            </p:cNvSpPr>
            <p:nvPr/>
          </p:nvSpPr>
          <p:spPr bwMode="auto">
            <a:xfrm>
              <a:off x="5402263" y="5791200"/>
              <a:ext cx="769937" cy="276225"/>
            </a:xfrm>
            <a:prstGeom prst="rect">
              <a:avLst/>
            </a:prstGeom>
            <a:noFill/>
            <a:ln w="12700">
              <a:noFill/>
              <a:miter lim="800000"/>
              <a:headEnd/>
              <a:tailEnd/>
            </a:ln>
          </p:spPr>
          <p:txBody>
            <a:bodyPr wrap="none">
              <a:spAutoFit/>
            </a:bodyPr>
            <a:lstStyle/>
            <a:p>
              <a:pPr>
                <a:buFont typeface="Wingdings" pitchFamily="2" charset="2"/>
                <a:buNone/>
              </a:pPr>
              <a:r>
                <a:rPr lang="en-US" sz="1200"/>
                <a:t>4x1 mux</a:t>
              </a:r>
            </a:p>
          </p:txBody>
        </p:sp>
        <p:sp>
          <p:nvSpPr>
            <p:cNvPr id="13451" name="Line 283"/>
            <p:cNvSpPr>
              <a:spLocks noChangeShapeType="1"/>
            </p:cNvSpPr>
            <p:nvPr/>
          </p:nvSpPr>
          <p:spPr bwMode="auto">
            <a:xfrm>
              <a:off x="5675313" y="6064250"/>
              <a:ext cx="0" cy="185738"/>
            </a:xfrm>
            <a:prstGeom prst="line">
              <a:avLst/>
            </a:prstGeom>
            <a:noFill/>
            <a:ln w="28575">
              <a:solidFill>
                <a:schemeClr val="tx1"/>
              </a:solidFill>
              <a:round/>
              <a:headEnd/>
              <a:tailEnd type="triangle" w="med" len="med"/>
            </a:ln>
          </p:spPr>
          <p:txBody>
            <a:bodyPr/>
            <a:lstStyle/>
            <a:p>
              <a:endParaRPr lang="en-US"/>
            </a:p>
          </p:txBody>
        </p:sp>
      </p:grpSp>
      <p:grpSp>
        <p:nvGrpSpPr>
          <p:cNvPr id="26" name="Group 213"/>
          <p:cNvGrpSpPr>
            <a:grpSpLocks/>
          </p:cNvGrpSpPr>
          <p:nvPr/>
        </p:nvGrpSpPr>
        <p:grpSpPr bwMode="auto">
          <a:xfrm>
            <a:off x="3208338" y="5799138"/>
            <a:ext cx="676275" cy="601662"/>
            <a:chOff x="3208338" y="5799138"/>
            <a:chExt cx="676275" cy="601662"/>
          </a:xfrm>
        </p:grpSpPr>
        <p:sp>
          <p:nvSpPr>
            <p:cNvPr id="13444" name="Text Box 9"/>
            <p:cNvSpPr txBox="1">
              <a:spLocks noChangeArrowheads="1"/>
            </p:cNvSpPr>
            <p:nvPr/>
          </p:nvSpPr>
          <p:spPr bwMode="auto">
            <a:xfrm>
              <a:off x="3533775" y="6170613"/>
              <a:ext cx="350838" cy="230187"/>
            </a:xfrm>
            <a:prstGeom prst="rect">
              <a:avLst/>
            </a:prstGeom>
            <a:noFill/>
            <a:ln w="12700">
              <a:noFill/>
              <a:miter lim="800000"/>
              <a:headEnd/>
              <a:tailEnd/>
            </a:ln>
          </p:spPr>
          <p:txBody>
            <a:bodyPr wrap="none">
              <a:spAutoFit/>
            </a:bodyPr>
            <a:lstStyle/>
            <a:p>
              <a:pPr>
                <a:buFont typeface="Wingdings" pitchFamily="2" charset="2"/>
                <a:buNone/>
              </a:pPr>
              <a:r>
                <a:rPr lang="en-US" sz="1200" b="1"/>
                <a:t>Hit</a:t>
              </a:r>
            </a:p>
          </p:txBody>
        </p:sp>
        <p:grpSp>
          <p:nvGrpSpPr>
            <p:cNvPr id="13445" name="Group 206"/>
            <p:cNvGrpSpPr>
              <a:grpSpLocks/>
            </p:cNvGrpSpPr>
            <p:nvPr/>
          </p:nvGrpSpPr>
          <p:grpSpPr bwMode="auto">
            <a:xfrm>
              <a:off x="3208338" y="5799138"/>
              <a:ext cx="519112" cy="525462"/>
              <a:chOff x="3208338" y="5799138"/>
              <a:chExt cx="519112" cy="525462"/>
            </a:xfrm>
          </p:grpSpPr>
          <p:sp>
            <p:nvSpPr>
              <p:cNvPr id="13446" name="AutoShape 260"/>
              <p:cNvSpPr>
                <a:spLocks noChangeArrowheads="1"/>
              </p:cNvSpPr>
              <p:nvPr/>
            </p:nvSpPr>
            <p:spPr bwMode="auto">
              <a:xfrm rot="-5400000">
                <a:off x="3282156" y="5725320"/>
                <a:ext cx="371475" cy="519112"/>
              </a:xfrm>
              <a:prstGeom prst="moon">
                <a:avLst>
                  <a:gd name="adj" fmla="val 81944"/>
                </a:avLst>
              </a:prstGeom>
              <a:noFill/>
              <a:ln w="12700">
                <a:solidFill>
                  <a:schemeClr val="tx1"/>
                </a:solidFill>
                <a:miter lim="800000"/>
                <a:headEnd/>
                <a:tailEnd/>
              </a:ln>
            </p:spPr>
            <p:txBody>
              <a:bodyPr wrap="none" anchor="ctr"/>
              <a:lstStyle/>
              <a:p>
                <a:pPr>
                  <a:buFont typeface="Wingdings" pitchFamily="2" charset="2"/>
                  <a:buNone/>
                </a:pPr>
                <a:endParaRPr lang="en-US"/>
              </a:p>
            </p:txBody>
          </p:sp>
          <p:sp>
            <p:nvSpPr>
              <p:cNvPr id="13447" name="Line 285"/>
              <p:cNvSpPr>
                <a:spLocks noChangeShapeType="1"/>
              </p:cNvSpPr>
              <p:nvPr/>
            </p:nvSpPr>
            <p:spPr bwMode="auto">
              <a:xfrm>
                <a:off x="3468688" y="6170613"/>
                <a:ext cx="0" cy="153987"/>
              </a:xfrm>
              <a:prstGeom prst="line">
                <a:avLst/>
              </a:prstGeom>
              <a:noFill/>
              <a:ln w="12700">
                <a:solidFill>
                  <a:schemeClr val="tx1"/>
                </a:solidFill>
                <a:round/>
                <a:headEnd/>
                <a:tailEnd type="triangle" w="med" len="med"/>
              </a:ln>
            </p:spPr>
            <p:txBody>
              <a:bodyPr/>
              <a:lstStyle/>
              <a:p>
                <a:endParaRPr lang="en-US"/>
              </a:p>
            </p:txBody>
          </p:sp>
        </p:grpSp>
      </p:grpSp>
      <p:sp>
        <p:nvSpPr>
          <p:cNvPr id="13407" name="TextBox 177"/>
          <p:cNvSpPr txBox="1">
            <a:spLocks noChangeArrowheads="1"/>
          </p:cNvSpPr>
          <p:nvPr/>
        </p:nvSpPr>
        <p:spPr bwMode="auto">
          <a:xfrm>
            <a:off x="1917700" y="3070225"/>
            <a:ext cx="706438" cy="280988"/>
          </a:xfrm>
          <a:prstGeom prst="rect">
            <a:avLst/>
          </a:prstGeom>
          <a:noFill/>
          <a:ln w="9525">
            <a:noFill/>
            <a:miter lim="800000"/>
            <a:headEnd/>
            <a:tailEnd/>
          </a:ln>
        </p:spPr>
        <p:txBody>
          <a:bodyPr wrap="none">
            <a:spAutoFit/>
          </a:bodyPr>
          <a:lstStyle/>
          <a:p>
            <a:pPr>
              <a:buFont typeface="Wingdings" pitchFamily="2" charset="2"/>
              <a:buNone/>
            </a:pPr>
            <a:r>
              <a:rPr lang="en-US" sz="1600" b="1" dirty="0">
                <a:solidFill>
                  <a:srgbClr val="C00000"/>
                </a:solidFill>
              </a:rPr>
              <a:t>Way 0</a:t>
            </a:r>
          </a:p>
        </p:txBody>
      </p:sp>
      <p:sp>
        <p:nvSpPr>
          <p:cNvPr id="13408" name="TextBox 178"/>
          <p:cNvSpPr txBox="1">
            <a:spLocks noChangeArrowheads="1"/>
          </p:cNvSpPr>
          <p:nvPr/>
        </p:nvSpPr>
        <p:spPr bwMode="auto">
          <a:xfrm>
            <a:off x="3633788" y="3070225"/>
            <a:ext cx="708025" cy="280988"/>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Way 1</a:t>
            </a:r>
          </a:p>
        </p:txBody>
      </p:sp>
      <p:sp>
        <p:nvSpPr>
          <p:cNvPr id="13409" name="TextBox 179"/>
          <p:cNvSpPr txBox="1">
            <a:spLocks noChangeArrowheads="1"/>
          </p:cNvSpPr>
          <p:nvPr/>
        </p:nvSpPr>
        <p:spPr bwMode="auto">
          <a:xfrm>
            <a:off x="5321300" y="3062288"/>
            <a:ext cx="708025" cy="282575"/>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Way 2</a:t>
            </a:r>
          </a:p>
        </p:txBody>
      </p:sp>
      <p:sp>
        <p:nvSpPr>
          <p:cNvPr id="13410" name="TextBox 180"/>
          <p:cNvSpPr txBox="1">
            <a:spLocks noChangeArrowheads="1"/>
          </p:cNvSpPr>
          <p:nvPr/>
        </p:nvSpPr>
        <p:spPr bwMode="auto">
          <a:xfrm>
            <a:off x="7002463" y="3062288"/>
            <a:ext cx="708025" cy="282575"/>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Way 3</a:t>
            </a:r>
          </a:p>
        </p:txBody>
      </p:sp>
      <p:grpSp>
        <p:nvGrpSpPr>
          <p:cNvPr id="28" name="Group 207"/>
          <p:cNvGrpSpPr>
            <a:grpSpLocks/>
          </p:cNvGrpSpPr>
          <p:nvPr/>
        </p:nvGrpSpPr>
        <p:grpSpPr bwMode="auto">
          <a:xfrm>
            <a:off x="2473325" y="3656013"/>
            <a:ext cx="2747963" cy="2160587"/>
            <a:chOff x="2473325" y="3656013"/>
            <a:chExt cx="2747963" cy="2160587"/>
          </a:xfrm>
        </p:grpSpPr>
        <p:sp>
          <p:nvSpPr>
            <p:cNvPr id="13439" name="Line 267"/>
            <p:cNvSpPr>
              <a:spLocks noChangeShapeType="1"/>
            </p:cNvSpPr>
            <p:nvPr/>
          </p:nvSpPr>
          <p:spPr bwMode="auto">
            <a:xfrm>
              <a:off x="2559050" y="3656013"/>
              <a:ext cx="0" cy="1793875"/>
            </a:xfrm>
            <a:prstGeom prst="line">
              <a:avLst/>
            </a:prstGeom>
            <a:noFill/>
            <a:ln w="25400">
              <a:solidFill>
                <a:srgbClr val="000000"/>
              </a:solidFill>
              <a:round/>
              <a:headEnd type="oval" w="sm" len="sm"/>
              <a:tailEnd/>
            </a:ln>
          </p:spPr>
          <p:txBody>
            <a:bodyPr/>
            <a:lstStyle/>
            <a:p>
              <a:endParaRPr lang="en-US"/>
            </a:p>
          </p:txBody>
        </p:sp>
        <p:sp>
          <p:nvSpPr>
            <p:cNvPr id="13440" name="Line 280"/>
            <p:cNvSpPr>
              <a:spLocks noChangeShapeType="1"/>
            </p:cNvSpPr>
            <p:nvPr/>
          </p:nvSpPr>
          <p:spPr bwMode="auto">
            <a:xfrm>
              <a:off x="5221288" y="5445125"/>
              <a:ext cx="0" cy="371475"/>
            </a:xfrm>
            <a:prstGeom prst="line">
              <a:avLst/>
            </a:prstGeom>
            <a:noFill/>
            <a:ln w="25400">
              <a:solidFill>
                <a:schemeClr val="tx1"/>
              </a:solidFill>
              <a:round/>
              <a:headEnd/>
              <a:tailEnd/>
            </a:ln>
          </p:spPr>
          <p:txBody>
            <a:bodyPr/>
            <a:lstStyle/>
            <a:p>
              <a:endParaRPr lang="en-US"/>
            </a:p>
          </p:txBody>
        </p:sp>
        <p:sp>
          <p:nvSpPr>
            <p:cNvPr id="13441" name="Line 282"/>
            <p:cNvSpPr>
              <a:spLocks noChangeShapeType="1"/>
            </p:cNvSpPr>
            <p:nvPr/>
          </p:nvSpPr>
          <p:spPr bwMode="auto">
            <a:xfrm>
              <a:off x="2559050" y="5445125"/>
              <a:ext cx="2662238" cy="0"/>
            </a:xfrm>
            <a:prstGeom prst="line">
              <a:avLst/>
            </a:prstGeom>
            <a:noFill/>
            <a:ln w="25400">
              <a:solidFill>
                <a:schemeClr val="tx1"/>
              </a:solidFill>
              <a:round/>
              <a:headEnd/>
              <a:tailEnd/>
            </a:ln>
          </p:spPr>
          <p:txBody>
            <a:bodyPr/>
            <a:lstStyle/>
            <a:p>
              <a:endParaRPr lang="en-US"/>
            </a:p>
          </p:txBody>
        </p:sp>
        <p:sp>
          <p:nvSpPr>
            <p:cNvPr id="13442" name="Line 56"/>
            <p:cNvSpPr>
              <a:spLocks noChangeShapeType="1"/>
            </p:cNvSpPr>
            <p:nvPr/>
          </p:nvSpPr>
          <p:spPr bwMode="auto">
            <a:xfrm>
              <a:off x="2473325" y="5110163"/>
              <a:ext cx="169863" cy="104775"/>
            </a:xfrm>
            <a:prstGeom prst="line">
              <a:avLst/>
            </a:prstGeom>
            <a:noFill/>
            <a:ln w="20638">
              <a:solidFill>
                <a:srgbClr val="000000"/>
              </a:solidFill>
              <a:round/>
              <a:headEnd/>
              <a:tailEnd/>
            </a:ln>
          </p:spPr>
          <p:txBody>
            <a:bodyPr/>
            <a:lstStyle/>
            <a:p>
              <a:endParaRPr lang="en-US"/>
            </a:p>
          </p:txBody>
        </p:sp>
        <p:sp>
          <p:nvSpPr>
            <p:cNvPr id="13443" name="Text Box 58"/>
            <p:cNvSpPr txBox="1">
              <a:spLocks noChangeArrowheads="1"/>
            </p:cNvSpPr>
            <p:nvPr/>
          </p:nvSpPr>
          <p:spPr bwMode="auto">
            <a:xfrm>
              <a:off x="2501900" y="4953000"/>
              <a:ext cx="350838" cy="276225"/>
            </a:xfrm>
            <a:prstGeom prst="rect">
              <a:avLst/>
            </a:prstGeom>
            <a:noFill/>
            <a:ln w="12700">
              <a:noFill/>
              <a:miter lim="800000"/>
              <a:headEnd/>
              <a:tailEnd/>
            </a:ln>
          </p:spPr>
          <p:txBody>
            <a:bodyPr wrap="none">
              <a:spAutoFit/>
            </a:bodyPr>
            <a:lstStyle/>
            <a:p>
              <a:pPr>
                <a:buFont typeface="Wingdings" pitchFamily="2" charset="2"/>
                <a:buNone/>
              </a:pPr>
              <a:r>
                <a:rPr lang="en-US" sz="1200"/>
                <a:t>32</a:t>
              </a:r>
            </a:p>
          </p:txBody>
        </p:sp>
      </p:grpSp>
      <p:grpSp>
        <p:nvGrpSpPr>
          <p:cNvPr id="29" name="Group 208"/>
          <p:cNvGrpSpPr>
            <a:grpSpLocks/>
          </p:cNvGrpSpPr>
          <p:nvPr/>
        </p:nvGrpSpPr>
        <p:grpSpPr bwMode="auto">
          <a:xfrm>
            <a:off x="4164013" y="3656013"/>
            <a:ext cx="1446212" cy="2160587"/>
            <a:chOff x="4164013" y="3656013"/>
            <a:chExt cx="1446212" cy="2160587"/>
          </a:xfrm>
        </p:grpSpPr>
        <p:sp>
          <p:nvSpPr>
            <p:cNvPr id="13434" name="Line 266"/>
            <p:cNvSpPr>
              <a:spLocks noChangeShapeType="1"/>
            </p:cNvSpPr>
            <p:nvPr/>
          </p:nvSpPr>
          <p:spPr bwMode="auto">
            <a:xfrm>
              <a:off x="4248150" y="3656013"/>
              <a:ext cx="0" cy="1670050"/>
            </a:xfrm>
            <a:prstGeom prst="line">
              <a:avLst/>
            </a:prstGeom>
            <a:noFill/>
            <a:ln w="25400">
              <a:solidFill>
                <a:srgbClr val="000000"/>
              </a:solidFill>
              <a:round/>
              <a:headEnd type="oval" w="sm" len="sm"/>
              <a:tailEnd/>
            </a:ln>
          </p:spPr>
          <p:txBody>
            <a:bodyPr/>
            <a:lstStyle/>
            <a:p>
              <a:endParaRPr lang="en-US"/>
            </a:p>
          </p:txBody>
        </p:sp>
        <p:sp>
          <p:nvSpPr>
            <p:cNvPr id="13435" name="Line 279"/>
            <p:cNvSpPr>
              <a:spLocks noChangeShapeType="1"/>
            </p:cNvSpPr>
            <p:nvPr/>
          </p:nvSpPr>
          <p:spPr bwMode="auto">
            <a:xfrm>
              <a:off x="5610225" y="5321300"/>
              <a:ext cx="0" cy="495300"/>
            </a:xfrm>
            <a:prstGeom prst="line">
              <a:avLst/>
            </a:prstGeom>
            <a:noFill/>
            <a:ln w="25400">
              <a:solidFill>
                <a:schemeClr val="tx1"/>
              </a:solidFill>
              <a:round/>
              <a:headEnd/>
              <a:tailEnd/>
            </a:ln>
          </p:spPr>
          <p:txBody>
            <a:bodyPr/>
            <a:lstStyle/>
            <a:p>
              <a:endParaRPr lang="en-US"/>
            </a:p>
          </p:txBody>
        </p:sp>
        <p:sp>
          <p:nvSpPr>
            <p:cNvPr id="13436" name="Line 281"/>
            <p:cNvSpPr>
              <a:spLocks noChangeShapeType="1"/>
            </p:cNvSpPr>
            <p:nvPr/>
          </p:nvSpPr>
          <p:spPr bwMode="auto">
            <a:xfrm>
              <a:off x="4248150" y="5334000"/>
              <a:ext cx="1362075" cy="0"/>
            </a:xfrm>
            <a:prstGeom prst="line">
              <a:avLst/>
            </a:prstGeom>
            <a:noFill/>
            <a:ln w="25400">
              <a:solidFill>
                <a:schemeClr val="tx1"/>
              </a:solidFill>
              <a:round/>
              <a:headEnd/>
              <a:tailEnd/>
            </a:ln>
          </p:spPr>
          <p:txBody>
            <a:bodyPr/>
            <a:lstStyle/>
            <a:p>
              <a:endParaRPr lang="en-US"/>
            </a:p>
          </p:txBody>
        </p:sp>
        <p:sp>
          <p:nvSpPr>
            <p:cNvPr id="13437" name="Line 56"/>
            <p:cNvSpPr>
              <a:spLocks noChangeShapeType="1"/>
            </p:cNvSpPr>
            <p:nvPr/>
          </p:nvSpPr>
          <p:spPr bwMode="auto">
            <a:xfrm>
              <a:off x="4164013" y="5095875"/>
              <a:ext cx="169862" cy="104775"/>
            </a:xfrm>
            <a:prstGeom prst="line">
              <a:avLst/>
            </a:prstGeom>
            <a:noFill/>
            <a:ln w="20638">
              <a:solidFill>
                <a:srgbClr val="000000"/>
              </a:solidFill>
              <a:round/>
              <a:headEnd/>
              <a:tailEnd/>
            </a:ln>
          </p:spPr>
          <p:txBody>
            <a:bodyPr/>
            <a:lstStyle/>
            <a:p>
              <a:endParaRPr lang="en-US"/>
            </a:p>
          </p:txBody>
        </p:sp>
        <p:sp>
          <p:nvSpPr>
            <p:cNvPr id="13438" name="Text Box 58"/>
            <p:cNvSpPr txBox="1">
              <a:spLocks noChangeArrowheads="1"/>
            </p:cNvSpPr>
            <p:nvPr/>
          </p:nvSpPr>
          <p:spPr bwMode="auto">
            <a:xfrm>
              <a:off x="4192588" y="4938713"/>
              <a:ext cx="350837" cy="276225"/>
            </a:xfrm>
            <a:prstGeom prst="rect">
              <a:avLst/>
            </a:prstGeom>
            <a:noFill/>
            <a:ln w="12700">
              <a:noFill/>
              <a:miter lim="800000"/>
              <a:headEnd/>
              <a:tailEnd/>
            </a:ln>
          </p:spPr>
          <p:txBody>
            <a:bodyPr wrap="none">
              <a:spAutoFit/>
            </a:bodyPr>
            <a:lstStyle/>
            <a:p>
              <a:pPr>
                <a:buFont typeface="Wingdings" pitchFamily="2" charset="2"/>
                <a:buNone/>
              </a:pPr>
              <a:r>
                <a:rPr lang="en-US" sz="1200"/>
                <a:t>32</a:t>
              </a:r>
            </a:p>
          </p:txBody>
        </p:sp>
      </p:grpSp>
      <p:grpSp>
        <p:nvGrpSpPr>
          <p:cNvPr id="30" name="Group 209"/>
          <p:cNvGrpSpPr>
            <a:grpSpLocks/>
          </p:cNvGrpSpPr>
          <p:nvPr/>
        </p:nvGrpSpPr>
        <p:grpSpPr bwMode="auto">
          <a:xfrm>
            <a:off x="5854700" y="3648075"/>
            <a:ext cx="379413" cy="2165350"/>
            <a:chOff x="5854700" y="3648075"/>
            <a:chExt cx="379413" cy="2165350"/>
          </a:xfrm>
        </p:grpSpPr>
        <p:sp>
          <p:nvSpPr>
            <p:cNvPr id="13431" name="Line 265"/>
            <p:cNvSpPr>
              <a:spLocks noChangeShapeType="1"/>
            </p:cNvSpPr>
            <p:nvPr/>
          </p:nvSpPr>
          <p:spPr bwMode="auto">
            <a:xfrm>
              <a:off x="5935663" y="3648075"/>
              <a:ext cx="0" cy="2165350"/>
            </a:xfrm>
            <a:prstGeom prst="line">
              <a:avLst/>
            </a:prstGeom>
            <a:noFill/>
            <a:ln w="25400">
              <a:solidFill>
                <a:srgbClr val="000000"/>
              </a:solidFill>
              <a:round/>
              <a:headEnd type="oval" w="sm" len="sm"/>
              <a:tailEnd/>
            </a:ln>
          </p:spPr>
          <p:txBody>
            <a:bodyPr/>
            <a:lstStyle/>
            <a:p>
              <a:endParaRPr lang="en-US"/>
            </a:p>
          </p:txBody>
        </p:sp>
        <p:sp>
          <p:nvSpPr>
            <p:cNvPr id="13432" name="Line 56"/>
            <p:cNvSpPr>
              <a:spLocks noChangeShapeType="1"/>
            </p:cNvSpPr>
            <p:nvPr/>
          </p:nvSpPr>
          <p:spPr bwMode="auto">
            <a:xfrm>
              <a:off x="5854700" y="5062538"/>
              <a:ext cx="169863" cy="104775"/>
            </a:xfrm>
            <a:prstGeom prst="line">
              <a:avLst/>
            </a:prstGeom>
            <a:noFill/>
            <a:ln w="20638">
              <a:solidFill>
                <a:srgbClr val="000000"/>
              </a:solidFill>
              <a:round/>
              <a:headEnd/>
              <a:tailEnd/>
            </a:ln>
          </p:spPr>
          <p:txBody>
            <a:bodyPr/>
            <a:lstStyle/>
            <a:p>
              <a:endParaRPr lang="en-US"/>
            </a:p>
          </p:txBody>
        </p:sp>
        <p:sp>
          <p:nvSpPr>
            <p:cNvPr id="13433" name="Text Box 58"/>
            <p:cNvSpPr txBox="1">
              <a:spLocks noChangeArrowheads="1"/>
            </p:cNvSpPr>
            <p:nvPr/>
          </p:nvSpPr>
          <p:spPr bwMode="auto">
            <a:xfrm>
              <a:off x="5883275" y="4905375"/>
              <a:ext cx="350838" cy="276225"/>
            </a:xfrm>
            <a:prstGeom prst="rect">
              <a:avLst/>
            </a:prstGeom>
            <a:noFill/>
            <a:ln w="12700">
              <a:noFill/>
              <a:miter lim="800000"/>
              <a:headEnd/>
              <a:tailEnd/>
            </a:ln>
          </p:spPr>
          <p:txBody>
            <a:bodyPr wrap="none">
              <a:spAutoFit/>
            </a:bodyPr>
            <a:lstStyle/>
            <a:p>
              <a:pPr>
                <a:buFont typeface="Wingdings" pitchFamily="2" charset="2"/>
                <a:buNone/>
              </a:pPr>
              <a:r>
                <a:rPr lang="en-US" sz="1200"/>
                <a:t>32</a:t>
              </a:r>
            </a:p>
          </p:txBody>
        </p:sp>
      </p:grpSp>
      <p:grpSp>
        <p:nvGrpSpPr>
          <p:cNvPr id="31" name="Group 212"/>
          <p:cNvGrpSpPr>
            <a:grpSpLocks/>
          </p:cNvGrpSpPr>
          <p:nvPr/>
        </p:nvGrpSpPr>
        <p:grpSpPr bwMode="auto">
          <a:xfrm>
            <a:off x="3224213" y="5562600"/>
            <a:ext cx="2062162" cy="484188"/>
            <a:chOff x="3224213" y="5562600"/>
            <a:chExt cx="2062162" cy="484188"/>
          </a:xfrm>
        </p:grpSpPr>
        <p:sp>
          <p:nvSpPr>
            <p:cNvPr id="13415" name="Line 287"/>
            <p:cNvSpPr>
              <a:spLocks noChangeShapeType="1"/>
            </p:cNvSpPr>
            <p:nvPr/>
          </p:nvSpPr>
          <p:spPr bwMode="auto">
            <a:xfrm>
              <a:off x="4832350" y="5857875"/>
              <a:ext cx="193675" cy="0"/>
            </a:xfrm>
            <a:prstGeom prst="line">
              <a:avLst/>
            </a:prstGeom>
            <a:noFill/>
            <a:ln w="12700">
              <a:solidFill>
                <a:schemeClr val="tx1"/>
              </a:solidFill>
              <a:round/>
              <a:headEnd/>
              <a:tailEnd/>
            </a:ln>
          </p:spPr>
          <p:txBody>
            <a:bodyPr/>
            <a:lstStyle/>
            <a:p>
              <a:endParaRPr lang="en-US"/>
            </a:p>
          </p:txBody>
        </p:sp>
        <p:sp>
          <p:nvSpPr>
            <p:cNvPr id="13416" name="Line 290"/>
            <p:cNvSpPr>
              <a:spLocks noChangeShapeType="1"/>
            </p:cNvSpPr>
            <p:nvPr/>
          </p:nvSpPr>
          <p:spPr bwMode="auto">
            <a:xfrm>
              <a:off x="4837113" y="5562600"/>
              <a:ext cx="0" cy="300038"/>
            </a:xfrm>
            <a:prstGeom prst="line">
              <a:avLst/>
            </a:prstGeom>
            <a:noFill/>
            <a:ln w="12700">
              <a:solidFill>
                <a:schemeClr val="tx1"/>
              </a:solidFill>
              <a:round/>
              <a:headEnd/>
              <a:tailEnd/>
            </a:ln>
          </p:spPr>
          <p:txBody>
            <a:bodyPr/>
            <a:lstStyle/>
            <a:p>
              <a:endParaRPr lang="en-US"/>
            </a:p>
          </p:txBody>
        </p:sp>
        <p:sp>
          <p:nvSpPr>
            <p:cNvPr id="13417" name="Line 291"/>
            <p:cNvSpPr>
              <a:spLocks noChangeShapeType="1"/>
            </p:cNvSpPr>
            <p:nvPr/>
          </p:nvSpPr>
          <p:spPr bwMode="auto">
            <a:xfrm>
              <a:off x="4702175" y="5919788"/>
              <a:ext cx="388938" cy="0"/>
            </a:xfrm>
            <a:prstGeom prst="line">
              <a:avLst/>
            </a:prstGeom>
            <a:noFill/>
            <a:ln w="12700">
              <a:solidFill>
                <a:schemeClr val="tx1"/>
              </a:solidFill>
              <a:round/>
              <a:headEnd/>
              <a:tailEnd/>
            </a:ln>
          </p:spPr>
          <p:txBody>
            <a:bodyPr/>
            <a:lstStyle/>
            <a:p>
              <a:endParaRPr lang="en-US"/>
            </a:p>
          </p:txBody>
        </p:sp>
        <p:sp>
          <p:nvSpPr>
            <p:cNvPr id="13418" name="Line 292"/>
            <p:cNvSpPr>
              <a:spLocks noChangeShapeType="1"/>
            </p:cNvSpPr>
            <p:nvPr/>
          </p:nvSpPr>
          <p:spPr bwMode="auto">
            <a:xfrm>
              <a:off x="4702175" y="5638800"/>
              <a:ext cx="0" cy="280988"/>
            </a:xfrm>
            <a:prstGeom prst="line">
              <a:avLst/>
            </a:prstGeom>
            <a:noFill/>
            <a:ln w="12700">
              <a:solidFill>
                <a:schemeClr val="tx1"/>
              </a:solidFill>
              <a:round/>
              <a:headEnd/>
              <a:tailEnd/>
            </a:ln>
          </p:spPr>
          <p:txBody>
            <a:bodyPr/>
            <a:lstStyle/>
            <a:p>
              <a:endParaRPr lang="en-US"/>
            </a:p>
          </p:txBody>
        </p:sp>
        <p:sp>
          <p:nvSpPr>
            <p:cNvPr id="13419" name="Line 293"/>
            <p:cNvSpPr>
              <a:spLocks noChangeShapeType="1"/>
            </p:cNvSpPr>
            <p:nvPr/>
          </p:nvSpPr>
          <p:spPr bwMode="auto">
            <a:xfrm flipV="1">
              <a:off x="4052888" y="5981700"/>
              <a:ext cx="1168400" cy="3175"/>
            </a:xfrm>
            <a:prstGeom prst="line">
              <a:avLst/>
            </a:prstGeom>
            <a:noFill/>
            <a:ln w="12700">
              <a:solidFill>
                <a:schemeClr val="tx1"/>
              </a:solidFill>
              <a:round/>
              <a:headEnd/>
              <a:tailEnd/>
            </a:ln>
          </p:spPr>
          <p:txBody>
            <a:bodyPr/>
            <a:lstStyle/>
            <a:p>
              <a:endParaRPr lang="en-US"/>
            </a:p>
          </p:txBody>
        </p:sp>
        <p:sp>
          <p:nvSpPr>
            <p:cNvPr id="13420" name="Line 294"/>
            <p:cNvSpPr>
              <a:spLocks noChangeShapeType="1"/>
            </p:cNvSpPr>
            <p:nvPr/>
          </p:nvSpPr>
          <p:spPr bwMode="auto">
            <a:xfrm flipV="1">
              <a:off x="3922713" y="6043613"/>
              <a:ext cx="1363662" cy="3175"/>
            </a:xfrm>
            <a:prstGeom prst="line">
              <a:avLst/>
            </a:prstGeom>
            <a:noFill/>
            <a:ln w="12700">
              <a:solidFill>
                <a:schemeClr val="tx1"/>
              </a:solidFill>
              <a:round/>
              <a:headEnd/>
              <a:tailEnd/>
            </a:ln>
          </p:spPr>
          <p:txBody>
            <a:bodyPr/>
            <a:lstStyle/>
            <a:p>
              <a:endParaRPr lang="en-US"/>
            </a:p>
          </p:txBody>
        </p:sp>
        <p:sp>
          <p:nvSpPr>
            <p:cNvPr id="13421" name="Line 295"/>
            <p:cNvSpPr>
              <a:spLocks noChangeShapeType="1"/>
            </p:cNvSpPr>
            <p:nvPr/>
          </p:nvSpPr>
          <p:spPr bwMode="auto">
            <a:xfrm>
              <a:off x="3273425" y="5737225"/>
              <a:ext cx="649288" cy="0"/>
            </a:xfrm>
            <a:prstGeom prst="line">
              <a:avLst/>
            </a:prstGeom>
            <a:noFill/>
            <a:ln w="12700">
              <a:solidFill>
                <a:schemeClr val="tx1"/>
              </a:solidFill>
              <a:round/>
              <a:headEnd/>
              <a:tailEnd/>
            </a:ln>
          </p:spPr>
          <p:txBody>
            <a:bodyPr/>
            <a:lstStyle/>
            <a:p>
              <a:endParaRPr lang="en-US"/>
            </a:p>
          </p:txBody>
        </p:sp>
        <p:sp>
          <p:nvSpPr>
            <p:cNvPr id="13422" name="Line 296"/>
            <p:cNvSpPr>
              <a:spLocks noChangeShapeType="1"/>
            </p:cNvSpPr>
            <p:nvPr/>
          </p:nvSpPr>
          <p:spPr bwMode="auto">
            <a:xfrm>
              <a:off x="3403600" y="5684838"/>
              <a:ext cx="649288" cy="0"/>
            </a:xfrm>
            <a:prstGeom prst="line">
              <a:avLst/>
            </a:prstGeom>
            <a:noFill/>
            <a:ln w="12700">
              <a:solidFill>
                <a:schemeClr val="tx1"/>
              </a:solidFill>
              <a:round/>
              <a:headEnd/>
              <a:tailEnd/>
            </a:ln>
          </p:spPr>
          <p:txBody>
            <a:bodyPr/>
            <a:lstStyle/>
            <a:p>
              <a:endParaRPr lang="en-US"/>
            </a:p>
          </p:txBody>
        </p:sp>
        <p:sp>
          <p:nvSpPr>
            <p:cNvPr id="13423" name="Line 297"/>
            <p:cNvSpPr>
              <a:spLocks noChangeShapeType="1"/>
            </p:cNvSpPr>
            <p:nvPr/>
          </p:nvSpPr>
          <p:spPr bwMode="auto">
            <a:xfrm>
              <a:off x="3922713" y="5737225"/>
              <a:ext cx="0" cy="309563"/>
            </a:xfrm>
            <a:prstGeom prst="line">
              <a:avLst/>
            </a:prstGeom>
            <a:noFill/>
            <a:ln w="12700">
              <a:solidFill>
                <a:schemeClr val="tx1"/>
              </a:solidFill>
              <a:round/>
              <a:headEnd/>
              <a:tailEnd/>
            </a:ln>
          </p:spPr>
          <p:txBody>
            <a:bodyPr/>
            <a:lstStyle/>
            <a:p>
              <a:endParaRPr lang="en-US"/>
            </a:p>
          </p:txBody>
        </p:sp>
        <p:sp>
          <p:nvSpPr>
            <p:cNvPr id="13424" name="Line 298"/>
            <p:cNvSpPr>
              <a:spLocks noChangeShapeType="1"/>
            </p:cNvSpPr>
            <p:nvPr/>
          </p:nvSpPr>
          <p:spPr bwMode="auto">
            <a:xfrm>
              <a:off x="4052888" y="5675313"/>
              <a:ext cx="0" cy="309562"/>
            </a:xfrm>
            <a:prstGeom prst="line">
              <a:avLst/>
            </a:prstGeom>
            <a:noFill/>
            <a:ln w="12700">
              <a:solidFill>
                <a:schemeClr val="tx1"/>
              </a:solidFill>
              <a:round/>
              <a:headEnd/>
              <a:tailEnd/>
            </a:ln>
          </p:spPr>
          <p:txBody>
            <a:bodyPr/>
            <a:lstStyle/>
            <a:p>
              <a:endParaRPr lang="en-US"/>
            </a:p>
          </p:txBody>
        </p:sp>
        <p:sp>
          <p:nvSpPr>
            <p:cNvPr id="13425" name="Line 296"/>
            <p:cNvSpPr>
              <a:spLocks noChangeShapeType="1"/>
            </p:cNvSpPr>
            <p:nvPr/>
          </p:nvSpPr>
          <p:spPr bwMode="auto">
            <a:xfrm>
              <a:off x="3527425" y="5638800"/>
              <a:ext cx="1182688" cy="0"/>
            </a:xfrm>
            <a:prstGeom prst="line">
              <a:avLst/>
            </a:prstGeom>
            <a:noFill/>
            <a:ln w="12700">
              <a:solidFill>
                <a:schemeClr val="tx1"/>
              </a:solidFill>
              <a:round/>
              <a:headEnd/>
              <a:tailEnd/>
            </a:ln>
          </p:spPr>
          <p:txBody>
            <a:bodyPr/>
            <a:lstStyle/>
            <a:p>
              <a:endParaRPr lang="en-US"/>
            </a:p>
          </p:txBody>
        </p:sp>
        <p:sp>
          <p:nvSpPr>
            <p:cNvPr id="13426" name="Line 296"/>
            <p:cNvSpPr>
              <a:spLocks noChangeShapeType="1"/>
            </p:cNvSpPr>
            <p:nvPr/>
          </p:nvSpPr>
          <p:spPr bwMode="auto">
            <a:xfrm>
              <a:off x="3670300" y="5586413"/>
              <a:ext cx="1182688" cy="0"/>
            </a:xfrm>
            <a:prstGeom prst="line">
              <a:avLst/>
            </a:prstGeom>
            <a:noFill/>
            <a:ln w="12700">
              <a:solidFill>
                <a:schemeClr val="tx1"/>
              </a:solidFill>
              <a:round/>
              <a:headEnd/>
              <a:tailEnd/>
            </a:ln>
          </p:spPr>
          <p:txBody>
            <a:bodyPr/>
            <a:lstStyle/>
            <a:p>
              <a:endParaRPr lang="en-US"/>
            </a:p>
          </p:txBody>
        </p:sp>
        <p:sp>
          <p:nvSpPr>
            <p:cNvPr id="192" name="Oval 191"/>
            <p:cNvSpPr/>
            <p:nvPr/>
          </p:nvSpPr>
          <p:spPr bwMode="auto">
            <a:xfrm>
              <a:off x="3224213" y="5715000"/>
              <a:ext cx="46037" cy="46038"/>
            </a:xfrm>
            <a:prstGeom prst="ellipse">
              <a:avLst/>
            </a:prstGeom>
            <a:solidFill>
              <a:schemeClr val="accent4"/>
            </a:solidFill>
            <a:ln w="9525" cap="flat" cmpd="sng" algn="ctr">
              <a:noFill/>
              <a:prstDash val="solid"/>
              <a:round/>
              <a:headEnd type="none" w="med" len="med"/>
              <a:tailEnd type="none" w="med" len="med"/>
            </a:ln>
            <a:effectLst/>
          </p:spPr>
          <p:txBody>
            <a:bodyPr>
              <a:spAutoFit/>
            </a:bodyPr>
            <a:lstStyle/>
            <a:p>
              <a:pPr>
                <a:defRPr/>
              </a:pPr>
              <a:endParaRPr lang="en-US" dirty="0">
                <a:cs typeface="Arial" charset="0"/>
              </a:endParaRPr>
            </a:p>
          </p:txBody>
        </p:sp>
        <p:sp>
          <p:nvSpPr>
            <p:cNvPr id="193" name="Oval 192"/>
            <p:cNvSpPr/>
            <p:nvPr/>
          </p:nvSpPr>
          <p:spPr bwMode="auto">
            <a:xfrm>
              <a:off x="3357563" y="5657850"/>
              <a:ext cx="46037" cy="46038"/>
            </a:xfrm>
            <a:prstGeom prst="ellipse">
              <a:avLst/>
            </a:prstGeom>
            <a:solidFill>
              <a:schemeClr val="accent4"/>
            </a:solidFill>
            <a:ln w="9525" cap="flat" cmpd="sng" algn="ctr">
              <a:noFill/>
              <a:prstDash val="solid"/>
              <a:round/>
              <a:headEnd type="none" w="med" len="med"/>
              <a:tailEnd type="none" w="med" len="med"/>
            </a:ln>
            <a:effectLst/>
          </p:spPr>
          <p:txBody>
            <a:bodyPr>
              <a:spAutoFit/>
            </a:bodyPr>
            <a:lstStyle/>
            <a:p>
              <a:pPr>
                <a:defRPr/>
              </a:pPr>
              <a:endParaRPr lang="en-US" dirty="0">
                <a:cs typeface="Arial" charset="0"/>
              </a:endParaRPr>
            </a:p>
          </p:txBody>
        </p:sp>
        <p:sp>
          <p:nvSpPr>
            <p:cNvPr id="194" name="Oval 193"/>
            <p:cNvSpPr/>
            <p:nvPr/>
          </p:nvSpPr>
          <p:spPr bwMode="auto">
            <a:xfrm>
              <a:off x="3521075" y="5614988"/>
              <a:ext cx="46038" cy="46037"/>
            </a:xfrm>
            <a:prstGeom prst="ellipse">
              <a:avLst/>
            </a:prstGeom>
            <a:solidFill>
              <a:schemeClr val="accent4"/>
            </a:solidFill>
            <a:ln w="9525" cap="flat" cmpd="sng" algn="ctr">
              <a:noFill/>
              <a:prstDash val="solid"/>
              <a:round/>
              <a:headEnd type="none" w="med" len="med"/>
              <a:tailEnd type="none" w="med" len="med"/>
            </a:ln>
            <a:effectLst/>
          </p:spPr>
          <p:txBody>
            <a:bodyPr>
              <a:spAutoFit/>
            </a:bodyPr>
            <a:lstStyle/>
            <a:p>
              <a:pPr>
                <a:defRPr/>
              </a:pPr>
              <a:endParaRPr lang="en-US" dirty="0">
                <a:cs typeface="Arial" charset="0"/>
              </a:endParaRPr>
            </a:p>
          </p:txBody>
        </p:sp>
        <p:sp>
          <p:nvSpPr>
            <p:cNvPr id="195" name="Oval 194"/>
            <p:cNvSpPr/>
            <p:nvPr/>
          </p:nvSpPr>
          <p:spPr bwMode="auto">
            <a:xfrm>
              <a:off x="3646488" y="5562600"/>
              <a:ext cx="46037" cy="46038"/>
            </a:xfrm>
            <a:prstGeom prst="ellipse">
              <a:avLst/>
            </a:prstGeom>
            <a:solidFill>
              <a:schemeClr val="accent4"/>
            </a:solidFill>
            <a:ln w="9525" cap="flat" cmpd="sng" algn="ctr">
              <a:noFill/>
              <a:prstDash val="solid"/>
              <a:round/>
              <a:headEnd type="none" w="med" len="med"/>
              <a:tailEnd type="none" w="med" len="med"/>
            </a:ln>
            <a:effectLst/>
          </p:spPr>
          <p:txBody>
            <a:bodyPr>
              <a:spAutoFit/>
            </a:bodyPr>
            <a:lstStyle/>
            <a:p>
              <a:pPr>
                <a:defRPr/>
              </a:pPr>
              <a:endParaRPr lang="en-US" dirty="0">
                <a:cs typeface="Arial" charset="0"/>
              </a:endParaRPr>
            </a:p>
          </p:txBody>
        </p:sp>
      </p:grpSp>
      <p:grpSp>
        <p:nvGrpSpPr>
          <p:cNvPr id="201" name="Group 200"/>
          <p:cNvGrpSpPr/>
          <p:nvPr/>
        </p:nvGrpSpPr>
        <p:grpSpPr>
          <a:xfrm>
            <a:off x="3657600" y="1551801"/>
            <a:ext cx="1905000" cy="276999"/>
            <a:chOff x="2667000" y="1277145"/>
            <a:chExt cx="1905000" cy="276999"/>
          </a:xfrm>
        </p:grpSpPr>
        <p:cxnSp>
          <p:nvCxnSpPr>
            <p:cNvPr id="202" name="Straight Connector 201"/>
            <p:cNvCxnSpPr/>
            <p:nvPr/>
          </p:nvCxnSpPr>
          <p:spPr bwMode="auto">
            <a:xfrm>
              <a:off x="2667000" y="1524000"/>
              <a:ext cx="1905000" cy="0"/>
            </a:xfrm>
            <a:prstGeom prst="line">
              <a:avLst/>
            </a:prstGeom>
            <a:noFill/>
            <a:ln w="9525" cap="flat" cmpd="sng" algn="ctr">
              <a:solidFill>
                <a:srgbClr val="FF6600"/>
              </a:solidFill>
              <a:prstDash val="solid"/>
              <a:round/>
              <a:headEnd type="arrow" w="med" len="med"/>
              <a:tailEnd type="arrow" w="med" len="med"/>
            </a:ln>
            <a:effectLst/>
          </p:spPr>
        </p:cxnSp>
        <p:sp>
          <p:nvSpPr>
            <p:cNvPr id="203" name="Text Box 59"/>
            <p:cNvSpPr txBox="1">
              <a:spLocks noChangeArrowheads="1"/>
            </p:cNvSpPr>
            <p:nvPr/>
          </p:nvSpPr>
          <p:spPr bwMode="auto">
            <a:xfrm>
              <a:off x="3124200" y="1277145"/>
              <a:ext cx="1264192" cy="276999"/>
            </a:xfrm>
            <a:prstGeom prst="rect">
              <a:avLst/>
            </a:prstGeom>
            <a:noFill/>
            <a:ln w="12700">
              <a:noFill/>
              <a:miter lim="800000"/>
              <a:headEnd/>
              <a:tailEnd/>
            </a:ln>
          </p:spPr>
          <p:txBody>
            <a:bodyPr wrap="square">
              <a:spAutoFit/>
            </a:bodyPr>
            <a:lstStyle/>
            <a:p>
              <a:pPr>
                <a:buFont typeface="Wingdings" pitchFamily="2" charset="2"/>
                <a:buNone/>
              </a:pPr>
              <a:r>
                <a:rPr lang="en-US" sz="1200" dirty="0"/>
                <a:t>block address</a:t>
              </a:r>
            </a:p>
          </p:txBody>
        </p:sp>
      </p:grpSp>
    </p:spTree>
    <p:extLst>
      <p:ext uri="{BB962C8B-B14F-4D97-AF65-F5344CB8AC3E}">
        <p14:creationId xmlns:p14="http://schemas.microsoft.com/office/powerpoint/2010/main" val="71531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10" fill="hold" nodeType="clickEffect">
                                  <p:stCondLst>
                                    <p:cond delay="0"/>
                                  </p:stCondLst>
                                  <p:childTnLst>
                                    <p:set>
                                      <p:cBhvr>
                                        <p:cTn id="25" dur="1" fill="hold">
                                          <p:stCondLst>
                                            <p:cond delay="0"/>
                                          </p:stCondLst>
                                        </p:cTn>
                                        <p:tgtEl>
                                          <p:spTgt spid="201"/>
                                        </p:tgtEl>
                                        <p:attrNameLst>
                                          <p:attrName>style.visibility</p:attrName>
                                        </p:attrNameLst>
                                      </p:cBhvr>
                                      <p:to>
                                        <p:strVal val="visible"/>
                                      </p:to>
                                    </p:set>
                                    <p:anim calcmode="lin" valueType="num">
                                      <p:cBhvr>
                                        <p:cTn id="26" dur="500" fill="hold"/>
                                        <p:tgtEl>
                                          <p:spTgt spid="201"/>
                                        </p:tgtEl>
                                        <p:attrNameLst>
                                          <p:attrName>ppt_w</p:attrName>
                                        </p:attrNameLst>
                                      </p:cBhvr>
                                      <p:tavLst>
                                        <p:tav tm="0">
                                          <p:val>
                                            <p:fltVal val="0"/>
                                          </p:val>
                                        </p:tav>
                                        <p:tav tm="100000">
                                          <p:val>
                                            <p:strVal val="#ppt_w"/>
                                          </p:val>
                                        </p:tav>
                                      </p:tavLst>
                                    </p:anim>
                                    <p:anim calcmode="lin" valueType="num">
                                      <p:cBhvr>
                                        <p:cTn id="27" dur="500" fill="hold"/>
                                        <p:tgtEl>
                                          <p:spTgt spid="201"/>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trips(down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trips(downLeft)">
                                      <p:cBhvr>
                                        <p:cTn id="37" dur="1000"/>
                                        <p:tgtEl>
                                          <p:spTgt spid="10"/>
                                        </p:tgtEl>
                                      </p:cBhvr>
                                    </p:animEffect>
                                  </p:childTnLst>
                                </p:cTn>
                              </p:par>
                            </p:childTnLst>
                          </p:cTn>
                        </p:par>
                        <p:par>
                          <p:cTn id="38" fill="hold">
                            <p:stCondLst>
                              <p:cond delay="1000"/>
                            </p:stCondLst>
                            <p:childTnLst>
                              <p:par>
                                <p:cTn id="39" presetID="18" presetClass="entr" presetSubtype="6" fill="hold" grpId="0" nodeType="afterEffect">
                                  <p:stCondLst>
                                    <p:cond delay="0"/>
                                  </p:stCondLst>
                                  <p:childTnLst>
                                    <p:set>
                                      <p:cBhvr>
                                        <p:cTn id="40" dur="1" fill="hold">
                                          <p:stCondLst>
                                            <p:cond delay="0"/>
                                          </p:stCondLst>
                                        </p:cTn>
                                        <p:tgtEl>
                                          <p:spTgt spid="15464"/>
                                        </p:tgtEl>
                                        <p:attrNameLst>
                                          <p:attrName>style.visibility</p:attrName>
                                        </p:attrNameLst>
                                      </p:cBhvr>
                                      <p:to>
                                        <p:strVal val="visible"/>
                                      </p:to>
                                    </p:set>
                                    <p:animEffect transition="in" filter="strips(downRight)">
                                      <p:cBhvr>
                                        <p:cTn id="41" dur="1000"/>
                                        <p:tgtEl>
                                          <p:spTgt spid="15464"/>
                                        </p:tgtEl>
                                      </p:cBhvr>
                                    </p:animEffect>
                                  </p:childTnLst>
                                </p:cTn>
                              </p:par>
                            </p:childTnLst>
                          </p:cTn>
                        </p:par>
                        <p:par>
                          <p:cTn id="42" fill="hold">
                            <p:stCondLst>
                              <p:cond delay="2000"/>
                            </p:stCondLst>
                            <p:childTnLst>
                              <p:par>
                                <p:cTn id="43" presetID="3" presetClass="entr" presetSubtype="10" fill="hold" grpId="0" nodeType="afterEffect">
                                  <p:stCondLst>
                                    <p:cond delay="0"/>
                                  </p:stCondLst>
                                  <p:childTnLst>
                                    <p:set>
                                      <p:cBhvr>
                                        <p:cTn id="44" dur="1" fill="hold">
                                          <p:stCondLst>
                                            <p:cond delay="0"/>
                                          </p:stCondLst>
                                        </p:cTn>
                                        <p:tgtEl>
                                          <p:spTgt spid="15479"/>
                                        </p:tgtEl>
                                        <p:attrNameLst>
                                          <p:attrName>style.visibility</p:attrName>
                                        </p:attrNameLst>
                                      </p:cBhvr>
                                      <p:to>
                                        <p:strVal val="visible"/>
                                      </p:to>
                                    </p:set>
                                    <p:animEffect transition="in" filter="blinds(horizontal)">
                                      <p:cBhvr>
                                        <p:cTn id="45" dur="500"/>
                                        <p:tgtEl>
                                          <p:spTgt spid="15479"/>
                                        </p:tgtEl>
                                      </p:cBhvr>
                                    </p:animEffect>
                                  </p:childTnLst>
                                </p:cTn>
                              </p:par>
                            </p:childTnLst>
                          </p:cTn>
                        </p:par>
                        <p:par>
                          <p:cTn id="46" fill="hold">
                            <p:stCondLst>
                              <p:cond delay="2500"/>
                            </p:stCondLst>
                            <p:childTnLst>
                              <p:par>
                                <p:cTn id="47" presetID="3" presetClass="entr" presetSubtype="10" fill="hold" grpId="0" nodeType="afterEffect">
                                  <p:stCondLst>
                                    <p:cond delay="0"/>
                                  </p:stCondLst>
                                  <p:childTnLst>
                                    <p:set>
                                      <p:cBhvr>
                                        <p:cTn id="48" dur="1" fill="hold">
                                          <p:stCondLst>
                                            <p:cond delay="0"/>
                                          </p:stCondLst>
                                        </p:cTn>
                                        <p:tgtEl>
                                          <p:spTgt spid="15497"/>
                                        </p:tgtEl>
                                        <p:attrNameLst>
                                          <p:attrName>style.visibility</p:attrName>
                                        </p:attrNameLst>
                                      </p:cBhvr>
                                      <p:to>
                                        <p:strVal val="visible"/>
                                      </p:to>
                                    </p:set>
                                    <p:animEffect transition="in" filter="blinds(horizontal)">
                                      <p:cBhvr>
                                        <p:cTn id="49" dur="500"/>
                                        <p:tgtEl>
                                          <p:spTgt spid="15497"/>
                                        </p:tgtEl>
                                      </p:cBhvr>
                                    </p:animEffect>
                                  </p:childTnLst>
                                </p:cTn>
                              </p:par>
                            </p:childTnLst>
                          </p:cTn>
                        </p:par>
                        <p:par>
                          <p:cTn id="50" fill="hold">
                            <p:stCondLst>
                              <p:cond delay="3000"/>
                            </p:stCondLst>
                            <p:childTnLst>
                              <p:par>
                                <p:cTn id="51" presetID="3" presetClass="entr" presetSubtype="10" fill="hold" grpId="0" nodeType="afterEffect">
                                  <p:stCondLst>
                                    <p:cond delay="0"/>
                                  </p:stCondLst>
                                  <p:childTnLst>
                                    <p:set>
                                      <p:cBhvr>
                                        <p:cTn id="52" dur="1" fill="hold">
                                          <p:stCondLst>
                                            <p:cond delay="0"/>
                                          </p:stCondLst>
                                        </p:cTn>
                                        <p:tgtEl>
                                          <p:spTgt spid="15515"/>
                                        </p:tgtEl>
                                        <p:attrNameLst>
                                          <p:attrName>style.visibility</p:attrName>
                                        </p:attrNameLst>
                                      </p:cBhvr>
                                      <p:to>
                                        <p:strVal val="visible"/>
                                      </p:to>
                                    </p:set>
                                    <p:animEffect transition="in" filter="blinds(horizontal)">
                                      <p:cBhvr>
                                        <p:cTn id="53" dur="500"/>
                                        <p:tgtEl>
                                          <p:spTgt spid="15515"/>
                                        </p:tgtEl>
                                      </p:cBhvr>
                                    </p:animEffect>
                                  </p:childTnLst>
                                </p:cTn>
                              </p:par>
                            </p:childTnLst>
                          </p:cTn>
                        </p:par>
                        <p:par>
                          <p:cTn id="54" fill="hold">
                            <p:stCondLst>
                              <p:cond delay="3500"/>
                            </p:stCondLst>
                            <p:childTnLst>
                              <p:par>
                                <p:cTn id="55" presetID="3" presetClass="entr" presetSubtype="10" fill="hold" grpId="0" nodeType="afterEffect">
                                  <p:stCondLst>
                                    <p:cond delay="0"/>
                                  </p:stCondLst>
                                  <p:childTnLst>
                                    <p:set>
                                      <p:cBhvr>
                                        <p:cTn id="56" dur="1" fill="hold">
                                          <p:stCondLst>
                                            <p:cond delay="0"/>
                                          </p:stCondLst>
                                        </p:cTn>
                                        <p:tgtEl>
                                          <p:spTgt spid="15533"/>
                                        </p:tgtEl>
                                        <p:attrNameLst>
                                          <p:attrName>style.visibility</p:attrName>
                                        </p:attrNameLst>
                                      </p:cBhvr>
                                      <p:to>
                                        <p:strVal val="visible"/>
                                      </p:to>
                                    </p:set>
                                    <p:animEffect transition="in" filter="blinds(horizontal)">
                                      <p:cBhvr>
                                        <p:cTn id="57" dur="500"/>
                                        <p:tgtEl>
                                          <p:spTgt spid="1553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grpId="0" nodeType="clickEffect">
                                  <p:stCondLst>
                                    <p:cond delay="0"/>
                                  </p:stCondLst>
                                  <p:childTnLst>
                                    <p:set>
                                      <p:cBhvr>
                                        <p:cTn id="61" dur="1" fill="hold">
                                          <p:stCondLst>
                                            <p:cond delay="0"/>
                                          </p:stCondLst>
                                        </p:cTn>
                                        <p:tgtEl>
                                          <p:spTgt spid="15381"/>
                                        </p:tgtEl>
                                        <p:attrNameLst>
                                          <p:attrName>style.visibility</p:attrName>
                                        </p:attrNameLst>
                                      </p:cBhvr>
                                      <p:to>
                                        <p:strVal val="visible"/>
                                      </p:to>
                                    </p:set>
                                    <p:animEffect transition="in" filter="strips(downLeft)">
                                      <p:cBhvr>
                                        <p:cTn id="62" dur="500"/>
                                        <p:tgtEl>
                                          <p:spTgt spid="15381"/>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15387"/>
                                        </p:tgtEl>
                                        <p:attrNameLst>
                                          <p:attrName>style.visibility</p:attrName>
                                        </p:attrNameLst>
                                      </p:cBhvr>
                                      <p:to>
                                        <p:strVal val="visible"/>
                                      </p:to>
                                    </p:set>
                                    <p:animEffect transition="in" filter="strips(downLeft)">
                                      <p:cBhvr>
                                        <p:cTn id="65" dur="500"/>
                                        <p:tgtEl>
                                          <p:spTgt spid="15387"/>
                                        </p:tgtEl>
                                      </p:cBhvr>
                                    </p:animEffect>
                                  </p:childTnLst>
                                </p:cTn>
                              </p:par>
                              <p:par>
                                <p:cTn id="66" presetID="18" presetClass="entr" presetSubtype="12" fill="hold" grpId="0" nodeType="withEffect">
                                  <p:stCondLst>
                                    <p:cond delay="0"/>
                                  </p:stCondLst>
                                  <p:childTnLst>
                                    <p:set>
                                      <p:cBhvr>
                                        <p:cTn id="67" dur="1" fill="hold">
                                          <p:stCondLst>
                                            <p:cond delay="0"/>
                                          </p:stCondLst>
                                        </p:cTn>
                                        <p:tgtEl>
                                          <p:spTgt spid="15393"/>
                                        </p:tgtEl>
                                        <p:attrNameLst>
                                          <p:attrName>style.visibility</p:attrName>
                                        </p:attrNameLst>
                                      </p:cBhvr>
                                      <p:to>
                                        <p:strVal val="visible"/>
                                      </p:to>
                                    </p:set>
                                    <p:animEffect transition="in" filter="strips(downLeft)">
                                      <p:cBhvr>
                                        <p:cTn id="68" dur="500"/>
                                        <p:tgtEl>
                                          <p:spTgt spid="15393"/>
                                        </p:tgtEl>
                                      </p:cBhvr>
                                    </p:animEffect>
                                  </p:childTnLst>
                                </p:cTn>
                              </p:par>
                              <p:par>
                                <p:cTn id="69" presetID="18" presetClass="entr" presetSubtype="12" fill="hold" grpId="0" nodeType="withEffect">
                                  <p:stCondLst>
                                    <p:cond delay="0"/>
                                  </p:stCondLst>
                                  <p:childTnLst>
                                    <p:set>
                                      <p:cBhvr>
                                        <p:cTn id="70" dur="1" fill="hold">
                                          <p:stCondLst>
                                            <p:cond delay="0"/>
                                          </p:stCondLst>
                                        </p:cTn>
                                        <p:tgtEl>
                                          <p:spTgt spid="15399"/>
                                        </p:tgtEl>
                                        <p:attrNameLst>
                                          <p:attrName>style.visibility</p:attrName>
                                        </p:attrNameLst>
                                      </p:cBhvr>
                                      <p:to>
                                        <p:strVal val="visible"/>
                                      </p:to>
                                    </p:set>
                                    <p:animEffect transition="in" filter="strips(downLeft)">
                                      <p:cBhvr>
                                        <p:cTn id="71" dur="500"/>
                                        <p:tgtEl>
                                          <p:spTgt spid="15399"/>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12"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strips(downLeft)">
                                      <p:cBhvr>
                                        <p:cTn id="76" dur="1000"/>
                                        <p:tgtEl>
                                          <p:spTgt spid="15"/>
                                        </p:tgtEl>
                                      </p:cBhvr>
                                    </p:animEffect>
                                  </p:childTnLst>
                                </p:cTn>
                              </p:par>
                            </p:childTnLst>
                          </p:cTn>
                        </p:par>
                        <p:par>
                          <p:cTn id="77" fill="hold">
                            <p:stCondLst>
                              <p:cond delay="1000"/>
                            </p:stCondLst>
                            <p:childTnLst>
                              <p:par>
                                <p:cTn id="78" presetID="18" presetClass="entr" presetSubtype="6" fill="hold" grpId="0" nodeType="afterEffect">
                                  <p:stCondLst>
                                    <p:cond delay="0"/>
                                  </p:stCondLst>
                                  <p:childTnLst>
                                    <p:set>
                                      <p:cBhvr>
                                        <p:cTn id="79" dur="1" fill="hold">
                                          <p:stCondLst>
                                            <p:cond delay="0"/>
                                          </p:stCondLst>
                                        </p:cTn>
                                        <p:tgtEl>
                                          <p:spTgt spid="15403"/>
                                        </p:tgtEl>
                                        <p:attrNameLst>
                                          <p:attrName>style.visibility</p:attrName>
                                        </p:attrNameLst>
                                      </p:cBhvr>
                                      <p:to>
                                        <p:strVal val="visible"/>
                                      </p:to>
                                    </p:set>
                                    <p:animEffect transition="in" filter="strips(downRight)">
                                      <p:cBhvr>
                                        <p:cTn id="80" dur="500"/>
                                        <p:tgtEl>
                                          <p:spTgt spid="15403"/>
                                        </p:tgtEl>
                                      </p:cBhvr>
                                    </p:animEffect>
                                  </p:childTnLst>
                                </p:cTn>
                              </p:par>
                            </p:childTnLst>
                          </p:cTn>
                        </p:par>
                        <p:par>
                          <p:cTn id="81" fill="hold">
                            <p:stCondLst>
                              <p:cond delay="1500"/>
                            </p:stCondLst>
                            <p:childTnLst>
                              <p:par>
                                <p:cTn id="82" presetID="18" presetClass="entr" presetSubtype="6"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strips(downRight)">
                                      <p:cBhvr>
                                        <p:cTn id="84" dur="10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12"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strips(downLeft)">
                                      <p:cBhvr>
                                        <p:cTn id="89" dur="1000"/>
                                        <p:tgtEl>
                                          <p:spTgt spid="11"/>
                                        </p:tgtEl>
                                      </p:cBhvr>
                                    </p:animEffect>
                                  </p:childTnLst>
                                </p:cTn>
                              </p:par>
                              <p:par>
                                <p:cTn id="90" presetID="18" presetClass="entr" presetSubtype="12" fill="hold"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strips(downLeft)">
                                      <p:cBhvr>
                                        <p:cTn id="92" dur="1000"/>
                                        <p:tgtEl>
                                          <p:spTgt spid="12"/>
                                        </p:tgtEl>
                                      </p:cBhvr>
                                    </p:animEffect>
                                  </p:childTnLst>
                                </p:cTn>
                              </p:par>
                              <p:par>
                                <p:cTn id="93" presetID="18" presetClass="entr" presetSubtype="12"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strips(downLeft)">
                                      <p:cBhvr>
                                        <p:cTn id="95" dur="1000"/>
                                        <p:tgtEl>
                                          <p:spTgt spid="13"/>
                                        </p:tgtEl>
                                      </p:cBhvr>
                                    </p:animEffect>
                                  </p:childTnLst>
                                </p:cTn>
                              </p:par>
                              <p:par>
                                <p:cTn id="96" presetID="18" presetClass="entr" presetSubtype="12" fill="hold" nodeType="with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strips(downLeft)">
                                      <p:cBhvr>
                                        <p:cTn id="98" dur="10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6"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strips(downRight)">
                                      <p:cBhvr>
                                        <p:cTn id="103" dur="500"/>
                                        <p:tgtEl>
                                          <p:spTgt spid="21"/>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15420"/>
                                        </p:tgtEl>
                                        <p:attrNameLst>
                                          <p:attrName>style.visibility</p:attrName>
                                        </p:attrNameLst>
                                      </p:cBhvr>
                                      <p:to>
                                        <p:strVal val="visible"/>
                                      </p:to>
                                    </p:set>
                                    <p:animEffect transition="in" filter="strips(downLeft)">
                                      <p:cBhvr>
                                        <p:cTn id="106" dur="500"/>
                                        <p:tgtEl>
                                          <p:spTgt spid="15420"/>
                                        </p:tgtEl>
                                      </p:cBhvr>
                                    </p:animEffect>
                                  </p:childTnLst>
                                </p:cTn>
                              </p:par>
                              <p:par>
                                <p:cTn id="107" presetID="18" presetClass="entr" presetSubtype="12" fill="hold" nodeType="with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strips(downLeft)">
                                      <p:cBhvr>
                                        <p:cTn id="109" dur="500"/>
                                        <p:tgtEl>
                                          <p:spTgt spid="22"/>
                                        </p:tgtEl>
                                      </p:cBhvr>
                                    </p:animEffect>
                                  </p:childTnLst>
                                </p:cTn>
                              </p:par>
                              <p:par>
                                <p:cTn id="110" presetID="18" presetClass="entr" presetSubtype="12" fill="hold"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strips(downLeft)">
                                      <p:cBhvr>
                                        <p:cTn id="112" dur="500"/>
                                        <p:tgtEl>
                                          <p:spTgt spid="23"/>
                                        </p:tgtEl>
                                      </p:cBhvr>
                                    </p:animEffect>
                                  </p:childTnLst>
                                </p:cTn>
                              </p:par>
                            </p:childTnLst>
                          </p:cTn>
                        </p:par>
                        <p:par>
                          <p:cTn id="113" fill="hold">
                            <p:stCondLst>
                              <p:cond delay="500"/>
                            </p:stCondLst>
                            <p:childTnLst>
                              <p:par>
                                <p:cTn id="114" presetID="18" presetClass="entr" presetSubtype="12" fill="hold" nodeType="after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strips(downLeft)">
                                      <p:cBhvr>
                                        <p:cTn id="116" dur="500"/>
                                        <p:tgtEl>
                                          <p:spTgt spid="26"/>
                                        </p:tgtEl>
                                      </p:cBhvr>
                                    </p:animEffect>
                                  </p:childTnLst>
                                </p:cTn>
                              </p:par>
                            </p:childTnLst>
                          </p:cTn>
                        </p:par>
                      </p:childTnLst>
                    </p:cTn>
                  </p:par>
                  <p:par>
                    <p:cTn id="117" fill="hold">
                      <p:stCondLst>
                        <p:cond delay="indefinite"/>
                      </p:stCondLst>
                      <p:childTnLst>
                        <p:par>
                          <p:cTn id="118" fill="hold">
                            <p:stCondLst>
                              <p:cond delay="0"/>
                            </p:stCondLst>
                            <p:childTnLst>
                              <p:par>
                                <p:cTn id="119" presetID="18" presetClass="entr" presetSubtype="6" fill="hold" nodeType="click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strips(downRight)">
                                      <p:cBhvr>
                                        <p:cTn id="121" dur="1000"/>
                                        <p:tgtEl>
                                          <p:spTgt spid="28"/>
                                        </p:tgtEl>
                                      </p:cBhvr>
                                    </p:animEffect>
                                  </p:childTnLst>
                                </p:cTn>
                              </p:par>
                              <p:par>
                                <p:cTn id="122" presetID="18" presetClass="entr" presetSubtype="6" fill="hold" nodeType="with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strips(downRight)">
                                      <p:cBhvr>
                                        <p:cTn id="124" dur="1000"/>
                                        <p:tgtEl>
                                          <p:spTgt spid="29"/>
                                        </p:tgtEl>
                                      </p:cBhvr>
                                    </p:animEffect>
                                  </p:childTnLst>
                                </p:cTn>
                              </p:par>
                              <p:par>
                                <p:cTn id="125" presetID="18" presetClass="entr" presetSubtype="12"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strips(downLeft)">
                                      <p:cBhvr>
                                        <p:cTn id="127" dur="1000"/>
                                        <p:tgtEl>
                                          <p:spTgt spid="30"/>
                                        </p:tgtEl>
                                      </p:cBhvr>
                                    </p:animEffect>
                                  </p:childTnLst>
                                </p:cTn>
                              </p:par>
                              <p:par>
                                <p:cTn id="128" presetID="18" presetClass="entr" presetSubtype="12" fill="hold" nodeType="withEffect">
                                  <p:stCondLst>
                                    <p:cond delay="0"/>
                                  </p:stCondLst>
                                  <p:childTnLst>
                                    <p:set>
                                      <p:cBhvr>
                                        <p:cTn id="129" dur="1" fill="hold">
                                          <p:stCondLst>
                                            <p:cond delay="0"/>
                                          </p:stCondLst>
                                        </p:cTn>
                                        <p:tgtEl>
                                          <p:spTgt spid="24"/>
                                        </p:tgtEl>
                                        <p:attrNameLst>
                                          <p:attrName>style.visibility</p:attrName>
                                        </p:attrNameLst>
                                      </p:cBhvr>
                                      <p:to>
                                        <p:strVal val="visible"/>
                                      </p:to>
                                    </p:set>
                                    <p:animEffect transition="in" filter="strips(downLeft)">
                                      <p:cBhvr>
                                        <p:cTn id="130" dur="1000"/>
                                        <p:tgtEl>
                                          <p:spTgt spid="24"/>
                                        </p:tgtEl>
                                      </p:cBhvr>
                                    </p:animEffect>
                                  </p:childTnLst>
                                </p:cTn>
                              </p:par>
                            </p:childTnLst>
                          </p:cTn>
                        </p:par>
                        <p:par>
                          <p:cTn id="131" fill="hold">
                            <p:stCondLst>
                              <p:cond delay="1000"/>
                            </p:stCondLst>
                            <p:childTnLst>
                              <p:par>
                                <p:cTn id="132" presetID="18" presetClass="entr" presetSubtype="12" fill="hold" nodeType="afterEffect">
                                  <p:stCondLst>
                                    <p:cond delay="0"/>
                                  </p:stCondLst>
                                  <p:childTnLst>
                                    <p:set>
                                      <p:cBhvr>
                                        <p:cTn id="133" dur="1" fill="hold">
                                          <p:stCondLst>
                                            <p:cond delay="0"/>
                                          </p:stCondLst>
                                        </p:cTn>
                                        <p:tgtEl>
                                          <p:spTgt spid="25"/>
                                        </p:tgtEl>
                                        <p:attrNameLst>
                                          <p:attrName>style.visibility</p:attrName>
                                        </p:attrNameLst>
                                      </p:cBhvr>
                                      <p:to>
                                        <p:strVal val="visible"/>
                                      </p:to>
                                    </p:set>
                                    <p:animEffect transition="in" filter="strips(downLeft)">
                                      <p:cBhvr>
                                        <p:cTn id="134" dur="500"/>
                                        <p:tgtEl>
                                          <p:spTgt spid="25"/>
                                        </p:tgtEl>
                                      </p:cBhvr>
                                    </p:animEffect>
                                  </p:childTnLst>
                                </p:cTn>
                              </p:par>
                            </p:childTnLst>
                          </p:cTn>
                        </p:par>
                      </p:childTnLst>
                    </p:cTn>
                  </p:par>
                  <p:par>
                    <p:cTn id="135" fill="hold">
                      <p:stCondLst>
                        <p:cond delay="indefinite"/>
                      </p:stCondLst>
                      <p:childTnLst>
                        <p:par>
                          <p:cTn id="136" fill="hold">
                            <p:stCondLst>
                              <p:cond delay="0"/>
                            </p:stCondLst>
                            <p:childTnLst>
                              <p:par>
                                <p:cTn id="137" presetID="18" presetClass="entr" presetSubtype="6" fill="hold" nodeType="click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strips(downRight)">
                                      <p:cBhvr>
                                        <p:cTn id="13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33" grpId="0" animBg="1"/>
      <p:bldP spid="5" grpId="0"/>
      <p:bldP spid="15515" grpId="0" animBg="1"/>
      <p:bldP spid="6" grpId="0"/>
      <p:bldP spid="15497" grpId="0" animBg="1"/>
      <p:bldP spid="7" grpId="0"/>
      <p:bldP spid="15479" grpId="0" animBg="1"/>
      <p:bldP spid="15464" grpId="0" animBg="1"/>
      <p:bldP spid="15381" grpId="0" animBg="1"/>
      <p:bldP spid="15387" grpId="0" animBg="1"/>
      <p:bldP spid="15393" grpId="0" animBg="1"/>
      <p:bldP spid="15399" grpId="0" animBg="1"/>
      <p:bldP spid="15403" grpId="0" animBg="1"/>
      <p:bldP spid="154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Associative Caches</a:t>
            </a:r>
          </a:p>
        </p:txBody>
      </p:sp>
      <p:sp>
        <p:nvSpPr>
          <p:cNvPr id="11267" name="Content Placeholder 2"/>
          <p:cNvSpPr>
            <a:spLocks noGrp="1"/>
          </p:cNvSpPr>
          <p:nvPr>
            <p:ph idx="1"/>
          </p:nvPr>
        </p:nvSpPr>
        <p:spPr/>
        <p:txBody>
          <a:bodyPr/>
          <a:lstStyle/>
          <a:p>
            <a:r>
              <a:rPr lang="en-US" dirty="0"/>
              <a:t>Fully associative</a:t>
            </a:r>
          </a:p>
          <a:p>
            <a:pPr lvl="1"/>
            <a:r>
              <a:rPr lang="en-US" dirty="0"/>
              <a:t>Allow a memory block to go in any cache entry</a:t>
            </a:r>
          </a:p>
          <a:p>
            <a:pPr lvl="1"/>
            <a:r>
              <a:rPr lang="en-US" dirty="0"/>
              <a:t>Requires all cache entries to be searched</a:t>
            </a:r>
          </a:p>
          <a:p>
            <a:pPr lvl="1"/>
            <a:r>
              <a:rPr lang="en-US" dirty="0"/>
              <a:t>Comparator per entry (expensive)</a:t>
            </a:r>
          </a:p>
          <a:p>
            <a:pPr lvl="1"/>
            <a:endParaRPr lang="en-US" dirty="0"/>
          </a:p>
          <a:p>
            <a:r>
              <a:rPr lang="en-US" dirty="0"/>
              <a:t>N-way set associative</a:t>
            </a:r>
          </a:p>
          <a:p>
            <a:pPr lvl="1"/>
            <a:r>
              <a:rPr lang="en-US" dirty="0"/>
              <a:t>Each set contains N entries</a:t>
            </a:r>
            <a:endParaRPr lang="en-AU" dirty="0"/>
          </a:p>
          <a:p>
            <a:pPr lvl="1"/>
            <a:r>
              <a:rPr lang="en-US" dirty="0"/>
              <a:t>(Block address) % (#sets in cache) determines which set to search</a:t>
            </a:r>
          </a:p>
          <a:p>
            <a:pPr lvl="1"/>
            <a:r>
              <a:rPr lang="en-US" dirty="0"/>
              <a:t>Search all n entries in a indexed set</a:t>
            </a:r>
          </a:p>
          <a:p>
            <a:pPr lvl="1"/>
            <a:r>
              <a:rPr lang="en-US" dirty="0"/>
              <a:t>n comparators (less expensive)</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4340" name="Slide Number Placeholder 3"/>
          <p:cNvSpPr>
            <a:spLocks noGrp="1"/>
          </p:cNvSpPr>
          <p:nvPr>
            <p:ph type="sldNum" sz="quarter" idx="12"/>
          </p:nvPr>
        </p:nvSpPr>
        <p:spPr/>
        <p:txBody>
          <a:bodyPr/>
          <a:lstStyle/>
          <a:p>
            <a:fld id="{F0C65F5A-26AD-49C3-A0F2-5A59B7805ED2}" type="slidenum">
              <a:rPr lang="en-US" smtClean="0"/>
              <a:pPr/>
              <a:t>44</a:t>
            </a:fld>
            <a:endParaRPr lang="en-US"/>
          </a:p>
        </p:txBody>
      </p:sp>
    </p:spTree>
    <p:extLst>
      <p:ext uri="{BB962C8B-B14F-4D97-AF65-F5344CB8AC3E}">
        <p14:creationId xmlns:p14="http://schemas.microsoft.com/office/powerpoint/2010/main" val="3266843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Associativity Example</a:t>
            </a:r>
          </a:p>
        </p:txBody>
      </p:sp>
      <p:sp>
        <p:nvSpPr>
          <p:cNvPr id="15363" name="Content Placeholder 2"/>
          <p:cNvSpPr>
            <a:spLocks noGrp="1"/>
          </p:cNvSpPr>
          <p:nvPr>
            <p:ph idx="1"/>
          </p:nvPr>
        </p:nvSpPr>
        <p:spPr/>
        <p:txBody>
          <a:bodyPr/>
          <a:lstStyle/>
          <a:p>
            <a:r>
              <a:rPr lang="en-US"/>
              <a:t>Assume that there are 3 small different caches with 4 one-word blocks, and CPU generates 8-bit address to cache</a:t>
            </a:r>
          </a:p>
          <a:p>
            <a:pPr lvl="1"/>
            <a:r>
              <a:rPr lang="en-US"/>
              <a:t>Direct mapped</a:t>
            </a:r>
          </a:p>
          <a:p>
            <a:pPr lvl="1"/>
            <a:r>
              <a:rPr lang="en-US"/>
              <a:t>2-way set associative</a:t>
            </a:r>
          </a:p>
          <a:p>
            <a:pPr lvl="1"/>
            <a:r>
              <a:rPr lang="en-US"/>
              <a:t>Fully associative</a:t>
            </a:r>
          </a:p>
          <a:p>
            <a:pPr lvl="1"/>
            <a:endParaRPr lang="en-US"/>
          </a:p>
          <a:p>
            <a:r>
              <a:rPr lang="en-US"/>
              <a:t>Find the number of misses for each cache organization given the following sequence of block addresses: 0, 8, 0, 6, 8</a:t>
            </a:r>
          </a:p>
          <a:p>
            <a:pPr lvl="1"/>
            <a:r>
              <a:rPr lang="en-US"/>
              <a:t>We assume that the sequence is for all memory reads (lw)</a:t>
            </a:r>
            <a:endParaRPr lang="en-US"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6388" name="Slide Number Placeholder 3"/>
          <p:cNvSpPr>
            <a:spLocks noGrp="1"/>
          </p:cNvSpPr>
          <p:nvPr>
            <p:ph type="sldNum" sz="quarter" idx="12"/>
          </p:nvPr>
        </p:nvSpPr>
        <p:spPr/>
        <p:txBody>
          <a:bodyPr/>
          <a:lstStyle/>
          <a:p>
            <a:fld id="{79EBA0FD-B7E8-4C97-800B-63EC768511E3}" type="slidenum">
              <a:rPr lang="en-US" smtClean="0"/>
              <a:pPr/>
              <a:t>45</a:t>
            </a:fld>
            <a:endParaRPr lang="en-US"/>
          </a:p>
        </p:txBody>
      </p:sp>
    </p:spTree>
    <p:extLst>
      <p:ext uri="{BB962C8B-B14F-4D97-AF65-F5344CB8AC3E}">
        <p14:creationId xmlns:p14="http://schemas.microsoft.com/office/powerpoint/2010/main" val="4016559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Associativity Example</a:t>
            </a:r>
          </a:p>
        </p:txBody>
      </p:sp>
      <p:sp>
        <p:nvSpPr>
          <p:cNvPr id="5" name="내용 개체 틀 4"/>
          <p:cNvSpPr>
            <a:spLocks noGrp="1"/>
          </p:cNvSpPr>
          <p:nvPr>
            <p:ph idx="1"/>
          </p:nvPr>
        </p:nvSpPr>
        <p:spPr/>
        <p:txBody>
          <a:bodyPr/>
          <a:lstStyle/>
          <a:p>
            <a:endParaRPr lang="ko-KR" altLang="en-US"/>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17411" name="Slide Number Placeholder 3"/>
          <p:cNvSpPr>
            <a:spLocks noGrp="1"/>
          </p:cNvSpPr>
          <p:nvPr>
            <p:ph type="sldNum" sz="quarter" idx="12"/>
          </p:nvPr>
        </p:nvSpPr>
        <p:spPr/>
        <p:txBody>
          <a:bodyPr/>
          <a:lstStyle/>
          <a:p>
            <a:fld id="{358395A7-B79D-4ECD-8A3B-A0B151E61938}" type="slidenum">
              <a:rPr lang="en-US" smtClean="0"/>
              <a:pPr/>
              <a:t>46</a:t>
            </a:fld>
            <a:endParaRPr lang="en-US"/>
          </a:p>
        </p:txBody>
      </p:sp>
      <p:sp>
        <p:nvSpPr>
          <p:cNvPr id="6" name="Content Placeholder 2"/>
          <p:cNvSpPr txBox="1">
            <a:spLocks/>
          </p:cNvSpPr>
          <p:nvPr/>
        </p:nvSpPr>
        <p:spPr bwMode="auto">
          <a:xfrm>
            <a:off x="457200" y="1143000"/>
            <a:ext cx="4343400" cy="476250"/>
          </a:xfrm>
          <a:prstGeom prst="rect">
            <a:avLst/>
          </a:prstGeom>
          <a:noFill/>
          <a:ln w="9525">
            <a:noFill/>
            <a:miter lim="800000"/>
            <a:headEnd/>
            <a:tailEnd/>
          </a:ln>
        </p:spPr>
        <p:txBody>
          <a:bodyPr>
            <a:normAutofit/>
          </a:bodyPr>
          <a:lstStyle/>
          <a:p>
            <a:pPr marL="342900" indent="-342900" eaLnBrk="0" hangingPunct="0">
              <a:spcBef>
                <a:spcPct val="50000"/>
              </a:spcBef>
              <a:buClr>
                <a:srgbClr val="C00000"/>
              </a:buClr>
              <a:buSzTx/>
              <a:buFontTx/>
              <a:buChar char="•"/>
              <a:defRPr/>
            </a:pPr>
            <a:r>
              <a:rPr lang="en-US" sz="2400" kern="0" dirty="0">
                <a:latin typeface="+mn-lt"/>
                <a:ea typeface="+mn-ea"/>
                <a:cs typeface="+mn-cs"/>
              </a:rPr>
              <a:t>Direct mapped cache</a:t>
            </a:r>
          </a:p>
        </p:txBody>
      </p:sp>
      <p:sp>
        <p:nvSpPr>
          <p:cNvPr id="17413" name="Freeform 62"/>
          <p:cNvSpPr>
            <a:spLocks/>
          </p:cNvSpPr>
          <p:nvPr/>
        </p:nvSpPr>
        <p:spPr bwMode="auto">
          <a:xfrm>
            <a:off x="4094163" y="4649788"/>
            <a:ext cx="2103437" cy="1404937"/>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sz="1600"/>
          </a:p>
        </p:txBody>
      </p:sp>
      <p:sp>
        <p:nvSpPr>
          <p:cNvPr id="17414" name="Line 66"/>
          <p:cNvSpPr>
            <a:spLocks noChangeShapeType="1"/>
          </p:cNvSpPr>
          <p:nvPr/>
        </p:nvSpPr>
        <p:spPr bwMode="auto">
          <a:xfrm flipH="1">
            <a:off x="4068763" y="5019675"/>
            <a:ext cx="2103437" cy="0"/>
          </a:xfrm>
          <a:prstGeom prst="line">
            <a:avLst/>
          </a:prstGeom>
          <a:noFill/>
          <a:ln w="20638">
            <a:solidFill>
              <a:srgbClr val="000000"/>
            </a:solidFill>
            <a:round/>
            <a:headEnd/>
            <a:tailEnd/>
          </a:ln>
        </p:spPr>
        <p:txBody>
          <a:bodyPr/>
          <a:lstStyle/>
          <a:p>
            <a:endParaRPr lang="en-US" sz="1600"/>
          </a:p>
        </p:txBody>
      </p:sp>
      <p:sp>
        <p:nvSpPr>
          <p:cNvPr id="17415" name="Line 67"/>
          <p:cNvSpPr>
            <a:spLocks noChangeShapeType="1"/>
          </p:cNvSpPr>
          <p:nvPr/>
        </p:nvSpPr>
        <p:spPr bwMode="auto">
          <a:xfrm flipH="1">
            <a:off x="4068763" y="5365750"/>
            <a:ext cx="2103437" cy="0"/>
          </a:xfrm>
          <a:prstGeom prst="line">
            <a:avLst/>
          </a:prstGeom>
          <a:noFill/>
          <a:ln w="20638">
            <a:solidFill>
              <a:srgbClr val="000000"/>
            </a:solidFill>
            <a:round/>
            <a:headEnd/>
            <a:tailEnd/>
          </a:ln>
        </p:spPr>
        <p:txBody>
          <a:bodyPr/>
          <a:lstStyle/>
          <a:p>
            <a:endParaRPr lang="en-US" sz="1600"/>
          </a:p>
        </p:txBody>
      </p:sp>
      <p:sp>
        <p:nvSpPr>
          <p:cNvPr id="17416" name="Line 68"/>
          <p:cNvSpPr>
            <a:spLocks noChangeShapeType="1"/>
          </p:cNvSpPr>
          <p:nvPr/>
        </p:nvSpPr>
        <p:spPr bwMode="auto">
          <a:xfrm flipH="1">
            <a:off x="4068763" y="5713413"/>
            <a:ext cx="2103437" cy="0"/>
          </a:xfrm>
          <a:prstGeom prst="line">
            <a:avLst/>
          </a:prstGeom>
          <a:noFill/>
          <a:ln w="20638">
            <a:solidFill>
              <a:srgbClr val="000000"/>
            </a:solidFill>
            <a:round/>
            <a:headEnd/>
            <a:tailEnd/>
          </a:ln>
        </p:spPr>
        <p:txBody>
          <a:bodyPr/>
          <a:lstStyle/>
          <a:p>
            <a:endParaRPr lang="en-US" sz="1600"/>
          </a:p>
        </p:txBody>
      </p:sp>
      <p:sp>
        <p:nvSpPr>
          <p:cNvPr id="17417" name="Line 75"/>
          <p:cNvSpPr>
            <a:spLocks noChangeShapeType="1"/>
          </p:cNvSpPr>
          <p:nvPr/>
        </p:nvSpPr>
        <p:spPr bwMode="auto">
          <a:xfrm>
            <a:off x="5257800" y="4646613"/>
            <a:ext cx="0" cy="1420812"/>
          </a:xfrm>
          <a:prstGeom prst="line">
            <a:avLst/>
          </a:prstGeom>
          <a:noFill/>
          <a:ln w="20638">
            <a:solidFill>
              <a:srgbClr val="000000"/>
            </a:solidFill>
            <a:round/>
            <a:headEnd/>
            <a:tailEnd/>
          </a:ln>
        </p:spPr>
        <p:txBody>
          <a:bodyPr/>
          <a:lstStyle/>
          <a:p>
            <a:endParaRPr lang="en-US" sz="1600"/>
          </a:p>
        </p:txBody>
      </p:sp>
      <p:sp>
        <p:nvSpPr>
          <p:cNvPr id="17418" name="Text Box 76"/>
          <p:cNvSpPr txBox="1">
            <a:spLocks noChangeArrowheads="1"/>
          </p:cNvSpPr>
          <p:nvPr/>
        </p:nvSpPr>
        <p:spPr bwMode="auto">
          <a:xfrm>
            <a:off x="5391150" y="4333875"/>
            <a:ext cx="652743"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Data</a:t>
            </a:r>
          </a:p>
        </p:txBody>
      </p:sp>
      <p:sp>
        <p:nvSpPr>
          <p:cNvPr id="17419" name="Text Box 78"/>
          <p:cNvSpPr txBox="1">
            <a:spLocks noChangeArrowheads="1"/>
          </p:cNvSpPr>
          <p:nvPr/>
        </p:nvSpPr>
        <p:spPr bwMode="auto">
          <a:xfrm>
            <a:off x="4635500" y="4327525"/>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Tag</a:t>
            </a:r>
          </a:p>
        </p:txBody>
      </p:sp>
      <p:sp>
        <p:nvSpPr>
          <p:cNvPr id="17420" name="Text Box 79"/>
          <p:cNvSpPr txBox="1">
            <a:spLocks noChangeArrowheads="1"/>
          </p:cNvSpPr>
          <p:nvPr/>
        </p:nvSpPr>
        <p:spPr bwMode="auto">
          <a:xfrm>
            <a:off x="4127500" y="4340225"/>
            <a:ext cx="332142" cy="338554"/>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17421" name="Text Box 80"/>
          <p:cNvSpPr txBox="1">
            <a:spLocks noChangeArrowheads="1"/>
          </p:cNvSpPr>
          <p:nvPr/>
        </p:nvSpPr>
        <p:spPr bwMode="auto">
          <a:xfrm>
            <a:off x="3581400" y="4646613"/>
            <a:ext cx="433388" cy="1426031"/>
          </a:xfrm>
          <a:prstGeom prst="rect">
            <a:avLst/>
          </a:prstGeom>
          <a:noFill/>
          <a:ln w="12700">
            <a:noFill/>
            <a:miter lim="800000"/>
            <a:headEnd/>
            <a:tailEnd/>
          </a:ln>
        </p:spPr>
        <p:txBody>
          <a:bodyPr>
            <a:spAutoFit/>
          </a:bodyPr>
          <a:lstStyle/>
          <a:p>
            <a:pPr algn="r">
              <a:lnSpc>
                <a:spcPts val="2600"/>
              </a:lnSpc>
              <a:buFont typeface="Wingdings" pitchFamily="2" charset="2"/>
              <a:buNone/>
            </a:pPr>
            <a:r>
              <a:rPr lang="en-US" dirty="0"/>
              <a:t>0</a:t>
            </a:r>
          </a:p>
          <a:p>
            <a:pPr algn="r">
              <a:lnSpc>
                <a:spcPts val="2600"/>
              </a:lnSpc>
              <a:buFont typeface="Wingdings" pitchFamily="2" charset="2"/>
              <a:buNone/>
            </a:pPr>
            <a:r>
              <a:rPr lang="en-US" dirty="0"/>
              <a:t>1</a:t>
            </a:r>
          </a:p>
          <a:p>
            <a:pPr algn="r">
              <a:lnSpc>
                <a:spcPts val="2600"/>
              </a:lnSpc>
              <a:buFont typeface="Wingdings" pitchFamily="2" charset="2"/>
              <a:buNone/>
            </a:pPr>
            <a:r>
              <a:rPr lang="en-US" dirty="0"/>
              <a:t>2</a:t>
            </a:r>
          </a:p>
          <a:p>
            <a:pPr algn="r">
              <a:lnSpc>
                <a:spcPts val="2600"/>
              </a:lnSpc>
              <a:buFont typeface="Wingdings" pitchFamily="2" charset="2"/>
              <a:buNone/>
            </a:pPr>
            <a:r>
              <a:rPr lang="en-US" dirty="0"/>
              <a:t>3</a:t>
            </a:r>
          </a:p>
        </p:txBody>
      </p:sp>
      <p:sp>
        <p:nvSpPr>
          <p:cNvPr id="17422" name="Line 75"/>
          <p:cNvSpPr>
            <a:spLocks noChangeShapeType="1"/>
          </p:cNvSpPr>
          <p:nvPr/>
        </p:nvSpPr>
        <p:spPr bwMode="auto">
          <a:xfrm>
            <a:off x="4495800" y="4673600"/>
            <a:ext cx="0" cy="1393825"/>
          </a:xfrm>
          <a:prstGeom prst="line">
            <a:avLst/>
          </a:prstGeom>
          <a:noFill/>
          <a:ln w="20638">
            <a:solidFill>
              <a:srgbClr val="000000"/>
            </a:solidFill>
            <a:round/>
            <a:headEnd/>
            <a:tailEnd/>
          </a:ln>
        </p:spPr>
        <p:txBody>
          <a:bodyPr/>
          <a:lstStyle/>
          <a:p>
            <a:endParaRPr lang="en-US" sz="1600"/>
          </a:p>
        </p:txBody>
      </p:sp>
      <p:sp>
        <p:nvSpPr>
          <p:cNvPr id="17423" name="Rectangle 29"/>
          <p:cNvSpPr>
            <a:spLocks noChangeArrowheads="1"/>
          </p:cNvSpPr>
          <p:nvPr/>
        </p:nvSpPr>
        <p:spPr bwMode="auto">
          <a:xfrm>
            <a:off x="838200" y="2751138"/>
            <a:ext cx="1600200" cy="400050"/>
          </a:xfrm>
          <a:prstGeom prst="rect">
            <a:avLst/>
          </a:prstGeom>
          <a:noFill/>
          <a:ln w="9525">
            <a:noFill/>
            <a:miter lim="800000"/>
            <a:headEnd/>
            <a:tailEnd/>
          </a:ln>
        </p:spPr>
        <p:txBody>
          <a:bodyPr>
            <a:spAutoFit/>
          </a:bodyPr>
          <a:lstStyle/>
          <a:p>
            <a:pPr>
              <a:buFont typeface="Wingdings" pitchFamily="2" charset="2"/>
              <a:buNone/>
            </a:pPr>
            <a:r>
              <a:rPr lang="en-US" sz="2000" dirty="0"/>
              <a:t>0, 8, 0, 6, 8</a:t>
            </a:r>
          </a:p>
        </p:txBody>
      </p:sp>
      <p:cxnSp>
        <p:nvCxnSpPr>
          <p:cNvPr id="32" name="Straight Arrow Connector 31"/>
          <p:cNvCxnSpPr>
            <a:cxnSpLocks noChangeShapeType="1"/>
          </p:cNvCxnSpPr>
          <p:nvPr/>
        </p:nvCxnSpPr>
        <p:spPr bwMode="auto">
          <a:xfrm>
            <a:off x="2590800" y="4875213"/>
            <a:ext cx="914400" cy="1587"/>
          </a:xfrm>
          <a:prstGeom prst="straightConnector1">
            <a:avLst/>
          </a:prstGeom>
          <a:noFill/>
          <a:ln w="25400" algn="ctr">
            <a:solidFill>
              <a:srgbClr val="C00000"/>
            </a:solidFill>
            <a:round/>
            <a:headEnd/>
            <a:tailEnd type="stealth" w="med" len="lg"/>
          </a:ln>
        </p:spPr>
      </p:cxnSp>
      <p:sp>
        <p:nvSpPr>
          <p:cNvPr id="17425" name="Text Box 79"/>
          <p:cNvSpPr txBox="1">
            <a:spLocks noChangeArrowheads="1"/>
          </p:cNvSpPr>
          <p:nvPr/>
        </p:nvSpPr>
        <p:spPr bwMode="auto">
          <a:xfrm>
            <a:off x="3364446" y="4321176"/>
            <a:ext cx="724878"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Index</a:t>
            </a:r>
          </a:p>
        </p:txBody>
      </p:sp>
      <p:sp>
        <p:nvSpPr>
          <p:cNvPr id="34" name="Text Box 80"/>
          <p:cNvSpPr txBox="1">
            <a:spLocks noChangeArrowheads="1"/>
          </p:cNvSpPr>
          <p:nvPr/>
        </p:nvSpPr>
        <p:spPr bwMode="auto">
          <a:xfrm>
            <a:off x="2211388" y="4752975"/>
            <a:ext cx="204787"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16403" name="Text Box 80"/>
          <p:cNvSpPr txBox="1">
            <a:spLocks noChangeArrowheads="1"/>
          </p:cNvSpPr>
          <p:nvPr/>
        </p:nvSpPr>
        <p:spPr bwMode="auto">
          <a:xfrm>
            <a:off x="4183063" y="4714875"/>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17428" name="Freeform 46"/>
          <p:cNvSpPr>
            <a:spLocks/>
          </p:cNvSpPr>
          <p:nvPr/>
        </p:nvSpPr>
        <p:spPr bwMode="auto">
          <a:xfrm>
            <a:off x="5029200" y="1833563"/>
            <a:ext cx="2430463" cy="300037"/>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17429" name="Text Box 47"/>
          <p:cNvSpPr txBox="1">
            <a:spLocks noChangeArrowheads="1"/>
          </p:cNvSpPr>
          <p:nvPr/>
        </p:nvSpPr>
        <p:spPr bwMode="auto">
          <a:xfrm>
            <a:off x="5021608" y="1538288"/>
            <a:ext cx="3074296" cy="323165"/>
          </a:xfrm>
          <a:prstGeom prst="rect">
            <a:avLst/>
          </a:prstGeom>
          <a:noFill/>
          <a:ln w="12700">
            <a:noFill/>
            <a:miter lim="800000"/>
            <a:headEnd/>
            <a:tailEnd/>
          </a:ln>
        </p:spPr>
        <p:txBody>
          <a:bodyPr>
            <a:spAutoFit/>
          </a:bodyPr>
          <a:lstStyle/>
          <a:p>
            <a:pPr>
              <a:buFont typeface="Wingdings" pitchFamily="2" charset="2"/>
              <a:buNone/>
            </a:pPr>
            <a:r>
              <a:rPr lang="en-US" sz="1500" dirty="0">
                <a:latin typeface="Tahoma" panose="020B0604030504040204" pitchFamily="34" charset="0"/>
                <a:ea typeface="Tahoma" panose="020B0604030504040204" pitchFamily="34" charset="0"/>
                <a:cs typeface="Tahoma" panose="020B0604030504040204" pitchFamily="34" charset="0"/>
              </a:rPr>
              <a:t>7    6    5    4   3   2   1   0</a:t>
            </a:r>
          </a:p>
        </p:txBody>
      </p:sp>
      <p:sp>
        <p:nvSpPr>
          <p:cNvPr id="16411" name="Text Box 79"/>
          <p:cNvSpPr txBox="1">
            <a:spLocks noChangeArrowheads="1"/>
          </p:cNvSpPr>
          <p:nvPr/>
        </p:nvSpPr>
        <p:spPr bwMode="auto">
          <a:xfrm>
            <a:off x="5414963" y="1803400"/>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Tag</a:t>
            </a:r>
          </a:p>
        </p:txBody>
      </p:sp>
      <p:grpSp>
        <p:nvGrpSpPr>
          <p:cNvPr id="2" name="Group 69"/>
          <p:cNvGrpSpPr>
            <a:grpSpLocks/>
          </p:cNvGrpSpPr>
          <p:nvPr/>
        </p:nvGrpSpPr>
        <p:grpSpPr bwMode="auto">
          <a:xfrm>
            <a:off x="6319845" y="1803400"/>
            <a:ext cx="660758" cy="338554"/>
            <a:chOff x="6565443" y="1422400"/>
            <a:chExt cx="660591" cy="338554"/>
          </a:xfrm>
        </p:grpSpPr>
        <p:sp>
          <p:nvSpPr>
            <p:cNvPr id="17499" name="Line 45"/>
            <p:cNvSpPr>
              <a:spLocks noChangeShapeType="1"/>
            </p:cNvSpPr>
            <p:nvPr/>
          </p:nvSpPr>
          <p:spPr bwMode="auto">
            <a:xfrm flipV="1">
              <a:off x="7162800" y="1463675"/>
              <a:ext cx="1588" cy="287338"/>
            </a:xfrm>
            <a:prstGeom prst="line">
              <a:avLst/>
            </a:prstGeom>
            <a:noFill/>
            <a:ln w="20638">
              <a:solidFill>
                <a:srgbClr val="000000"/>
              </a:solidFill>
              <a:round/>
              <a:headEnd/>
              <a:tailEnd/>
            </a:ln>
          </p:spPr>
          <p:txBody>
            <a:bodyPr/>
            <a:lstStyle/>
            <a:p>
              <a:endParaRPr lang="en-US"/>
            </a:p>
          </p:txBody>
        </p:sp>
        <p:sp>
          <p:nvSpPr>
            <p:cNvPr id="17500" name="Line 45"/>
            <p:cNvSpPr>
              <a:spLocks noChangeShapeType="1"/>
            </p:cNvSpPr>
            <p:nvPr/>
          </p:nvSpPr>
          <p:spPr bwMode="auto">
            <a:xfrm flipV="1">
              <a:off x="6619704" y="1460500"/>
              <a:ext cx="1587" cy="287338"/>
            </a:xfrm>
            <a:prstGeom prst="line">
              <a:avLst/>
            </a:prstGeom>
            <a:noFill/>
            <a:ln w="20638">
              <a:solidFill>
                <a:srgbClr val="000000"/>
              </a:solidFill>
              <a:round/>
              <a:headEnd/>
              <a:tailEnd/>
            </a:ln>
          </p:spPr>
          <p:txBody>
            <a:bodyPr/>
            <a:lstStyle/>
            <a:p>
              <a:endParaRPr lang="en-US"/>
            </a:p>
          </p:txBody>
        </p:sp>
        <p:sp>
          <p:nvSpPr>
            <p:cNvPr id="17501" name="Text Box 79"/>
            <p:cNvSpPr txBox="1">
              <a:spLocks noChangeArrowheads="1"/>
            </p:cNvSpPr>
            <p:nvPr/>
          </p:nvSpPr>
          <p:spPr bwMode="auto">
            <a:xfrm>
              <a:off x="6565443" y="1422400"/>
              <a:ext cx="660591" cy="338554"/>
            </a:xfrm>
            <a:prstGeom prst="rect">
              <a:avLst/>
            </a:prstGeom>
            <a:noFill/>
            <a:ln w="12700">
              <a:noFill/>
              <a:miter lim="800000"/>
              <a:headEnd/>
              <a:tailEnd/>
            </a:ln>
          </p:spPr>
          <p:txBody>
            <a:bodyPr wrap="none">
              <a:spAutoFit/>
            </a:bodyPr>
            <a:lstStyle/>
            <a:p>
              <a:pPr>
                <a:buFont typeface="Wingdings" pitchFamily="2" charset="2"/>
                <a:buNone/>
              </a:pPr>
              <a:r>
                <a:rPr lang="en-US" sz="1600" spc="-100" dirty="0"/>
                <a:t>Index</a:t>
              </a:r>
              <a:endParaRPr lang="en-US" spc="-100" dirty="0"/>
            </a:p>
          </p:txBody>
        </p:sp>
      </p:grpSp>
      <p:sp>
        <p:nvSpPr>
          <p:cNvPr id="16413" name="Text Box 80"/>
          <p:cNvSpPr txBox="1">
            <a:spLocks noChangeArrowheads="1"/>
          </p:cNvSpPr>
          <p:nvPr/>
        </p:nvSpPr>
        <p:spPr bwMode="auto">
          <a:xfrm>
            <a:off x="4613319" y="4722813"/>
            <a:ext cx="503151"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0000</a:t>
            </a:r>
          </a:p>
        </p:txBody>
      </p:sp>
      <p:graphicFrame>
        <p:nvGraphicFramePr>
          <p:cNvPr id="35" name="Table 34"/>
          <p:cNvGraphicFramePr>
            <a:graphicFrameLocks noGrp="1"/>
          </p:cNvGraphicFramePr>
          <p:nvPr/>
        </p:nvGraphicFramePr>
        <p:xfrm>
          <a:off x="2971800" y="2479675"/>
          <a:ext cx="4800599" cy="1088898"/>
        </p:xfrm>
        <a:graphic>
          <a:graphicData uri="http://schemas.openxmlformats.org/drawingml/2006/table">
            <a:tbl>
              <a:tblPr/>
              <a:tblGrid>
                <a:gridCol w="1373343">
                  <a:extLst>
                    <a:ext uri="{9D8B030D-6E8A-4147-A177-3AD203B41FA5}">
                      <a16:colId xmlns:a16="http://schemas.microsoft.com/office/drawing/2014/main" val="20000"/>
                    </a:ext>
                  </a:extLst>
                </a:gridCol>
                <a:gridCol w="1373343">
                  <a:extLst>
                    <a:ext uri="{9D8B030D-6E8A-4147-A177-3AD203B41FA5}">
                      <a16:colId xmlns:a16="http://schemas.microsoft.com/office/drawing/2014/main" val="20001"/>
                    </a:ext>
                  </a:extLst>
                </a:gridCol>
                <a:gridCol w="1025045">
                  <a:extLst>
                    <a:ext uri="{9D8B030D-6E8A-4147-A177-3AD203B41FA5}">
                      <a16:colId xmlns:a16="http://schemas.microsoft.com/office/drawing/2014/main" val="20002"/>
                    </a:ext>
                  </a:extLst>
                </a:gridCol>
                <a:gridCol w="1028868">
                  <a:extLst>
                    <a:ext uri="{9D8B030D-6E8A-4147-A177-3AD203B41FA5}">
                      <a16:colId xmlns:a16="http://schemas.microsoft.com/office/drawing/2014/main" val="20003"/>
                    </a:ext>
                  </a:extLst>
                </a:gridCol>
              </a:tblGrid>
              <a:tr h="0">
                <a:tc>
                  <a:txBody>
                    <a:bodyPr/>
                    <a:lstStyle/>
                    <a:p>
                      <a:pPr marL="0" marR="0" algn="ctr">
                        <a:lnSpc>
                          <a:spcPct val="115000"/>
                        </a:lnSpc>
                        <a:spcBef>
                          <a:spcPts val="0"/>
                        </a:spcBef>
                        <a:spcAft>
                          <a:spcPts val="0"/>
                        </a:spcAft>
                      </a:pPr>
                      <a:r>
                        <a:rPr lang="en-US" sz="1100" dirty="0">
                          <a:latin typeface="Calibri"/>
                          <a:ea typeface="바탕"/>
                          <a:cs typeface="Times New Roman"/>
                        </a:rPr>
                        <a:t>Byte address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Block address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Cache Index</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Hit or Miss?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바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b’0001 1000 (0x18)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0110 (0x06)</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2</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6" name="Text Box 80"/>
          <p:cNvSpPr txBox="1">
            <a:spLocks noChangeArrowheads="1"/>
          </p:cNvSpPr>
          <p:nvPr/>
        </p:nvSpPr>
        <p:spPr bwMode="auto">
          <a:xfrm>
            <a:off x="5329202" y="4714875"/>
            <a:ext cx="823984"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Mem[0]</a:t>
            </a:r>
          </a:p>
        </p:txBody>
      </p:sp>
      <p:sp>
        <p:nvSpPr>
          <p:cNvPr id="38" name="Rounded Rectangle 37"/>
          <p:cNvSpPr>
            <a:spLocks noChangeArrowheads="1"/>
          </p:cNvSpPr>
          <p:nvPr/>
        </p:nvSpPr>
        <p:spPr bwMode="auto">
          <a:xfrm>
            <a:off x="3073400" y="2362200"/>
            <a:ext cx="457200" cy="1371600"/>
          </a:xfrm>
          <a:prstGeom prst="roundRect">
            <a:avLst>
              <a:gd name="adj" fmla="val 16667"/>
            </a:avLst>
          </a:prstGeom>
          <a:noFill/>
          <a:ln w="19050" algn="ctr">
            <a:solidFill>
              <a:srgbClr val="C00000"/>
            </a:solidFill>
            <a:round/>
            <a:headEnd/>
            <a:tailEnd/>
          </a:ln>
        </p:spPr>
        <p:txBody>
          <a:bodyPr/>
          <a:lstStyle/>
          <a:p>
            <a:endParaRPr lang="en-US"/>
          </a:p>
        </p:txBody>
      </p:sp>
      <p:grpSp>
        <p:nvGrpSpPr>
          <p:cNvPr id="3" name="Group 68"/>
          <p:cNvGrpSpPr>
            <a:grpSpLocks/>
          </p:cNvGrpSpPr>
          <p:nvPr/>
        </p:nvGrpSpPr>
        <p:grpSpPr bwMode="auto">
          <a:xfrm>
            <a:off x="2133600" y="2065338"/>
            <a:ext cx="990600" cy="338137"/>
            <a:chOff x="2438400" y="1905000"/>
            <a:chExt cx="990600" cy="338554"/>
          </a:xfrm>
        </p:grpSpPr>
        <p:sp>
          <p:nvSpPr>
            <p:cNvPr id="17497" name="Rectangle 29"/>
            <p:cNvSpPr>
              <a:spLocks noChangeArrowheads="1"/>
            </p:cNvSpPr>
            <p:nvPr/>
          </p:nvSpPr>
          <p:spPr bwMode="auto">
            <a:xfrm>
              <a:off x="2438400" y="1905000"/>
              <a:ext cx="609600" cy="338554"/>
            </a:xfrm>
            <a:prstGeom prst="rect">
              <a:avLst/>
            </a:prstGeom>
            <a:noFill/>
            <a:ln w="9525">
              <a:noFill/>
              <a:miter lim="800000"/>
              <a:headEnd/>
              <a:tailEnd/>
            </a:ln>
          </p:spPr>
          <p:txBody>
            <a:bodyPr>
              <a:spAutoFit/>
            </a:bodyPr>
            <a:lstStyle/>
            <a:p>
              <a:pPr>
                <a:buFont typeface="Wingdings" pitchFamily="2" charset="2"/>
                <a:buNone/>
              </a:pPr>
              <a:r>
                <a:rPr lang="en-US" sz="1600" b="1">
                  <a:solidFill>
                    <a:srgbClr val="C00000"/>
                  </a:solidFill>
                </a:rPr>
                <a:t>tag</a:t>
              </a:r>
            </a:p>
          </p:txBody>
        </p:sp>
        <p:cxnSp>
          <p:nvCxnSpPr>
            <p:cNvPr id="17498" name="Straight Arrow Connector 40"/>
            <p:cNvCxnSpPr>
              <a:cxnSpLocks noChangeShapeType="1"/>
            </p:cNvCxnSpPr>
            <p:nvPr/>
          </p:nvCxnSpPr>
          <p:spPr bwMode="auto">
            <a:xfrm>
              <a:off x="2895600" y="2057400"/>
              <a:ext cx="533400" cy="153988"/>
            </a:xfrm>
            <a:prstGeom prst="straightConnector1">
              <a:avLst/>
            </a:prstGeom>
            <a:noFill/>
            <a:ln w="25400" algn="ctr">
              <a:solidFill>
                <a:srgbClr val="C00000"/>
              </a:solidFill>
              <a:round/>
              <a:headEnd/>
              <a:tailEnd type="stealth" w="med" len="med"/>
            </a:ln>
          </p:spPr>
        </p:cxnSp>
      </p:grpSp>
      <p:sp>
        <p:nvSpPr>
          <p:cNvPr id="44" name="Rectangle 29"/>
          <p:cNvSpPr>
            <a:spLocks noChangeArrowheads="1"/>
          </p:cNvSpPr>
          <p:nvPr/>
        </p:nvSpPr>
        <p:spPr bwMode="auto">
          <a:xfrm>
            <a:off x="7019104" y="2620963"/>
            <a:ext cx="592192"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a:solidFill>
                  <a:srgbClr val="C00000"/>
                </a:solidFill>
              </a:rPr>
              <a:t>miss</a:t>
            </a:r>
          </a:p>
        </p:txBody>
      </p:sp>
      <p:sp>
        <p:nvSpPr>
          <p:cNvPr id="45" name="Rectangle 29"/>
          <p:cNvSpPr>
            <a:spLocks noChangeArrowheads="1"/>
          </p:cNvSpPr>
          <p:nvPr/>
        </p:nvSpPr>
        <p:spPr bwMode="auto">
          <a:xfrm>
            <a:off x="7019104" y="2813374"/>
            <a:ext cx="592192"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6" name="Rectangle 29"/>
          <p:cNvSpPr>
            <a:spLocks noChangeArrowheads="1"/>
          </p:cNvSpPr>
          <p:nvPr/>
        </p:nvSpPr>
        <p:spPr bwMode="auto">
          <a:xfrm>
            <a:off x="7022279" y="2994565"/>
            <a:ext cx="592192"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7" name="Rectangle 29"/>
          <p:cNvSpPr>
            <a:spLocks noChangeArrowheads="1"/>
          </p:cNvSpPr>
          <p:nvPr/>
        </p:nvSpPr>
        <p:spPr bwMode="auto">
          <a:xfrm>
            <a:off x="7034979" y="3172527"/>
            <a:ext cx="592192"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8" name="Rectangle 29"/>
          <p:cNvSpPr>
            <a:spLocks noChangeArrowheads="1"/>
          </p:cNvSpPr>
          <p:nvPr/>
        </p:nvSpPr>
        <p:spPr bwMode="auto">
          <a:xfrm>
            <a:off x="7034979" y="3369269"/>
            <a:ext cx="592192"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9" name="Text Box 80"/>
          <p:cNvSpPr txBox="1">
            <a:spLocks noChangeArrowheads="1"/>
          </p:cNvSpPr>
          <p:nvPr/>
        </p:nvSpPr>
        <p:spPr bwMode="auto">
          <a:xfrm>
            <a:off x="3909808" y="4721778"/>
            <a:ext cx="2201681" cy="270843"/>
          </a:xfrm>
          <a:prstGeom prst="rect">
            <a:avLst/>
          </a:prstGeom>
          <a:noFill/>
          <a:ln w="12700">
            <a:noFill/>
            <a:miter lim="800000"/>
            <a:headEnd/>
            <a:tailEnd/>
          </a:ln>
        </p:spPr>
        <p:txBody>
          <a:bodyPr wrap="square" lIns="0" tIns="0" rIns="0" bIns="0">
            <a:spAutoFit/>
          </a:bodyPr>
          <a:lstStyle/>
          <a:p>
            <a:pPr algn="r">
              <a:lnSpc>
                <a:spcPct val="110000"/>
              </a:lnSpc>
              <a:buFont typeface="Wingdings" pitchFamily="2" charset="2"/>
              <a:buNone/>
            </a:pPr>
            <a:r>
              <a:rPr lang="en-US" sz="1600" dirty="0"/>
              <a:t>Mem[8]</a:t>
            </a:r>
          </a:p>
        </p:txBody>
      </p:sp>
      <p:sp>
        <p:nvSpPr>
          <p:cNvPr id="50" name="Text Box 80"/>
          <p:cNvSpPr txBox="1">
            <a:spLocks noChangeArrowheads="1"/>
          </p:cNvSpPr>
          <p:nvPr/>
        </p:nvSpPr>
        <p:spPr bwMode="auto">
          <a:xfrm>
            <a:off x="5228068" y="4713287"/>
            <a:ext cx="883421"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Mem[0]</a:t>
            </a:r>
          </a:p>
        </p:txBody>
      </p:sp>
      <p:sp>
        <p:nvSpPr>
          <p:cNvPr id="51" name="Text Box 80"/>
          <p:cNvSpPr txBox="1">
            <a:spLocks noChangeArrowheads="1"/>
          </p:cNvSpPr>
          <p:nvPr/>
        </p:nvSpPr>
        <p:spPr bwMode="auto">
          <a:xfrm>
            <a:off x="5290605" y="4713288"/>
            <a:ext cx="901179" cy="247375"/>
          </a:xfrm>
          <a:prstGeom prst="rect">
            <a:avLst/>
          </a:prstGeom>
          <a:noFill/>
          <a:ln w="12700">
            <a:noFill/>
            <a:miter lim="800000"/>
            <a:headEnd/>
            <a:tailEnd/>
          </a:ln>
        </p:spPr>
        <p:txBody>
          <a:bodyPr lIns="0" tIns="0" rIns="0" bIns="0">
            <a:spAutoFit/>
          </a:bodyPr>
          <a:lstStyle/>
          <a:p>
            <a:pPr algn="ctr">
              <a:lnSpc>
                <a:spcPct val="110000"/>
              </a:lnSpc>
              <a:buFont typeface="Wingdings" pitchFamily="2" charset="2"/>
              <a:buNone/>
            </a:pPr>
            <a:r>
              <a:rPr lang="en-US" sz="1600" dirty="0"/>
              <a:t>Mem[8]</a:t>
            </a:r>
          </a:p>
        </p:txBody>
      </p:sp>
      <p:sp>
        <p:nvSpPr>
          <p:cNvPr id="52" name="Text Box 80"/>
          <p:cNvSpPr txBox="1">
            <a:spLocks noChangeArrowheads="1"/>
          </p:cNvSpPr>
          <p:nvPr/>
        </p:nvSpPr>
        <p:spPr bwMode="auto">
          <a:xfrm>
            <a:off x="5290605" y="5422900"/>
            <a:ext cx="901179" cy="247375"/>
          </a:xfrm>
          <a:prstGeom prst="rect">
            <a:avLst/>
          </a:prstGeom>
          <a:noFill/>
          <a:ln w="12700">
            <a:noFill/>
            <a:miter lim="800000"/>
            <a:headEnd/>
            <a:tailEnd/>
          </a:ln>
        </p:spPr>
        <p:txBody>
          <a:bodyPr lIns="0" tIns="0" rIns="0" bIns="0">
            <a:spAutoFit/>
          </a:bodyPr>
          <a:lstStyle/>
          <a:p>
            <a:pPr algn="ctr">
              <a:lnSpc>
                <a:spcPct val="110000"/>
              </a:lnSpc>
              <a:buFont typeface="Wingdings" pitchFamily="2" charset="2"/>
              <a:buNone/>
            </a:pPr>
            <a:r>
              <a:rPr lang="en-US" sz="1600" dirty="0"/>
              <a:t>Mem[6]</a:t>
            </a:r>
          </a:p>
        </p:txBody>
      </p:sp>
      <p:sp>
        <p:nvSpPr>
          <p:cNvPr id="53" name="Text Box 80"/>
          <p:cNvSpPr txBox="1">
            <a:spLocks noChangeArrowheads="1"/>
          </p:cNvSpPr>
          <p:nvPr/>
        </p:nvSpPr>
        <p:spPr bwMode="auto">
          <a:xfrm>
            <a:off x="4531959" y="4727052"/>
            <a:ext cx="578355"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0010</a:t>
            </a:r>
          </a:p>
        </p:txBody>
      </p:sp>
      <p:sp>
        <p:nvSpPr>
          <p:cNvPr id="54" name="Text Box 80"/>
          <p:cNvSpPr txBox="1">
            <a:spLocks noChangeArrowheads="1"/>
          </p:cNvSpPr>
          <p:nvPr/>
        </p:nvSpPr>
        <p:spPr bwMode="auto">
          <a:xfrm>
            <a:off x="4427568" y="4723848"/>
            <a:ext cx="626281"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0000</a:t>
            </a:r>
          </a:p>
        </p:txBody>
      </p:sp>
      <p:sp>
        <p:nvSpPr>
          <p:cNvPr id="55" name="Text Box 80"/>
          <p:cNvSpPr txBox="1">
            <a:spLocks noChangeArrowheads="1"/>
          </p:cNvSpPr>
          <p:nvPr/>
        </p:nvSpPr>
        <p:spPr bwMode="auto">
          <a:xfrm>
            <a:off x="4628273" y="5410200"/>
            <a:ext cx="555792"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0001</a:t>
            </a:r>
          </a:p>
        </p:txBody>
      </p:sp>
      <p:sp>
        <p:nvSpPr>
          <p:cNvPr id="56" name="Text Box 80"/>
          <p:cNvSpPr txBox="1">
            <a:spLocks noChangeArrowheads="1"/>
          </p:cNvSpPr>
          <p:nvPr/>
        </p:nvSpPr>
        <p:spPr bwMode="auto">
          <a:xfrm>
            <a:off x="4530269" y="4710113"/>
            <a:ext cx="555792"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0010</a:t>
            </a:r>
          </a:p>
        </p:txBody>
      </p:sp>
      <p:sp>
        <p:nvSpPr>
          <p:cNvPr id="57" name="Text Box 80"/>
          <p:cNvSpPr txBox="1">
            <a:spLocks noChangeArrowheads="1"/>
          </p:cNvSpPr>
          <p:nvPr/>
        </p:nvSpPr>
        <p:spPr bwMode="auto">
          <a:xfrm>
            <a:off x="2209800" y="4749800"/>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58" name="Text Box 80"/>
          <p:cNvSpPr txBox="1">
            <a:spLocks noChangeArrowheads="1"/>
          </p:cNvSpPr>
          <p:nvPr/>
        </p:nvSpPr>
        <p:spPr bwMode="auto">
          <a:xfrm>
            <a:off x="2219325" y="4751388"/>
            <a:ext cx="204788" cy="27463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59" name="Text Box 80"/>
          <p:cNvSpPr txBox="1">
            <a:spLocks noChangeArrowheads="1"/>
          </p:cNvSpPr>
          <p:nvPr/>
        </p:nvSpPr>
        <p:spPr bwMode="auto">
          <a:xfrm>
            <a:off x="2211388" y="4749800"/>
            <a:ext cx="204787"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60" name="Text Box 80"/>
          <p:cNvSpPr txBox="1">
            <a:spLocks noChangeArrowheads="1"/>
          </p:cNvSpPr>
          <p:nvPr/>
        </p:nvSpPr>
        <p:spPr bwMode="auto">
          <a:xfrm>
            <a:off x="2209800" y="540861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6</a:t>
            </a:r>
          </a:p>
        </p:txBody>
      </p:sp>
      <p:cxnSp>
        <p:nvCxnSpPr>
          <p:cNvPr id="61" name="Straight Arrow Connector 60"/>
          <p:cNvCxnSpPr>
            <a:cxnSpLocks noChangeShapeType="1"/>
          </p:cNvCxnSpPr>
          <p:nvPr/>
        </p:nvCxnSpPr>
        <p:spPr bwMode="auto">
          <a:xfrm>
            <a:off x="2624138" y="5559425"/>
            <a:ext cx="914400" cy="1588"/>
          </a:xfrm>
          <a:prstGeom prst="straightConnector1">
            <a:avLst/>
          </a:prstGeom>
          <a:noFill/>
          <a:ln w="25400" algn="ctr">
            <a:solidFill>
              <a:srgbClr val="C00000"/>
            </a:solidFill>
            <a:round/>
            <a:headEnd/>
            <a:tailEnd type="stealth" w="med" len="lg"/>
          </a:ln>
        </p:spPr>
      </p:cxnSp>
      <p:sp>
        <p:nvSpPr>
          <p:cNvPr id="17491" name="Text Box 80"/>
          <p:cNvSpPr txBox="1">
            <a:spLocks noChangeArrowheads="1"/>
          </p:cNvSpPr>
          <p:nvPr/>
        </p:nvSpPr>
        <p:spPr bwMode="auto">
          <a:xfrm>
            <a:off x="4191000" y="5080000"/>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65" name="Text Box 80"/>
          <p:cNvSpPr txBox="1">
            <a:spLocks noChangeArrowheads="1"/>
          </p:cNvSpPr>
          <p:nvPr/>
        </p:nvSpPr>
        <p:spPr bwMode="auto">
          <a:xfrm>
            <a:off x="4198938" y="5419725"/>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17493" name="Text Box 80"/>
          <p:cNvSpPr txBox="1">
            <a:spLocks noChangeArrowheads="1"/>
          </p:cNvSpPr>
          <p:nvPr/>
        </p:nvSpPr>
        <p:spPr bwMode="auto">
          <a:xfrm>
            <a:off x="4206875" y="5757863"/>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67" name="Text Box 80"/>
          <p:cNvSpPr txBox="1">
            <a:spLocks noChangeArrowheads="1"/>
          </p:cNvSpPr>
          <p:nvPr/>
        </p:nvSpPr>
        <p:spPr bwMode="auto">
          <a:xfrm>
            <a:off x="4191000" y="4713288"/>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1</a:t>
            </a:r>
          </a:p>
        </p:txBody>
      </p:sp>
      <p:sp>
        <p:nvSpPr>
          <p:cNvPr id="68" name="Text Box 80"/>
          <p:cNvSpPr txBox="1">
            <a:spLocks noChangeArrowheads="1"/>
          </p:cNvSpPr>
          <p:nvPr/>
        </p:nvSpPr>
        <p:spPr bwMode="auto">
          <a:xfrm>
            <a:off x="4198938" y="5408613"/>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1</a:t>
            </a:r>
          </a:p>
        </p:txBody>
      </p:sp>
      <p:sp>
        <p:nvSpPr>
          <p:cNvPr id="62" name="Rounded Rectangle 61"/>
          <p:cNvSpPr>
            <a:spLocks noChangeArrowheads="1"/>
          </p:cNvSpPr>
          <p:nvPr/>
        </p:nvSpPr>
        <p:spPr bwMode="auto">
          <a:xfrm>
            <a:off x="4521200" y="2362200"/>
            <a:ext cx="457200" cy="1371600"/>
          </a:xfrm>
          <a:prstGeom prst="roundRect">
            <a:avLst>
              <a:gd name="adj" fmla="val 16667"/>
            </a:avLst>
          </a:prstGeom>
          <a:noFill/>
          <a:ln w="19050" algn="ctr">
            <a:solidFill>
              <a:srgbClr val="C00000"/>
            </a:solidFill>
            <a:round/>
            <a:headEnd/>
            <a:tailEnd/>
          </a:ln>
        </p:spPr>
        <p:txBody>
          <a:bodyPr/>
          <a:lstStyle/>
          <a:p>
            <a:endParaRPr lang="en-US"/>
          </a:p>
        </p:txBody>
      </p:sp>
      <p:grpSp>
        <p:nvGrpSpPr>
          <p:cNvPr id="70" name="Group 69"/>
          <p:cNvGrpSpPr/>
          <p:nvPr/>
        </p:nvGrpSpPr>
        <p:grpSpPr>
          <a:xfrm>
            <a:off x="5037392" y="1140023"/>
            <a:ext cx="1820608" cy="307777"/>
            <a:chOff x="5037392" y="1140023"/>
            <a:chExt cx="1820608" cy="307777"/>
          </a:xfrm>
        </p:grpSpPr>
        <p:cxnSp>
          <p:nvCxnSpPr>
            <p:cNvPr id="63" name="Straight Connector 62"/>
            <p:cNvCxnSpPr/>
            <p:nvPr/>
          </p:nvCxnSpPr>
          <p:spPr bwMode="auto">
            <a:xfrm>
              <a:off x="5037392" y="1447800"/>
              <a:ext cx="1820608" cy="0"/>
            </a:xfrm>
            <a:prstGeom prst="line">
              <a:avLst/>
            </a:prstGeom>
            <a:noFill/>
            <a:ln w="9525" cap="flat" cmpd="sng" algn="ctr">
              <a:solidFill>
                <a:srgbClr val="FF6600"/>
              </a:solidFill>
              <a:prstDash val="solid"/>
              <a:round/>
              <a:headEnd type="arrow" w="med" len="med"/>
              <a:tailEnd type="arrow" w="med" len="med"/>
            </a:ln>
            <a:effectLst/>
          </p:spPr>
        </p:cxnSp>
        <p:sp>
          <p:nvSpPr>
            <p:cNvPr id="69" name="Text Box 59"/>
            <p:cNvSpPr txBox="1">
              <a:spLocks noChangeArrowheads="1"/>
            </p:cNvSpPr>
            <p:nvPr/>
          </p:nvSpPr>
          <p:spPr bwMode="auto">
            <a:xfrm>
              <a:off x="5365208" y="1140023"/>
              <a:ext cx="1264192" cy="307777"/>
            </a:xfrm>
            <a:prstGeom prst="rect">
              <a:avLst/>
            </a:prstGeom>
            <a:noFill/>
            <a:ln w="12700">
              <a:noFill/>
              <a:miter lim="800000"/>
              <a:headEnd/>
              <a:tailEnd/>
            </a:ln>
          </p:spPr>
          <p:txBody>
            <a:bodyPr wrap="none">
              <a:spAutoFit/>
            </a:bodyPr>
            <a:lstStyle/>
            <a:p>
              <a:pPr>
                <a:buFont typeface="Wingdings" pitchFamily="2" charset="2"/>
                <a:buNone/>
              </a:pPr>
              <a:r>
                <a:rPr lang="en-US" dirty="0"/>
                <a:t>block address</a:t>
              </a:r>
            </a:p>
          </p:txBody>
        </p:sp>
      </p:grpSp>
    </p:spTree>
    <p:extLst>
      <p:ext uri="{BB962C8B-B14F-4D97-AF65-F5344CB8AC3E}">
        <p14:creationId xmlns:p14="http://schemas.microsoft.com/office/powerpoint/2010/main" val="170835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411"/>
                                        </p:tgtEl>
                                        <p:attrNameLst>
                                          <p:attrName>style.visibility</p:attrName>
                                        </p:attrNameLst>
                                      </p:cBhvr>
                                      <p:to>
                                        <p:strVal val="visible"/>
                                      </p:to>
                                    </p:set>
                                    <p:animEffect transition="in" filter="blinds(horizontal)">
                                      <p:cBhvr>
                                        <p:cTn id="11" dur="500"/>
                                        <p:tgtEl>
                                          <p:spTgt spid="16411"/>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70"/>
                                        </p:tgtEl>
                                        <p:attrNameLst>
                                          <p:attrName>style.visibility</p:attrName>
                                        </p:attrNameLst>
                                      </p:cBhvr>
                                      <p:to>
                                        <p:strVal val="visible"/>
                                      </p:to>
                                    </p:set>
                                    <p:anim calcmode="lin" valueType="num">
                                      <p:cBhvr>
                                        <p:cTn id="16" dur="500" fill="hold"/>
                                        <p:tgtEl>
                                          <p:spTgt spid="70"/>
                                        </p:tgtEl>
                                        <p:attrNameLst>
                                          <p:attrName>ppt_w</p:attrName>
                                        </p:attrNameLst>
                                      </p:cBhvr>
                                      <p:tavLst>
                                        <p:tav tm="0">
                                          <p:val>
                                            <p:fltVal val="0"/>
                                          </p:val>
                                        </p:tav>
                                        <p:tav tm="100000">
                                          <p:val>
                                            <p:strVal val="#ppt_w"/>
                                          </p:val>
                                        </p:tav>
                                      </p:tavLst>
                                    </p:anim>
                                    <p:anim calcmode="lin" valueType="num">
                                      <p:cBhvr>
                                        <p:cTn id="17" dur="5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trips(downRight)">
                                      <p:cBhvr>
                                        <p:cTn id="22" dur="500"/>
                                        <p:tgtEl>
                                          <p:spTgt spid="3"/>
                                        </p:tgtEl>
                                      </p:cBhvr>
                                    </p:animEffect>
                                  </p:childTnLst>
                                </p:cTn>
                              </p:par>
                            </p:childTnLst>
                          </p:cTn>
                        </p:par>
                        <p:par>
                          <p:cTn id="23" fill="hold">
                            <p:stCondLst>
                              <p:cond delay="500"/>
                            </p:stCondLst>
                            <p:childTnLst>
                              <p:par>
                                <p:cTn id="24" presetID="18" presetClass="entr" presetSubtype="12"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strips(downLeft)">
                                      <p:cBhvr>
                                        <p:cTn id="26" dur="1000"/>
                                        <p:tgtEl>
                                          <p:spTgt spid="38"/>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strips(downLeft)">
                                      <p:cBhvr>
                                        <p:cTn id="29" dur="1000"/>
                                        <p:tgtEl>
                                          <p:spTgt spid="6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childTnLst>
                          </p:cTn>
                        </p:par>
                        <p:par>
                          <p:cTn id="35" fill="hold">
                            <p:stCondLst>
                              <p:cond delay="500"/>
                            </p:stCondLst>
                            <p:childTnLst>
                              <p:par>
                                <p:cTn id="36" presetID="18" presetClass="entr" presetSubtype="6"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strips(downRight)">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blinds(horizontal)">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grpId="0" nodeType="clickEffect">
                                  <p:stCondLst>
                                    <p:cond delay="0"/>
                                  </p:stCondLst>
                                  <p:childTnLst>
                                    <p:animEffect transition="out" filter="blinds(horizontal)">
                                      <p:cBhvr>
                                        <p:cTn id="47" dur="500"/>
                                        <p:tgtEl>
                                          <p:spTgt spid="16403"/>
                                        </p:tgtEl>
                                      </p:cBhvr>
                                    </p:animEffect>
                                    <p:set>
                                      <p:cBhvr>
                                        <p:cTn id="48" dur="1" fill="hold">
                                          <p:stCondLst>
                                            <p:cond delay="499"/>
                                          </p:stCondLst>
                                        </p:cTn>
                                        <p:tgtEl>
                                          <p:spTgt spid="16403"/>
                                        </p:tgtEl>
                                        <p:attrNameLst>
                                          <p:attrName>style.visibility</p:attrName>
                                        </p:attrNameLst>
                                      </p:cBhvr>
                                      <p:to>
                                        <p:strVal val="hidden"/>
                                      </p:to>
                                    </p:set>
                                  </p:childTnLst>
                                </p:cTn>
                              </p:par>
                              <p:par>
                                <p:cTn id="49" presetID="3" presetClass="entr" presetSubtype="1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blinds(horizontal)">
                                      <p:cBhvr>
                                        <p:cTn id="51" dur="500"/>
                                        <p:tgtEl>
                                          <p:spTgt spid="67"/>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6413"/>
                                        </p:tgtEl>
                                        <p:attrNameLst>
                                          <p:attrName>style.visibility</p:attrName>
                                        </p:attrNameLst>
                                      </p:cBhvr>
                                      <p:to>
                                        <p:strVal val="visible"/>
                                      </p:to>
                                    </p:set>
                                    <p:animEffect transition="in" filter="blinds(horizontal)">
                                      <p:cBhvr>
                                        <p:cTn id="54" dur="500"/>
                                        <p:tgtEl>
                                          <p:spTgt spid="16413"/>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blinds(horizontal)">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xit" presetSubtype="10" fill="hold" grpId="1" nodeType="clickEffect">
                                  <p:stCondLst>
                                    <p:cond delay="0"/>
                                  </p:stCondLst>
                                  <p:childTnLst>
                                    <p:animEffect transition="out" filter="blinds(horizontal)">
                                      <p:cBhvr>
                                        <p:cTn id="61" dur="500"/>
                                        <p:tgtEl>
                                          <p:spTgt spid="34"/>
                                        </p:tgtEl>
                                      </p:cBhvr>
                                    </p:animEffect>
                                    <p:set>
                                      <p:cBhvr>
                                        <p:cTn id="62" dur="1" fill="hold">
                                          <p:stCondLst>
                                            <p:cond delay="499"/>
                                          </p:stCondLst>
                                        </p:cTn>
                                        <p:tgtEl>
                                          <p:spTgt spid="34"/>
                                        </p:tgtEl>
                                        <p:attrNameLst>
                                          <p:attrName>style.visibility</p:attrName>
                                        </p:attrNameLst>
                                      </p:cBhvr>
                                      <p:to>
                                        <p:strVal val="hidden"/>
                                      </p:to>
                                    </p:set>
                                  </p:childTnLst>
                                </p:cTn>
                              </p:par>
                              <p:par>
                                <p:cTn id="63" presetID="3" presetClass="entr" presetSubtype="1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blinds(horizontal)">
                                      <p:cBhvr>
                                        <p:cTn id="65" dur="500"/>
                                        <p:tgtEl>
                                          <p:spTgt spid="57"/>
                                        </p:tgtEl>
                                      </p:cBhvr>
                                    </p:animEffect>
                                  </p:childTnLst>
                                </p:cTn>
                              </p:par>
                            </p:childTnLst>
                          </p:cTn>
                        </p:par>
                        <p:par>
                          <p:cTn id="66" fill="hold">
                            <p:stCondLst>
                              <p:cond delay="500"/>
                            </p:stCondLst>
                            <p:childTnLst>
                              <p:par>
                                <p:cTn id="67" presetID="18" presetClass="entr" presetSubtype="6" fill="hold"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strips(downRight)">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blinds(horizontal)">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xit" presetSubtype="10" fill="hold" grpId="1" nodeType="clickEffect">
                                  <p:stCondLst>
                                    <p:cond delay="0"/>
                                  </p:stCondLst>
                                  <p:childTnLst>
                                    <p:animEffect transition="out" filter="blinds(horizontal)">
                                      <p:cBhvr>
                                        <p:cTn id="78" dur="500"/>
                                        <p:tgtEl>
                                          <p:spTgt spid="16413"/>
                                        </p:tgtEl>
                                      </p:cBhvr>
                                    </p:animEffect>
                                    <p:set>
                                      <p:cBhvr>
                                        <p:cTn id="79" dur="1" fill="hold">
                                          <p:stCondLst>
                                            <p:cond delay="499"/>
                                          </p:stCondLst>
                                        </p:cTn>
                                        <p:tgtEl>
                                          <p:spTgt spid="16413"/>
                                        </p:tgtEl>
                                        <p:attrNameLst>
                                          <p:attrName>style.visibility</p:attrName>
                                        </p:attrNameLst>
                                      </p:cBhvr>
                                      <p:to>
                                        <p:strVal val="hidden"/>
                                      </p:to>
                                    </p:set>
                                  </p:childTnLst>
                                </p:cTn>
                              </p:par>
                              <p:par>
                                <p:cTn id="80" presetID="3" presetClass="entr" presetSubtype="10"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blinds(horizontal)">
                                      <p:cBhvr>
                                        <p:cTn id="82" dur="500"/>
                                        <p:tgtEl>
                                          <p:spTgt spid="53"/>
                                        </p:tgtEl>
                                      </p:cBhvr>
                                    </p:animEffect>
                                  </p:childTnLst>
                                </p:cTn>
                              </p:par>
                              <p:par>
                                <p:cTn id="83" presetID="3" presetClass="exit" presetSubtype="10" fill="hold" grpId="1" nodeType="withEffect">
                                  <p:stCondLst>
                                    <p:cond delay="0"/>
                                  </p:stCondLst>
                                  <p:childTnLst>
                                    <p:animEffect transition="out" filter="blinds(horizontal)">
                                      <p:cBhvr>
                                        <p:cTn id="84" dur="500"/>
                                        <p:tgtEl>
                                          <p:spTgt spid="36"/>
                                        </p:tgtEl>
                                      </p:cBhvr>
                                    </p:animEffect>
                                    <p:set>
                                      <p:cBhvr>
                                        <p:cTn id="85" dur="1" fill="hold">
                                          <p:stCondLst>
                                            <p:cond delay="499"/>
                                          </p:stCondLst>
                                        </p:cTn>
                                        <p:tgtEl>
                                          <p:spTgt spid="36"/>
                                        </p:tgtEl>
                                        <p:attrNameLst>
                                          <p:attrName>style.visibility</p:attrName>
                                        </p:attrNameLst>
                                      </p:cBhvr>
                                      <p:to>
                                        <p:strVal val="hidden"/>
                                      </p:to>
                                    </p:set>
                                  </p:childTnLst>
                                </p:cTn>
                              </p:par>
                              <p:par>
                                <p:cTn id="86" presetID="3" presetClass="entr" presetSubtype="1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blinds(horizontal)">
                                      <p:cBhvr>
                                        <p:cTn id="88" dur="500"/>
                                        <p:tgtEl>
                                          <p:spTgt spid="49"/>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xit" presetSubtype="10" fill="hold" grpId="1" nodeType="clickEffect">
                                  <p:stCondLst>
                                    <p:cond delay="0"/>
                                  </p:stCondLst>
                                  <p:childTnLst>
                                    <p:animEffect transition="out" filter="blinds(horizontal)">
                                      <p:cBhvr>
                                        <p:cTn id="92" dur="500"/>
                                        <p:tgtEl>
                                          <p:spTgt spid="57"/>
                                        </p:tgtEl>
                                      </p:cBhvr>
                                    </p:animEffect>
                                    <p:set>
                                      <p:cBhvr>
                                        <p:cTn id="93" dur="1" fill="hold">
                                          <p:stCondLst>
                                            <p:cond delay="499"/>
                                          </p:stCondLst>
                                        </p:cTn>
                                        <p:tgtEl>
                                          <p:spTgt spid="57"/>
                                        </p:tgtEl>
                                        <p:attrNameLst>
                                          <p:attrName>style.visibility</p:attrName>
                                        </p:attrNameLst>
                                      </p:cBhvr>
                                      <p:to>
                                        <p:strVal val="hidden"/>
                                      </p:to>
                                    </p:set>
                                  </p:childTnLst>
                                </p:cTn>
                              </p:par>
                              <p:par>
                                <p:cTn id="94" presetID="3" presetClass="entr" presetSubtype="1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blinds(horizontal)">
                                      <p:cBhvr>
                                        <p:cTn id="96" dur="500"/>
                                        <p:tgtEl>
                                          <p:spTgt spid="58"/>
                                        </p:tgtEl>
                                      </p:cBhvr>
                                    </p:animEffect>
                                  </p:childTnLst>
                                </p:cTn>
                              </p:par>
                            </p:childTnLst>
                          </p:cTn>
                        </p:par>
                        <p:par>
                          <p:cTn id="97" fill="hold">
                            <p:stCondLst>
                              <p:cond delay="500"/>
                            </p:stCondLst>
                            <p:childTnLst>
                              <p:par>
                                <p:cTn id="98" presetID="18" presetClass="entr" presetSubtype="6" fill="hold" nodeType="after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strips(downRight)">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blinds(horizontal)">
                                      <p:cBhvr>
                                        <p:cTn id="105" dur="500"/>
                                        <p:tgtEl>
                                          <p:spTgt spid="46"/>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xit" presetSubtype="10" fill="hold" grpId="1" nodeType="clickEffect">
                                  <p:stCondLst>
                                    <p:cond delay="0"/>
                                  </p:stCondLst>
                                  <p:childTnLst>
                                    <p:animEffect transition="out" filter="blinds(horizontal)">
                                      <p:cBhvr>
                                        <p:cTn id="109" dur="500"/>
                                        <p:tgtEl>
                                          <p:spTgt spid="53"/>
                                        </p:tgtEl>
                                      </p:cBhvr>
                                    </p:animEffect>
                                    <p:set>
                                      <p:cBhvr>
                                        <p:cTn id="110" dur="1" fill="hold">
                                          <p:stCondLst>
                                            <p:cond delay="499"/>
                                          </p:stCondLst>
                                        </p:cTn>
                                        <p:tgtEl>
                                          <p:spTgt spid="53"/>
                                        </p:tgtEl>
                                        <p:attrNameLst>
                                          <p:attrName>style.visibility</p:attrName>
                                        </p:attrNameLst>
                                      </p:cBhvr>
                                      <p:to>
                                        <p:strVal val="hidden"/>
                                      </p:to>
                                    </p:set>
                                  </p:childTnLst>
                                </p:cTn>
                              </p:par>
                              <p:par>
                                <p:cTn id="111" presetID="3" presetClass="entr" presetSubtype="10" fill="hold" grpId="0" nodeType="withEffect">
                                  <p:stCondLst>
                                    <p:cond delay="0"/>
                                  </p:stCondLst>
                                  <p:childTnLst>
                                    <p:set>
                                      <p:cBhvr>
                                        <p:cTn id="112" dur="1" fill="hold">
                                          <p:stCondLst>
                                            <p:cond delay="0"/>
                                          </p:stCondLst>
                                        </p:cTn>
                                        <p:tgtEl>
                                          <p:spTgt spid="54"/>
                                        </p:tgtEl>
                                        <p:attrNameLst>
                                          <p:attrName>style.visibility</p:attrName>
                                        </p:attrNameLst>
                                      </p:cBhvr>
                                      <p:to>
                                        <p:strVal val="visible"/>
                                      </p:to>
                                    </p:set>
                                    <p:animEffect transition="in" filter="blinds(horizontal)">
                                      <p:cBhvr>
                                        <p:cTn id="113" dur="500"/>
                                        <p:tgtEl>
                                          <p:spTgt spid="54"/>
                                        </p:tgtEl>
                                      </p:cBhvr>
                                    </p:animEffect>
                                  </p:childTnLst>
                                </p:cTn>
                              </p:par>
                              <p:par>
                                <p:cTn id="114" presetID="3" presetClass="exit" presetSubtype="10" fill="hold" grpId="1" nodeType="withEffect">
                                  <p:stCondLst>
                                    <p:cond delay="0"/>
                                  </p:stCondLst>
                                  <p:childTnLst>
                                    <p:animEffect transition="out" filter="blinds(horizontal)">
                                      <p:cBhvr>
                                        <p:cTn id="115" dur="500"/>
                                        <p:tgtEl>
                                          <p:spTgt spid="49"/>
                                        </p:tgtEl>
                                      </p:cBhvr>
                                    </p:animEffect>
                                    <p:set>
                                      <p:cBhvr>
                                        <p:cTn id="116" dur="1" fill="hold">
                                          <p:stCondLst>
                                            <p:cond delay="499"/>
                                          </p:stCondLst>
                                        </p:cTn>
                                        <p:tgtEl>
                                          <p:spTgt spid="49"/>
                                        </p:tgtEl>
                                        <p:attrNameLst>
                                          <p:attrName>style.visibility</p:attrName>
                                        </p:attrNameLst>
                                      </p:cBhvr>
                                      <p:to>
                                        <p:strVal val="hidden"/>
                                      </p:to>
                                    </p:set>
                                  </p:childTnLst>
                                </p:cTn>
                              </p:par>
                              <p:par>
                                <p:cTn id="117" presetID="3" presetClass="entr" presetSubtype="10" fill="hold" grpId="0"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blinds(horizontal)">
                                      <p:cBhvr>
                                        <p:cTn id="119" dur="500"/>
                                        <p:tgtEl>
                                          <p:spTgt spid="50"/>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blinds(horizontal)">
                                      <p:cBhvr>
                                        <p:cTn id="124" dur="500"/>
                                        <p:tgtEl>
                                          <p:spTgt spid="60"/>
                                        </p:tgtEl>
                                      </p:cBhvr>
                                    </p:animEffect>
                                  </p:childTnLst>
                                </p:cTn>
                              </p:par>
                              <p:par>
                                <p:cTn id="125" presetID="3" presetClass="exit" presetSubtype="10" fill="hold" nodeType="withEffect">
                                  <p:stCondLst>
                                    <p:cond delay="0"/>
                                  </p:stCondLst>
                                  <p:childTnLst>
                                    <p:animEffect transition="out" filter="blinds(horizontal)">
                                      <p:cBhvr>
                                        <p:cTn id="126" dur="500"/>
                                        <p:tgtEl>
                                          <p:spTgt spid="32"/>
                                        </p:tgtEl>
                                      </p:cBhvr>
                                    </p:animEffect>
                                    <p:set>
                                      <p:cBhvr>
                                        <p:cTn id="127" dur="1" fill="hold">
                                          <p:stCondLst>
                                            <p:cond delay="499"/>
                                          </p:stCondLst>
                                        </p:cTn>
                                        <p:tgtEl>
                                          <p:spTgt spid="32"/>
                                        </p:tgtEl>
                                        <p:attrNameLst>
                                          <p:attrName>style.visibility</p:attrName>
                                        </p:attrNameLst>
                                      </p:cBhvr>
                                      <p:to>
                                        <p:strVal val="hidden"/>
                                      </p:to>
                                    </p:set>
                                  </p:childTnLst>
                                </p:cTn>
                              </p:par>
                              <p:par>
                                <p:cTn id="128" presetID="3" presetClass="exit" presetSubtype="10" fill="hold" grpId="1" nodeType="withEffect">
                                  <p:stCondLst>
                                    <p:cond delay="0"/>
                                  </p:stCondLst>
                                  <p:childTnLst>
                                    <p:animEffect transition="out" filter="blinds(horizontal)">
                                      <p:cBhvr>
                                        <p:cTn id="129" dur="500"/>
                                        <p:tgtEl>
                                          <p:spTgt spid="58"/>
                                        </p:tgtEl>
                                      </p:cBhvr>
                                    </p:animEffect>
                                    <p:set>
                                      <p:cBhvr>
                                        <p:cTn id="130" dur="1" fill="hold">
                                          <p:stCondLst>
                                            <p:cond delay="499"/>
                                          </p:stCondLst>
                                        </p:cTn>
                                        <p:tgtEl>
                                          <p:spTgt spid="58"/>
                                        </p:tgtEl>
                                        <p:attrNameLst>
                                          <p:attrName>style.visibility</p:attrName>
                                        </p:attrNameLst>
                                      </p:cBhvr>
                                      <p:to>
                                        <p:strVal val="hidden"/>
                                      </p:to>
                                    </p:set>
                                  </p:childTnLst>
                                </p:cTn>
                              </p:par>
                            </p:childTnLst>
                          </p:cTn>
                        </p:par>
                        <p:par>
                          <p:cTn id="131" fill="hold">
                            <p:stCondLst>
                              <p:cond delay="500"/>
                            </p:stCondLst>
                            <p:childTnLst>
                              <p:par>
                                <p:cTn id="132" presetID="18" presetClass="entr" presetSubtype="6" fill="hold" nodeType="afterEffect">
                                  <p:stCondLst>
                                    <p:cond delay="0"/>
                                  </p:stCondLst>
                                  <p:childTnLst>
                                    <p:set>
                                      <p:cBhvr>
                                        <p:cTn id="133" dur="1" fill="hold">
                                          <p:stCondLst>
                                            <p:cond delay="0"/>
                                          </p:stCondLst>
                                        </p:cTn>
                                        <p:tgtEl>
                                          <p:spTgt spid="61"/>
                                        </p:tgtEl>
                                        <p:attrNameLst>
                                          <p:attrName>style.visibility</p:attrName>
                                        </p:attrNameLst>
                                      </p:cBhvr>
                                      <p:to>
                                        <p:strVal val="visible"/>
                                      </p:to>
                                    </p:set>
                                    <p:animEffect transition="in" filter="strips(downRight)">
                                      <p:cBhvr>
                                        <p:cTn id="134" dur="500"/>
                                        <p:tgtEl>
                                          <p:spTgt spid="61"/>
                                        </p:tgtEl>
                                      </p:cBhvr>
                                    </p:animEffec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blinds(horizontal)">
                                      <p:cBhvr>
                                        <p:cTn id="139" dur="500"/>
                                        <p:tgtEl>
                                          <p:spTgt spid="47"/>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xit" presetSubtype="10" fill="hold" grpId="0" nodeType="clickEffect">
                                  <p:stCondLst>
                                    <p:cond delay="0"/>
                                  </p:stCondLst>
                                  <p:childTnLst>
                                    <p:animEffect transition="out" filter="blinds(horizontal)">
                                      <p:cBhvr>
                                        <p:cTn id="143" dur="500"/>
                                        <p:tgtEl>
                                          <p:spTgt spid="65"/>
                                        </p:tgtEl>
                                      </p:cBhvr>
                                    </p:animEffect>
                                    <p:set>
                                      <p:cBhvr>
                                        <p:cTn id="144" dur="1" fill="hold">
                                          <p:stCondLst>
                                            <p:cond delay="499"/>
                                          </p:stCondLst>
                                        </p:cTn>
                                        <p:tgtEl>
                                          <p:spTgt spid="65"/>
                                        </p:tgtEl>
                                        <p:attrNameLst>
                                          <p:attrName>style.visibility</p:attrName>
                                        </p:attrNameLst>
                                      </p:cBhvr>
                                      <p:to>
                                        <p:strVal val="hidden"/>
                                      </p:to>
                                    </p:set>
                                  </p:childTnLst>
                                </p:cTn>
                              </p:par>
                              <p:par>
                                <p:cTn id="145" presetID="3" presetClass="entr" presetSubtype="10" fill="hold" grpId="0" nodeType="withEffect">
                                  <p:stCondLst>
                                    <p:cond delay="0"/>
                                  </p:stCondLst>
                                  <p:childTnLst>
                                    <p:set>
                                      <p:cBhvr>
                                        <p:cTn id="146" dur="1" fill="hold">
                                          <p:stCondLst>
                                            <p:cond delay="0"/>
                                          </p:stCondLst>
                                        </p:cTn>
                                        <p:tgtEl>
                                          <p:spTgt spid="68"/>
                                        </p:tgtEl>
                                        <p:attrNameLst>
                                          <p:attrName>style.visibility</p:attrName>
                                        </p:attrNameLst>
                                      </p:cBhvr>
                                      <p:to>
                                        <p:strVal val="visible"/>
                                      </p:to>
                                    </p:set>
                                    <p:animEffect transition="in" filter="blinds(horizontal)">
                                      <p:cBhvr>
                                        <p:cTn id="147" dur="500"/>
                                        <p:tgtEl>
                                          <p:spTgt spid="68"/>
                                        </p:tgtEl>
                                      </p:cBhvr>
                                    </p:animEffect>
                                  </p:childTnLst>
                                </p:cTn>
                              </p:par>
                              <p:par>
                                <p:cTn id="148" presetID="3" presetClass="entr" presetSubtype="10" fill="hold" grpId="0" nodeType="withEffect">
                                  <p:stCondLst>
                                    <p:cond delay="0"/>
                                  </p:stCondLst>
                                  <p:childTnLst>
                                    <p:set>
                                      <p:cBhvr>
                                        <p:cTn id="149" dur="1" fill="hold">
                                          <p:stCondLst>
                                            <p:cond delay="0"/>
                                          </p:stCondLst>
                                        </p:cTn>
                                        <p:tgtEl>
                                          <p:spTgt spid="55"/>
                                        </p:tgtEl>
                                        <p:attrNameLst>
                                          <p:attrName>style.visibility</p:attrName>
                                        </p:attrNameLst>
                                      </p:cBhvr>
                                      <p:to>
                                        <p:strVal val="visible"/>
                                      </p:to>
                                    </p:set>
                                    <p:animEffect transition="in" filter="blinds(horizontal)">
                                      <p:cBhvr>
                                        <p:cTn id="150" dur="500"/>
                                        <p:tgtEl>
                                          <p:spTgt spid="55"/>
                                        </p:tgtEl>
                                      </p:cBhvr>
                                    </p:animEffect>
                                  </p:childTnLst>
                                </p:cTn>
                              </p:par>
                              <p:par>
                                <p:cTn id="151" presetID="3" presetClass="entr" presetSubtype="10" fill="hold" grpId="0" nodeType="with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blinds(horizontal)">
                                      <p:cBhvr>
                                        <p:cTn id="153" dur="500"/>
                                        <p:tgtEl>
                                          <p:spTgt spid="52"/>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xit" presetSubtype="10" fill="hold" grpId="1" nodeType="clickEffect">
                                  <p:stCondLst>
                                    <p:cond delay="0"/>
                                  </p:stCondLst>
                                  <p:childTnLst>
                                    <p:animEffect transition="out" filter="blinds(horizontal)">
                                      <p:cBhvr>
                                        <p:cTn id="157" dur="500"/>
                                        <p:tgtEl>
                                          <p:spTgt spid="60"/>
                                        </p:tgtEl>
                                      </p:cBhvr>
                                    </p:animEffect>
                                    <p:set>
                                      <p:cBhvr>
                                        <p:cTn id="158" dur="1" fill="hold">
                                          <p:stCondLst>
                                            <p:cond delay="499"/>
                                          </p:stCondLst>
                                        </p:cTn>
                                        <p:tgtEl>
                                          <p:spTgt spid="60"/>
                                        </p:tgtEl>
                                        <p:attrNameLst>
                                          <p:attrName>style.visibility</p:attrName>
                                        </p:attrNameLst>
                                      </p:cBhvr>
                                      <p:to>
                                        <p:strVal val="hidden"/>
                                      </p:to>
                                    </p:set>
                                  </p:childTnLst>
                                </p:cTn>
                              </p:par>
                              <p:par>
                                <p:cTn id="159" presetID="3" presetClass="exit" presetSubtype="10" fill="hold" nodeType="withEffect">
                                  <p:stCondLst>
                                    <p:cond delay="0"/>
                                  </p:stCondLst>
                                  <p:childTnLst>
                                    <p:animEffect transition="out" filter="blinds(horizontal)">
                                      <p:cBhvr>
                                        <p:cTn id="160" dur="500"/>
                                        <p:tgtEl>
                                          <p:spTgt spid="61"/>
                                        </p:tgtEl>
                                      </p:cBhvr>
                                    </p:animEffect>
                                    <p:set>
                                      <p:cBhvr>
                                        <p:cTn id="161" dur="1" fill="hold">
                                          <p:stCondLst>
                                            <p:cond delay="499"/>
                                          </p:stCondLst>
                                        </p:cTn>
                                        <p:tgtEl>
                                          <p:spTgt spid="61"/>
                                        </p:tgtEl>
                                        <p:attrNameLst>
                                          <p:attrName>style.visibility</p:attrName>
                                        </p:attrNameLst>
                                      </p:cBhvr>
                                      <p:to>
                                        <p:strVal val="hidden"/>
                                      </p:to>
                                    </p:set>
                                  </p:childTnLst>
                                </p:cTn>
                              </p:par>
                              <p:par>
                                <p:cTn id="162" presetID="3" presetClass="entr" presetSubtype="10" fill="hold" grpId="0" nodeType="withEffect">
                                  <p:stCondLst>
                                    <p:cond delay="0"/>
                                  </p:stCondLst>
                                  <p:childTnLst>
                                    <p:set>
                                      <p:cBhvr>
                                        <p:cTn id="163" dur="1" fill="hold">
                                          <p:stCondLst>
                                            <p:cond delay="0"/>
                                          </p:stCondLst>
                                        </p:cTn>
                                        <p:tgtEl>
                                          <p:spTgt spid="59"/>
                                        </p:tgtEl>
                                        <p:attrNameLst>
                                          <p:attrName>style.visibility</p:attrName>
                                        </p:attrNameLst>
                                      </p:cBhvr>
                                      <p:to>
                                        <p:strVal val="visible"/>
                                      </p:to>
                                    </p:set>
                                    <p:animEffect transition="in" filter="blinds(horizontal)">
                                      <p:cBhvr>
                                        <p:cTn id="164" dur="500"/>
                                        <p:tgtEl>
                                          <p:spTgt spid="59"/>
                                        </p:tgtEl>
                                      </p:cBhvr>
                                    </p:animEffect>
                                  </p:childTnLst>
                                </p:cTn>
                              </p:par>
                            </p:childTnLst>
                          </p:cTn>
                        </p:par>
                        <p:par>
                          <p:cTn id="165" fill="hold">
                            <p:stCondLst>
                              <p:cond delay="500"/>
                            </p:stCondLst>
                            <p:childTnLst>
                              <p:par>
                                <p:cTn id="166" presetID="18" presetClass="entr" presetSubtype="6" fill="hold" nodeType="afterEffect">
                                  <p:stCondLst>
                                    <p:cond delay="0"/>
                                  </p:stCondLst>
                                  <p:childTnLst>
                                    <p:set>
                                      <p:cBhvr>
                                        <p:cTn id="167" dur="1" fill="hold">
                                          <p:stCondLst>
                                            <p:cond delay="0"/>
                                          </p:stCondLst>
                                        </p:cTn>
                                        <p:tgtEl>
                                          <p:spTgt spid="32"/>
                                        </p:tgtEl>
                                        <p:attrNameLst>
                                          <p:attrName>style.visibility</p:attrName>
                                        </p:attrNameLst>
                                      </p:cBhvr>
                                      <p:to>
                                        <p:strVal val="visible"/>
                                      </p:to>
                                    </p:set>
                                    <p:animEffect transition="in" filter="strips(downRight)">
                                      <p:cBhvr>
                                        <p:cTn id="168" dur="500"/>
                                        <p:tgtEl>
                                          <p:spTgt spid="32"/>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blinds(horizontal)">
                                      <p:cBhvr>
                                        <p:cTn id="173" dur="500"/>
                                        <p:tgtEl>
                                          <p:spTgt spid="48"/>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xit" presetSubtype="10" fill="hold" grpId="1" nodeType="clickEffect">
                                  <p:stCondLst>
                                    <p:cond delay="0"/>
                                  </p:stCondLst>
                                  <p:childTnLst>
                                    <p:animEffect transition="out" filter="blinds(horizontal)">
                                      <p:cBhvr>
                                        <p:cTn id="177" dur="500"/>
                                        <p:tgtEl>
                                          <p:spTgt spid="54"/>
                                        </p:tgtEl>
                                      </p:cBhvr>
                                    </p:animEffect>
                                    <p:set>
                                      <p:cBhvr>
                                        <p:cTn id="178" dur="1" fill="hold">
                                          <p:stCondLst>
                                            <p:cond delay="499"/>
                                          </p:stCondLst>
                                        </p:cTn>
                                        <p:tgtEl>
                                          <p:spTgt spid="54"/>
                                        </p:tgtEl>
                                        <p:attrNameLst>
                                          <p:attrName>style.visibility</p:attrName>
                                        </p:attrNameLst>
                                      </p:cBhvr>
                                      <p:to>
                                        <p:strVal val="hidden"/>
                                      </p:to>
                                    </p:set>
                                  </p:childTnLst>
                                </p:cTn>
                              </p:par>
                              <p:par>
                                <p:cTn id="179" presetID="3" presetClass="entr" presetSubtype="10" fill="hold" grpId="0" nodeType="withEffect">
                                  <p:stCondLst>
                                    <p:cond delay="0"/>
                                  </p:stCondLst>
                                  <p:childTnLst>
                                    <p:set>
                                      <p:cBhvr>
                                        <p:cTn id="180" dur="1" fill="hold">
                                          <p:stCondLst>
                                            <p:cond delay="0"/>
                                          </p:stCondLst>
                                        </p:cTn>
                                        <p:tgtEl>
                                          <p:spTgt spid="56"/>
                                        </p:tgtEl>
                                        <p:attrNameLst>
                                          <p:attrName>style.visibility</p:attrName>
                                        </p:attrNameLst>
                                      </p:cBhvr>
                                      <p:to>
                                        <p:strVal val="visible"/>
                                      </p:to>
                                    </p:set>
                                    <p:animEffect transition="in" filter="blinds(horizontal)">
                                      <p:cBhvr>
                                        <p:cTn id="181" dur="500"/>
                                        <p:tgtEl>
                                          <p:spTgt spid="56"/>
                                        </p:tgtEl>
                                      </p:cBhvr>
                                    </p:animEffect>
                                  </p:childTnLst>
                                </p:cTn>
                              </p:par>
                              <p:par>
                                <p:cTn id="182" presetID="3" presetClass="exit" presetSubtype="10" fill="hold" grpId="1" nodeType="withEffect">
                                  <p:stCondLst>
                                    <p:cond delay="0"/>
                                  </p:stCondLst>
                                  <p:childTnLst>
                                    <p:animEffect transition="out" filter="blinds(horizontal)">
                                      <p:cBhvr>
                                        <p:cTn id="183" dur="500"/>
                                        <p:tgtEl>
                                          <p:spTgt spid="50"/>
                                        </p:tgtEl>
                                      </p:cBhvr>
                                    </p:animEffect>
                                    <p:set>
                                      <p:cBhvr>
                                        <p:cTn id="184" dur="1" fill="hold">
                                          <p:stCondLst>
                                            <p:cond delay="499"/>
                                          </p:stCondLst>
                                        </p:cTn>
                                        <p:tgtEl>
                                          <p:spTgt spid="50"/>
                                        </p:tgtEl>
                                        <p:attrNameLst>
                                          <p:attrName>style.visibility</p:attrName>
                                        </p:attrNameLst>
                                      </p:cBhvr>
                                      <p:to>
                                        <p:strVal val="hidden"/>
                                      </p:to>
                                    </p:set>
                                  </p:childTnLst>
                                </p:cTn>
                              </p:par>
                              <p:par>
                                <p:cTn id="185" presetID="3" presetClass="entr" presetSubtype="10" fill="hold" grpId="0" nodeType="withEffect">
                                  <p:stCondLst>
                                    <p:cond delay="0"/>
                                  </p:stCondLst>
                                  <p:childTnLst>
                                    <p:set>
                                      <p:cBhvr>
                                        <p:cTn id="186" dur="1" fill="hold">
                                          <p:stCondLst>
                                            <p:cond delay="0"/>
                                          </p:stCondLst>
                                        </p:cTn>
                                        <p:tgtEl>
                                          <p:spTgt spid="51"/>
                                        </p:tgtEl>
                                        <p:attrNameLst>
                                          <p:attrName>style.visibility</p:attrName>
                                        </p:attrNameLst>
                                      </p:cBhvr>
                                      <p:to>
                                        <p:strVal val="visible"/>
                                      </p:to>
                                    </p:set>
                                    <p:animEffect transition="in" filter="blinds(horizontal)">
                                      <p:cBhvr>
                                        <p:cTn id="18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16403" grpId="0"/>
      <p:bldP spid="16411" grpId="0"/>
      <p:bldP spid="16413" grpId="0"/>
      <p:bldP spid="16413" grpId="1"/>
      <p:bldP spid="36" grpId="0"/>
      <p:bldP spid="36" grpId="1"/>
      <p:bldP spid="38" grpId="0" animBg="1"/>
      <p:bldP spid="44" grpId="0"/>
      <p:bldP spid="45" grpId="0"/>
      <p:bldP spid="46" grpId="0"/>
      <p:bldP spid="47" grpId="0"/>
      <p:bldP spid="48" grpId="0"/>
      <p:bldP spid="49" grpId="0"/>
      <p:bldP spid="49" grpId="1"/>
      <p:bldP spid="50" grpId="0"/>
      <p:bldP spid="50" grpId="1"/>
      <p:bldP spid="51" grpId="0"/>
      <p:bldP spid="52" grpId="0"/>
      <p:bldP spid="53" grpId="0"/>
      <p:bldP spid="53" grpId="1"/>
      <p:bldP spid="54" grpId="0"/>
      <p:bldP spid="54" grpId="1"/>
      <p:bldP spid="55" grpId="0"/>
      <p:bldP spid="56" grpId="0"/>
      <p:bldP spid="57" grpId="0"/>
      <p:bldP spid="57" grpId="1"/>
      <p:bldP spid="58" grpId="0"/>
      <p:bldP spid="58" grpId="1"/>
      <p:bldP spid="59" grpId="0"/>
      <p:bldP spid="60" grpId="0"/>
      <p:bldP spid="60" grpId="1"/>
      <p:bldP spid="65" grpId="0"/>
      <p:bldP spid="67" grpId="0"/>
      <p:bldP spid="68" grpId="0"/>
      <p:bldP spid="6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t>Associativity Example (</a:t>
            </a:r>
            <a:r>
              <a:rPr lang="en-US" dirty="0" err="1"/>
              <a:t>Cont</a:t>
            </a:r>
            <a:r>
              <a:rPr lang="en-US" dirty="0"/>
              <a:t>')</a:t>
            </a:r>
          </a:p>
        </p:txBody>
      </p:sp>
      <p:sp>
        <p:nvSpPr>
          <p:cNvPr id="5" name="내용 개체 틀 4"/>
          <p:cNvSpPr>
            <a:spLocks noGrp="1"/>
          </p:cNvSpPr>
          <p:nvPr>
            <p:ph idx="1"/>
          </p:nvPr>
        </p:nvSpPr>
        <p:spPr/>
        <p:txBody>
          <a:bodyPr/>
          <a:lstStyle/>
          <a:p>
            <a:endParaRPr lang="ko-KR" altLang="en-US"/>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18435" name="Slide Number Placeholder 3"/>
          <p:cNvSpPr>
            <a:spLocks noGrp="1"/>
          </p:cNvSpPr>
          <p:nvPr>
            <p:ph type="sldNum" sz="quarter" idx="12"/>
          </p:nvPr>
        </p:nvSpPr>
        <p:spPr/>
        <p:txBody>
          <a:bodyPr/>
          <a:lstStyle/>
          <a:p>
            <a:fld id="{F6E82296-4893-49FF-BFC6-3706C5438655}" type="slidenum">
              <a:rPr lang="en-US" smtClean="0"/>
              <a:pPr/>
              <a:t>47</a:t>
            </a:fld>
            <a:endParaRPr lang="en-US"/>
          </a:p>
        </p:txBody>
      </p:sp>
      <p:sp>
        <p:nvSpPr>
          <p:cNvPr id="6" name="Content Placeholder 2"/>
          <p:cNvSpPr txBox="1">
            <a:spLocks/>
          </p:cNvSpPr>
          <p:nvPr/>
        </p:nvSpPr>
        <p:spPr bwMode="auto">
          <a:xfrm>
            <a:off x="457200" y="1219200"/>
            <a:ext cx="4343400" cy="476250"/>
          </a:xfrm>
          <a:prstGeom prst="rect">
            <a:avLst/>
          </a:prstGeom>
          <a:noFill/>
          <a:ln w="9525">
            <a:noFill/>
            <a:miter lim="800000"/>
            <a:headEnd/>
            <a:tailEnd/>
          </a:ln>
        </p:spPr>
        <p:txBody>
          <a:bodyPr>
            <a:normAutofit/>
          </a:bodyPr>
          <a:lstStyle/>
          <a:p>
            <a:pPr marL="342900" indent="-342900" eaLnBrk="0" hangingPunct="0">
              <a:spcBef>
                <a:spcPct val="50000"/>
              </a:spcBef>
              <a:buClr>
                <a:srgbClr val="C00000"/>
              </a:buClr>
              <a:buSzTx/>
              <a:buFontTx/>
              <a:buChar char="•"/>
              <a:defRPr/>
            </a:pPr>
            <a:r>
              <a:rPr lang="en-US" sz="2400" kern="0" dirty="0">
                <a:latin typeface="+mn-lt"/>
                <a:ea typeface="+mn-ea"/>
                <a:cs typeface="+mn-cs"/>
              </a:rPr>
              <a:t>2-way set associative</a:t>
            </a:r>
          </a:p>
        </p:txBody>
      </p:sp>
      <p:sp>
        <p:nvSpPr>
          <p:cNvPr id="18437" name="Freeform 62"/>
          <p:cNvSpPr>
            <a:spLocks/>
          </p:cNvSpPr>
          <p:nvPr/>
        </p:nvSpPr>
        <p:spPr bwMode="auto">
          <a:xfrm>
            <a:off x="3384550" y="5121275"/>
            <a:ext cx="2103438" cy="746125"/>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8438" name="Line 66"/>
          <p:cNvSpPr>
            <a:spLocks noChangeShapeType="1"/>
          </p:cNvSpPr>
          <p:nvPr/>
        </p:nvSpPr>
        <p:spPr bwMode="auto">
          <a:xfrm flipH="1">
            <a:off x="3384550" y="5478463"/>
            <a:ext cx="2103438" cy="0"/>
          </a:xfrm>
          <a:prstGeom prst="line">
            <a:avLst/>
          </a:prstGeom>
          <a:noFill/>
          <a:ln w="20638">
            <a:solidFill>
              <a:srgbClr val="000000"/>
            </a:solidFill>
            <a:round/>
            <a:headEnd/>
            <a:tailEnd/>
          </a:ln>
        </p:spPr>
        <p:txBody>
          <a:bodyPr/>
          <a:lstStyle/>
          <a:p>
            <a:endParaRPr lang="en-US"/>
          </a:p>
        </p:txBody>
      </p:sp>
      <p:sp>
        <p:nvSpPr>
          <p:cNvPr id="18439" name="Line 75"/>
          <p:cNvSpPr>
            <a:spLocks noChangeShapeType="1"/>
          </p:cNvSpPr>
          <p:nvPr/>
        </p:nvSpPr>
        <p:spPr bwMode="auto">
          <a:xfrm>
            <a:off x="4573588" y="5105400"/>
            <a:ext cx="0" cy="762000"/>
          </a:xfrm>
          <a:prstGeom prst="line">
            <a:avLst/>
          </a:prstGeom>
          <a:noFill/>
          <a:ln w="20638">
            <a:solidFill>
              <a:srgbClr val="000000"/>
            </a:solidFill>
            <a:round/>
            <a:headEnd/>
            <a:tailEnd/>
          </a:ln>
        </p:spPr>
        <p:txBody>
          <a:bodyPr/>
          <a:lstStyle/>
          <a:p>
            <a:endParaRPr lang="en-US"/>
          </a:p>
        </p:txBody>
      </p:sp>
      <p:sp>
        <p:nvSpPr>
          <p:cNvPr id="18440" name="Text Box 76"/>
          <p:cNvSpPr txBox="1">
            <a:spLocks noChangeArrowheads="1"/>
          </p:cNvSpPr>
          <p:nvPr/>
        </p:nvSpPr>
        <p:spPr bwMode="auto">
          <a:xfrm>
            <a:off x="4725988" y="4797425"/>
            <a:ext cx="554037" cy="307975"/>
          </a:xfrm>
          <a:prstGeom prst="rect">
            <a:avLst/>
          </a:prstGeom>
          <a:noFill/>
          <a:ln w="12700">
            <a:noFill/>
            <a:miter lim="800000"/>
            <a:headEnd/>
            <a:tailEnd/>
          </a:ln>
        </p:spPr>
        <p:txBody>
          <a:bodyPr wrap="none">
            <a:spAutoFit/>
          </a:bodyPr>
          <a:lstStyle/>
          <a:p>
            <a:pPr>
              <a:buFont typeface="Wingdings" pitchFamily="2" charset="2"/>
              <a:buNone/>
            </a:pPr>
            <a:r>
              <a:rPr lang="en-US"/>
              <a:t>Data</a:t>
            </a:r>
          </a:p>
        </p:txBody>
      </p:sp>
      <p:sp>
        <p:nvSpPr>
          <p:cNvPr id="18441" name="Text Box 78"/>
          <p:cNvSpPr txBox="1">
            <a:spLocks noChangeArrowheads="1"/>
          </p:cNvSpPr>
          <p:nvPr/>
        </p:nvSpPr>
        <p:spPr bwMode="auto">
          <a:xfrm>
            <a:off x="3963988" y="4797425"/>
            <a:ext cx="461962" cy="307975"/>
          </a:xfrm>
          <a:prstGeom prst="rect">
            <a:avLst/>
          </a:prstGeom>
          <a:noFill/>
          <a:ln w="12700">
            <a:noFill/>
            <a:miter lim="800000"/>
            <a:headEnd/>
            <a:tailEnd/>
          </a:ln>
        </p:spPr>
        <p:txBody>
          <a:bodyPr wrap="none">
            <a:spAutoFit/>
          </a:bodyPr>
          <a:lstStyle/>
          <a:p>
            <a:pPr>
              <a:buFont typeface="Wingdings" pitchFamily="2" charset="2"/>
              <a:buNone/>
            </a:pPr>
            <a:r>
              <a:rPr lang="en-US"/>
              <a:t>Tag</a:t>
            </a:r>
          </a:p>
        </p:txBody>
      </p:sp>
      <p:sp>
        <p:nvSpPr>
          <p:cNvPr id="18442" name="Text Box 79"/>
          <p:cNvSpPr txBox="1">
            <a:spLocks noChangeArrowheads="1"/>
          </p:cNvSpPr>
          <p:nvPr/>
        </p:nvSpPr>
        <p:spPr bwMode="auto">
          <a:xfrm>
            <a:off x="3443288" y="4797425"/>
            <a:ext cx="292100" cy="307975"/>
          </a:xfrm>
          <a:prstGeom prst="rect">
            <a:avLst/>
          </a:prstGeom>
          <a:noFill/>
          <a:ln w="12700">
            <a:noFill/>
            <a:miter lim="800000"/>
            <a:headEnd/>
            <a:tailEnd/>
          </a:ln>
        </p:spPr>
        <p:txBody>
          <a:bodyPr wrap="none">
            <a:spAutoFit/>
          </a:bodyPr>
          <a:lstStyle/>
          <a:p>
            <a:pPr>
              <a:buFont typeface="Wingdings" pitchFamily="2" charset="2"/>
              <a:buNone/>
            </a:pPr>
            <a:r>
              <a:rPr lang="en-US"/>
              <a:t>V</a:t>
            </a:r>
          </a:p>
        </p:txBody>
      </p:sp>
      <p:sp>
        <p:nvSpPr>
          <p:cNvPr id="18443" name="Text Box 80"/>
          <p:cNvSpPr txBox="1">
            <a:spLocks noChangeArrowheads="1"/>
          </p:cNvSpPr>
          <p:nvPr/>
        </p:nvSpPr>
        <p:spPr bwMode="auto">
          <a:xfrm>
            <a:off x="2897188" y="5105400"/>
            <a:ext cx="433387" cy="725583"/>
          </a:xfrm>
          <a:prstGeom prst="rect">
            <a:avLst/>
          </a:prstGeom>
          <a:noFill/>
          <a:ln w="12700">
            <a:noFill/>
            <a:miter lim="800000"/>
            <a:headEnd/>
            <a:tailEnd/>
          </a:ln>
        </p:spPr>
        <p:txBody>
          <a:bodyPr>
            <a:spAutoFit/>
          </a:bodyPr>
          <a:lstStyle/>
          <a:p>
            <a:pPr algn="r">
              <a:lnSpc>
                <a:spcPts val="2600"/>
              </a:lnSpc>
              <a:buFont typeface="Wingdings" pitchFamily="2" charset="2"/>
              <a:buNone/>
            </a:pPr>
            <a:r>
              <a:rPr lang="en-US" sz="1800" dirty="0"/>
              <a:t>0</a:t>
            </a:r>
          </a:p>
          <a:p>
            <a:pPr algn="r">
              <a:lnSpc>
                <a:spcPts val="2600"/>
              </a:lnSpc>
              <a:buFont typeface="Wingdings" pitchFamily="2" charset="2"/>
              <a:buNone/>
            </a:pPr>
            <a:r>
              <a:rPr lang="en-US" sz="1800" dirty="0"/>
              <a:t>1</a:t>
            </a:r>
          </a:p>
        </p:txBody>
      </p:sp>
      <p:sp>
        <p:nvSpPr>
          <p:cNvPr id="18444" name="Line 75"/>
          <p:cNvSpPr>
            <a:spLocks noChangeShapeType="1"/>
          </p:cNvSpPr>
          <p:nvPr/>
        </p:nvSpPr>
        <p:spPr bwMode="auto">
          <a:xfrm>
            <a:off x="3811588" y="5132388"/>
            <a:ext cx="0" cy="735012"/>
          </a:xfrm>
          <a:prstGeom prst="line">
            <a:avLst/>
          </a:prstGeom>
          <a:noFill/>
          <a:ln w="20638">
            <a:solidFill>
              <a:srgbClr val="000000"/>
            </a:solidFill>
            <a:round/>
            <a:headEnd/>
            <a:tailEnd/>
          </a:ln>
        </p:spPr>
        <p:txBody>
          <a:bodyPr/>
          <a:lstStyle/>
          <a:p>
            <a:endParaRPr lang="en-US"/>
          </a:p>
        </p:txBody>
      </p:sp>
      <p:sp>
        <p:nvSpPr>
          <p:cNvPr id="18445" name="Rectangle 29"/>
          <p:cNvSpPr>
            <a:spLocks noChangeArrowheads="1"/>
          </p:cNvSpPr>
          <p:nvPr/>
        </p:nvSpPr>
        <p:spPr bwMode="auto">
          <a:xfrm>
            <a:off x="1066800" y="3055938"/>
            <a:ext cx="1600200" cy="400050"/>
          </a:xfrm>
          <a:prstGeom prst="rect">
            <a:avLst/>
          </a:prstGeom>
          <a:noFill/>
          <a:ln w="9525">
            <a:noFill/>
            <a:miter lim="800000"/>
            <a:headEnd/>
            <a:tailEnd/>
          </a:ln>
        </p:spPr>
        <p:txBody>
          <a:bodyPr>
            <a:spAutoFit/>
          </a:bodyPr>
          <a:lstStyle/>
          <a:p>
            <a:pPr>
              <a:buFont typeface="Wingdings" pitchFamily="2" charset="2"/>
              <a:buNone/>
            </a:pPr>
            <a:r>
              <a:rPr lang="en-US" sz="2000"/>
              <a:t>0, 8, 0, 6, 8</a:t>
            </a:r>
          </a:p>
        </p:txBody>
      </p:sp>
      <p:cxnSp>
        <p:nvCxnSpPr>
          <p:cNvPr id="32" name="Straight Arrow Connector 31"/>
          <p:cNvCxnSpPr>
            <a:cxnSpLocks noChangeShapeType="1"/>
          </p:cNvCxnSpPr>
          <p:nvPr/>
        </p:nvCxnSpPr>
        <p:spPr bwMode="auto">
          <a:xfrm>
            <a:off x="1906588" y="5307013"/>
            <a:ext cx="914400" cy="1587"/>
          </a:xfrm>
          <a:prstGeom prst="straightConnector1">
            <a:avLst/>
          </a:prstGeom>
          <a:noFill/>
          <a:ln w="25400" algn="ctr">
            <a:solidFill>
              <a:srgbClr val="C00000"/>
            </a:solidFill>
            <a:round/>
            <a:headEnd/>
            <a:tailEnd type="stealth" w="med" len="lg"/>
          </a:ln>
        </p:spPr>
      </p:cxnSp>
      <p:sp>
        <p:nvSpPr>
          <p:cNvPr id="18447" name="Text Box 79"/>
          <p:cNvSpPr txBox="1">
            <a:spLocks noChangeArrowheads="1"/>
          </p:cNvSpPr>
          <p:nvPr/>
        </p:nvSpPr>
        <p:spPr bwMode="auto">
          <a:xfrm>
            <a:off x="2548711" y="4768195"/>
            <a:ext cx="792205" cy="369332"/>
          </a:xfrm>
          <a:prstGeom prst="rect">
            <a:avLst/>
          </a:prstGeom>
          <a:noFill/>
          <a:ln w="12700">
            <a:noFill/>
            <a:miter lim="800000"/>
            <a:headEnd/>
            <a:tailEnd/>
          </a:ln>
        </p:spPr>
        <p:txBody>
          <a:bodyPr wrap="none">
            <a:spAutoFit/>
          </a:bodyPr>
          <a:lstStyle/>
          <a:p>
            <a:pPr>
              <a:buFont typeface="Wingdings" pitchFamily="2" charset="2"/>
              <a:buNone/>
            </a:pPr>
            <a:r>
              <a:rPr lang="en-US" sz="1800" dirty="0"/>
              <a:t>Index</a:t>
            </a:r>
          </a:p>
        </p:txBody>
      </p:sp>
      <p:sp>
        <p:nvSpPr>
          <p:cNvPr id="34" name="Text Box 80"/>
          <p:cNvSpPr txBox="1">
            <a:spLocks noChangeArrowheads="1"/>
          </p:cNvSpPr>
          <p:nvPr/>
        </p:nvSpPr>
        <p:spPr bwMode="auto">
          <a:xfrm>
            <a:off x="1525588" y="5138738"/>
            <a:ext cx="204787"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16403" name="Text Box 80"/>
          <p:cNvSpPr txBox="1">
            <a:spLocks noChangeArrowheads="1"/>
          </p:cNvSpPr>
          <p:nvPr/>
        </p:nvSpPr>
        <p:spPr bwMode="auto">
          <a:xfrm>
            <a:off x="3497263" y="5173663"/>
            <a:ext cx="152400" cy="23653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0</a:t>
            </a:r>
          </a:p>
        </p:txBody>
      </p:sp>
      <p:sp>
        <p:nvSpPr>
          <p:cNvPr id="18450" name="Freeform 46"/>
          <p:cNvSpPr>
            <a:spLocks/>
          </p:cNvSpPr>
          <p:nvPr/>
        </p:nvSpPr>
        <p:spPr bwMode="auto">
          <a:xfrm>
            <a:off x="4847096" y="1666875"/>
            <a:ext cx="2498268" cy="300038"/>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16411" name="Text Box 79"/>
          <p:cNvSpPr txBox="1">
            <a:spLocks noChangeArrowheads="1"/>
          </p:cNvSpPr>
          <p:nvPr/>
        </p:nvSpPr>
        <p:spPr bwMode="auto">
          <a:xfrm>
            <a:off x="5427203" y="1636713"/>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Tag</a:t>
            </a:r>
          </a:p>
        </p:txBody>
      </p:sp>
      <p:grpSp>
        <p:nvGrpSpPr>
          <p:cNvPr id="2" name="Group 60"/>
          <p:cNvGrpSpPr>
            <a:grpSpLocks/>
          </p:cNvGrpSpPr>
          <p:nvPr/>
        </p:nvGrpSpPr>
        <p:grpSpPr bwMode="auto">
          <a:xfrm>
            <a:off x="6363081" y="1674857"/>
            <a:ext cx="522900" cy="290470"/>
            <a:chOff x="6362987" y="1675455"/>
            <a:chExt cx="524025" cy="290509"/>
          </a:xfrm>
        </p:grpSpPr>
        <p:sp>
          <p:nvSpPr>
            <p:cNvPr id="18524" name="Line 45"/>
            <p:cNvSpPr>
              <a:spLocks noChangeShapeType="1"/>
            </p:cNvSpPr>
            <p:nvPr/>
          </p:nvSpPr>
          <p:spPr bwMode="auto">
            <a:xfrm flipV="1">
              <a:off x="6802523" y="1678626"/>
              <a:ext cx="1588" cy="287338"/>
            </a:xfrm>
            <a:prstGeom prst="line">
              <a:avLst/>
            </a:prstGeom>
            <a:noFill/>
            <a:ln w="20638">
              <a:solidFill>
                <a:srgbClr val="000000"/>
              </a:solidFill>
              <a:round/>
              <a:headEnd/>
              <a:tailEnd/>
            </a:ln>
          </p:spPr>
          <p:txBody>
            <a:bodyPr/>
            <a:lstStyle/>
            <a:p>
              <a:endParaRPr lang="en-US"/>
            </a:p>
          </p:txBody>
        </p:sp>
        <p:sp>
          <p:nvSpPr>
            <p:cNvPr id="18525" name="Line 45"/>
            <p:cNvSpPr>
              <a:spLocks noChangeShapeType="1"/>
            </p:cNvSpPr>
            <p:nvPr/>
          </p:nvSpPr>
          <p:spPr bwMode="auto">
            <a:xfrm flipV="1">
              <a:off x="6436592" y="1675455"/>
              <a:ext cx="1587" cy="287339"/>
            </a:xfrm>
            <a:prstGeom prst="line">
              <a:avLst/>
            </a:prstGeom>
            <a:noFill/>
            <a:ln w="20638">
              <a:solidFill>
                <a:srgbClr val="000000"/>
              </a:solidFill>
              <a:round/>
              <a:headEnd/>
              <a:tailEnd/>
            </a:ln>
          </p:spPr>
          <p:txBody>
            <a:bodyPr/>
            <a:lstStyle/>
            <a:p>
              <a:endParaRPr lang="en-US"/>
            </a:p>
          </p:txBody>
        </p:sp>
        <p:sp>
          <p:nvSpPr>
            <p:cNvPr id="18526" name="Text Box 79"/>
            <p:cNvSpPr txBox="1">
              <a:spLocks noChangeArrowheads="1"/>
            </p:cNvSpPr>
            <p:nvPr/>
          </p:nvSpPr>
          <p:spPr bwMode="auto">
            <a:xfrm>
              <a:off x="6362987" y="1693903"/>
              <a:ext cx="524025" cy="246254"/>
            </a:xfrm>
            <a:prstGeom prst="rect">
              <a:avLst/>
            </a:prstGeom>
            <a:noFill/>
            <a:ln w="12700">
              <a:noFill/>
              <a:miter lim="800000"/>
              <a:headEnd/>
              <a:tailEnd/>
            </a:ln>
          </p:spPr>
          <p:txBody>
            <a:bodyPr wrap="none">
              <a:spAutoFit/>
            </a:bodyPr>
            <a:lstStyle/>
            <a:p>
              <a:pPr>
                <a:buFont typeface="Wingdings" pitchFamily="2" charset="2"/>
                <a:buNone/>
              </a:pPr>
              <a:r>
                <a:rPr lang="en-US" sz="1000" dirty="0"/>
                <a:t>Index</a:t>
              </a:r>
            </a:p>
          </p:txBody>
        </p:sp>
      </p:grpSp>
      <p:sp>
        <p:nvSpPr>
          <p:cNvPr id="16413" name="Text Box 80"/>
          <p:cNvSpPr txBox="1">
            <a:spLocks noChangeArrowheads="1"/>
          </p:cNvSpPr>
          <p:nvPr/>
        </p:nvSpPr>
        <p:spPr bwMode="auto">
          <a:xfrm>
            <a:off x="3846211" y="5181600"/>
            <a:ext cx="705455" cy="236538"/>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00000</a:t>
            </a:r>
          </a:p>
        </p:txBody>
      </p:sp>
      <p:graphicFrame>
        <p:nvGraphicFramePr>
          <p:cNvPr id="35" name="Table 34"/>
          <p:cNvGraphicFramePr>
            <a:graphicFrameLocks noGrp="1"/>
          </p:cNvGraphicFramePr>
          <p:nvPr/>
        </p:nvGraphicFramePr>
        <p:xfrm>
          <a:off x="3200400" y="2784475"/>
          <a:ext cx="4800599" cy="1088898"/>
        </p:xfrm>
        <a:graphic>
          <a:graphicData uri="http://schemas.openxmlformats.org/drawingml/2006/table">
            <a:tbl>
              <a:tblPr/>
              <a:tblGrid>
                <a:gridCol w="1373343">
                  <a:extLst>
                    <a:ext uri="{9D8B030D-6E8A-4147-A177-3AD203B41FA5}">
                      <a16:colId xmlns:a16="http://schemas.microsoft.com/office/drawing/2014/main" val="20000"/>
                    </a:ext>
                  </a:extLst>
                </a:gridCol>
                <a:gridCol w="1373343">
                  <a:extLst>
                    <a:ext uri="{9D8B030D-6E8A-4147-A177-3AD203B41FA5}">
                      <a16:colId xmlns:a16="http://schemas.microsoft.com/office/drawing/2014/main" val="20001"/>
                    </a:ext>
                  </a:extLst>
                </a:gridCol>
                <a:gridCol w="1025045">
                  <a:extLst>
                    <a:ext uri="{9D8B030D-6E8A-4147-A177-3AD203B41FA5}">
                      <a16:colId xmlns:a16="http://schemas.microsoft.com/office/drawing/2014/main" val="20002"/>
                    </a:ext>
                  </a:extLst>
                </a:gridCol>
                <a:gridCol w="1028868">
                  <a:extLst>
                    <a:ext uri="{9D8B030D-6E8A-4147-A177-3AD203B41FA5}">
                      <a16:colId xmlns:a16="http://schemas.microsoft.com/office/drawing/2014/main" val="20003"/>
                    </a:ext>
                  </a:extLst>
                </a:gridCol>
              </a:tblGrid>
              <a:tr h="0">
                <a:tc>
                  <a:txBody>
                    <a:bodyPr/>
                    <a:lstStyle/>
                    <a:p>
                      <a:pPr marL="0" marR="0" algn="ctr">
                        <a:lnSpc>
                          <a:spcPct val="115000"/>
                        </a:lnSpc>
                        <a:spcBef>
                          <a:spcPts val="0"/>
                        </a:spcBef>
                        <a:spcAft>
                          <a:spcPts val="0"/>
                        </a:spcAft>
                      </a:pPr>
                      <a:r>
                        <a:rPr lang="en-US" sz="1100" dirty="0">
                          <a:latin typeface="Calibri"/>
                          <a:ea typeface="바탕"/>
                          <a:cs typeface="Times New Roman"/>
                        </a:rPr>
                        <a:t>Byte address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Block address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Cache Index</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Hit or Miss?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바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b’0001 1000 (0x18)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0110 (0x06)</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0</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6" name="Text Box 80"/>
          <p:cNvSpPr txBox="1">
            <a:spLocks noChangeArrowheads="1"/>
          </p:cNvSpPr>
          <p:nvPr/>
        </p:nvSpPr>
        <p:spPr bwMode="auto">
          <a:xfrm>
            <a:off x="4578285" y="5173663"/>
            <a:ext cx="919292" cy="23653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Mem[0]</a:t>
            </a:r>
          </a:p>
        </p:txBody>
      </p:sp>
      <p:sp>
        <p:nvSpPr>
          <p:cNvPr id="38" name="Rounded Rectangle 37"/>
          <p:cNvSpPr>
            <a:spLocks noChangeArrowheads="1"/>
          </p:cNvSpPr>
          <p:nvPr/>
        </p:nvSpPr>
        <p:spPr bwMode="auto">
          <a:xfrm>
            <a:off x="3260725" y="2667000"/>
            <a:ext cx="574675" cy="1371600"/>
          </a:xfrm>
          <a:prstGeom prst="roundRect">
            <a:avLst>
              <a:gd name="adj" fmla="val 16667"/>
            </a:avLst>
          </a:prstGeom>
          <a:noFill/>
          <a:ln w="19050" algn="ctr">
            <a:solidFill>
              <a:srgbClr val="C00000"/>
            </a:solidFill>
            <a:round/>
            <a:headEnd/>
            <a:tailEnd/>
          </a:ln>
        </p:spPr>
        <p:txBody>
          <a:bodyPr/>
          <a:lstStyle/>
          <a:p>
            <a:endParaRPr lang="en-US"/>
          </a:p>
        </p:txBody>
      </p:sp>
      <p:grpSp>
        <p:nvGrpSpPr>
          <p:cNvPr id="3" name="Group 68"/>
          <p:cNvGrpSpPr>
            <a:grpSpLocks/>
          </p:cNvGrpSpPr>
          <p:nvPr/>
        </p:nvGrpSpPr>
        <p:grpSpPr bwMode="auto">
          <a:xfrm>
            <a:off x="2362200" y="2370138"/>
            <a:ext cx="990600" cy="338137"/>
            <a:chOff x="2438400" y="1905000"/>
            <a:chExt cx="990600" cy="338554"/>
          </a:xfrm>
        </p:grpSpPr>
        <p:sp>
          <p:nvSpPr>
            <p:cNvPr id="18522" name="Rectangle 29"/>
            <p:cNvSpPr>
              <a:spLocks noChangeArrowheads="1"/>
            </p:cNvSpPr>
            <p:nvPr/>
          </p:nvSpPr>
          <p:spPr bwMode="auto">
            <a:xfrm>
              <a:off x="2438400" y="1905000"/>
              <a:ext cx="609600" cy="338554"/>
            </a:xfrm>
            <a:prstGeom prst="rect">
              <a:avLst/>
            </a:prstGeom>
            <a:noFill/>
            <a:ln w="9525">
              <a:noFill/>
              <a:miter lim="800000"/>
              <a:headEnd/>
              <a:tailEnd/>
            </a:ln>
          </p:spPr>
          <p:txBody>
            <a:bodyPr>
              <a:spAutoFit/>
            </a:bodyPr>
            <a:lstStyle/>
            <a:p>
              <a:pPr>
                <a:buFont typeface="Wingdings" pitchFamily="2" charset="2"/>
                <a:buNone/>
              </a:pPr>
              <a:r>
                <a:rPr lang="en-US" sz="1600" b="1">
                  <a:solidFill>
                    <a:srgbClr val="C00000"/>
                  </a:solidFill>
                </a:rPr>
                <a:t>tag</a:t>
              </a:r>
            </a:p>
          </p:txBody>
        </p:sp>
        <p:cxnSp>
          <p:nvCxnSpPr>
            <p:cNvPr id="18523" name="Straight Arrow Connector 40"/>
            <p:cNvCxnSpPr>
              <a:cxnSpLocks noChangeShapeType="1"/>
            </p:cNvCxnSpPr>
            <p:nvPr/>
          </p:nvCxnSpPr>
          <p:spPr bwMode="auto">
            <a:xfrm>
              <a:off x="2895600" y="2057400"/>
              <a:ext cx="533400" cy="153988"/>
            </a:xfrm>
            <a:prstGeom prst="straightConnector1">
              <a:avLst/>
            </a:prstGeom>
            <a:noFill/>
            <a:ln w="25400" algn="ctr">
              <a:solidFill>
                <a:srgbClr val="C00000"/>
              </a:solidFill>
              <a:round/>
              <a:headEnd/>
              <a:tailEnd type="stealth" w="med" len="med"/>
            </a:ln>
          </p:spPr>
        </p:cxnSp>
      </p:grpSp>
      <p:sp>
        <p:nvSpPr>
          <p:cNvPr id="44" name="Rectangle 29"/>
          <p:cNvSpPr>
            <a:spLocks noChangeArrowheads="1"/>
          </p:cNvSpPr>
          <p:nvPr/>
        </p:nvSpPr>
        <p:spPr bwMode="auto">
          <a:xfrm>
            <a:off x="7248108" y="2938463"/>
            <a:ext cx="515185"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a:solidFill>
                  <a:srgbClr val="C00000"/>
                </a:solidFill>
              </a:rPr>
              <a:t>miss</a:t>
            </a:r>
          </a:p>
        </p:txBody>
      </p:sp>
      <p:sp>
        <p:nvSpPr>
          <p:cNvPr id="45" name="Rectangle 29"/>
          <p:cNvSpPr>
            <a:spLocks noChangeArrowheads="1"/>
          </p:cNvSpPr>
          <p:nvPr/>
        </p:nvSpPr>
        <p:spPr bwMode="auto">
          <a:xfrm>
            <a:off x="7248108" y="3112148"/>
            <a:ext cx="515185"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6" name="Rectangle 29"/>
          <p:cNvSpPr>
            <a:spLocks noChangeArrowheads="1"/>
          </p:cNvSpPr>
          <p:nvPr/>
        </p:nvSpPr>
        <p:spPr bwMode="auto">
          <a:xfrm>
            <a:off x="7251283" y="3305823"/>
            <a:ext cx="515185"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hit</a:t>
            </a:r>
          </a:p>
        </p:txBody>
      </p:sp>
      <p:sp>
        <p:nvSpPr>
          <p:cNvPr id="47" name="Rectangle 29"/>
          <p:cNvSpPr>
            <a:spLocks noChangeArrowheads="1"/>
          </p:cNvSpPr>
          <p:nvPr/>
        </p:nvSpPr>
        <p:spPr bwMode="auto">
          <a:xfrm>
            <a:off x="7263983" y="3474422"/>
            <a:ext cx="515185"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8" name="Rectangle 29"/>
          <p:cNvSpPr>
            <a:spLocks noChangeArrowheads="1"/>
          </p:cNvSpPr>
          <p:nvPr/>
        </p:nvSpPr>
        <p:spPr bwMode="auto">
          <a:xfrm>
            <a:off x="7263983" y="3664922"/>
            <a:ext cx="515185"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9" name="Text Box 80"/>
          <p:cNvSpPr txBox="1">
            <a:spLocks noChangeArrowheads="1"/>
          </p:cNvSpPr>
          <p:nvPr/>
        </p:nvSpPr>
        <p:spPr bwMode="auto">
          <a:xfrm>
            <a:off x="6815319" y="5164138"/>
            <a:ext cx="848951" cy="214312"/>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Mem[8]</a:t>
            </a:r>
          </a:p>
        </p:txBody>
      </p:sp>
      <p:sp>
        <p:nvSpPr>
          <p:cNvPr id="51" name="Text Box 80"/>
          <p:cNvSpPr txBox="1">
            <a:spLocks noChangeArrowheads="1"/>
          </p:cNvSpPr>
          <p:nvPr/>
        </p:nvSpPr>
        <p:spPr bwMode="auto">
          <a:xfrm>
            <a:off x="4609211" y="5180013"/>
            <a:ext cx="857440" cy="214312"/>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Mem[8]</a:t>
            </a:r>
          </a:p>
        </p:txBody>
      </p:sp>
      <p:sp>
        <p:nvSpPr>
          <p:cNvPr id="52" name="Text Box 80"/>
          <p:cNvSpPr txBox="1">
            <a:spLocks noChangeArrowheads="1"/>
          </p:cNvSpPr>
          <p:nvPr/>
        </p:nvSpPr>
        <p:spPr bwMode="auto">
          <a:xfrm>
            <a:off x="6792024" y="5165725"/>
            <a:ext cx="857441" cy="215900"/>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Mem[6]</a:t>
            </a:r>
          </a:p>
        </p:txBody>
      </p:sp>
      <p:sp>
        <p:nvSpPr>
          <p:cNvPr id="53" name="Text Box 80"/>
          <p:cNvSpPr txBox="1">
            <a:spLocks noChangeArrowheads="1"/>
          </p:cNvSpPr>
          <p:nvPr/>
        </p:nvSpPr>
        <p:spPr bwMode="auto">
          <a:xfrm>
            <a:off x="6003139" y="5175250"/>
            <a:ext cx="698484" cy="21431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00100</a:t>
            </a:r>
          </a:p>
        </p:txBody>
      </p:sp>
      <p:sp>
        <p:nvSpPr>
          <p:cNvPr id="55" name="Text Box 80"/>
          <p:cNvSpPr txBox="1">
            <a:spLocks noChangeArrowheads="1"/>
          </p:cNvSpPr>
          <p:nvPr/>
        </p:nvSpPr>
        <p:spPr bwMode="auto">
          <a:xfrm>
            <a:off x="6004719" y="5175250"/>
            <a:ext cx="654050" cy="236538"/>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00011</a:t>
            </a:r>
          </a:p>
        </p:txBody>
      </p:sp>
      <p:sp>
        <p:nvSpPr>
          <p:cNvPr id="56" name="Text Box 80"/>
          <p:cNvSpPr txBox="1">
            <a:spLocks noChangeArrowheads="1"/>
          </p:cNvSpPr>
          <p:nvPr/>
        </p:nvSpPr>
        <p:spPr bwMode="auto">
          <a:xfrm>
            <a:off x="3835523" y="5172075"/>
            <a:ext cx="726831" cy="21431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00100</a:t>
            </a:r>
          </a:p>
        </p:txBody>
      </p:sp>
      <p:sp>
        <p:nvSpPr>
          <p:cNvPr id="57" name="Text Box 80"/>
          <p:cNvSpPr txBox="1">
            <a:spLocks noChangeArrowheads="1"/>
          </p:cNvSpPr>
          <p:nvPr/>
        </p:nvSpPr>
        <p:spPr bwMode="auto">
          <a:xfrm>
            <a:off x="1524000" y="5153025"/>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58" name="Text Box 80"/>
          <p:cNvSpPr txBox="1">
            <a:spLocks noChangeArrowheads="1"/>
          </p:cNvSpPr>
          <p:nvPr/>
        </p:nvSpPr>
        <p:spPr bwMode="auto">
          <a:xfrm>
            <a:off x="1524000" y="514191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59" name="Text Box 80"/>
          <p:cNvSpPr txBox="1">
            <a:spLocks noChangeArrowheads="1"/>
          </p:cNvSpPr>
          <p:nvPr/>
        </p:nvSpPr>
        <p:spPr bwMode="auto">
          <a:xfrm>
            <a:off x="1524000" y="514191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60" name="Text Box 80"/>
          <p:cNvSpPr txBox="1">
            <a:spLocks noChangeArrowheads="1"/>
          </p:cNvSpPr>
          <p:nvPr/>
        </p:nvSpPr>
        <p:spPr bwMode="auto">
          <a:xfrm>
            <a:off x="1524000" y="5149850"/>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6</a:t>
            </a:r>
          </a:p>
        </p:txBody>
      </p:sp>
      <p:sp>
        <p:nvSpPr>
          <p:cNvPr id="18510" name="Text Box 80"/>
          <p:cNvSpPr txBox="1">
            <a:spLocks noChangeArrowheads="1"/>
          </p:cNvSpPr>
          <p:nvPr/>
        </p:nvSpPr>
        <p:spPr bwMode="auto">
          <a:xfrm>
            <a:off x="3506788" y="5537200"/>
            <a:ext cx="152400" cy="2381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0</a:t>
            </a:r>
          </a:p>
        </p:txBody>
      </p:sp>
      <p:sp>
        <p:nvSpPr>
          <p:cNvPr id="67" name="Text Box 80"/>
          <p:cNvSpPr txBox="1">
            <a:spLocks noChangeArrowheads="1"/>
          </p:cNvSpPr>
          <p:nvPr/>
        </p:nvSpPr>
        <p:spPr bwMode="auto">
          <a:xfrm>
            <a:off x="3497263" y="5172075"/>
            <a:ext cx="152400" cy="21431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1</a:t>
            </a:r>
          </a:p>
        </p:txBody>
      </p:sp>
      <p:sp>
        <p:nvSpPr>
          <p:cNvPr id="18512" name="Freeform 62"/>
          <p:cNvSpPr>
            <a:spLocks/>
          </p:cNvSpPr>
          <p:nvPr/>
        </p:nvSpPr>
        <p:spPr bwMode="auto">
          <a:xfrm>
            <a:off x="5546725" y="5105400"/>
            <a:ext cx="2103438" cy="762000"/>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8513" name="Line 66"/>
          <p:cNvSpPr>
            <a:spLocks noChangeShapeType="1"/>
          </p:cNvSpPr>
          <p:nvPr/>
        </p:nvSpPr>
        <p:spPr bwMode="auto">
          <a:xfrm flipH="1">
            <a:off x="5568950" y="5486400"/>
            <a:ext cx="2103438" cy="0"/>
          </a:xfrm>
          <a:prstGeom prst="line">
            <a:avLst/>
          </a:prstGeom>
          <a:noFill/>
          <a:ln w="20638">
            <a:solidFill>
              <a:srgbClr val="000000"/>
            </a:solidFill>
            <a:round/>
            <a:headEnd/>
            <a:tailEnd/>
          </a:ln>
        </p:spPr>
        <p:txBody>
          <a:bodyPr/>
          <a:lstStyle/>
          <a:p>
            <a:endParaRPr lang="en-US"/>
          </a:p>
        </p:txBody>
      </p:sp>
      <p:sp>
        <p:nvSpPr>
          <p:cNvPr id="18514" name="Text Box 76"/>
          <p:cNvSpPr txBox="1">
            <a:spLocks noChangeArrowheads="1"/>
          </p:cNvSpPr>
          <p:nvPr/>
        </p:nvSpPr>
        <p:spPr bwMode="auto">
          <a:xfrm>
            <a:off x="6837363" y="4792663"/>
            <a:ext cx="555625" cy="307975"/>
          </a:xfrm>
          <a:prstGeom prst="rect">
            <a:avLst/>
          </a:prstGeom>
          <a:noFill/>
          <a:ln w="12700">
            <a:noFill/>
            <a:miter lim="800000"/>
            <a:headEnd/>
            <a:tailEnd/>
          </a:ln>
        </p:spPr>
        <p:txBody>
          <a:bodyPr wrap="none">
            <a:spAutoFit/>
          </a:bodyPr>
          <a:lstStyle/>
          <a:p>
            <a:pPr>
              <a:buFont typeface="Wingdings" pitchFamily="2" charset="2"/>
              <a:buNone/>
            </a:pPr>
            <a:r>
              <a:rPr lang="en-US"/>
              <a:t>Data</a:t>
            </a:r>
          </a:p>
        </p:txBody>
      </p:sp>
      <p:sp>
        <p:nvSpPr>
          <p:cNvPr id="18515" name="Text Box 78"/>
          <p:cNvSpPr txBox="1">
            <a:spLocks noChangeArrowheads="1"/>
          </p:cNvSpPr>
          <p:nvPr/>
        </p:nvSpPr>
        <p:spPr bwMode="auto">
          <a:xfrm>
            <a:off x="6075363" y="4792663"/>
            <a:ext cx="463550" cy="307975"/>
          </a:xfrm>
          <a:prstGeom prst="rect">
            <a:avLst/>
          </a:prstGeom>
          <a:noFill/>
          <a:ln w="12700">
            <a:noFill/>
            <a:miter lim="800000"/>
            <a:headEnd/>
            <a:tailEnd/>
          </a:ln>
        </p:spPr>
        <p:txBody>
          <a:bodyPr wrap="none">
            <a:spAutoFit/>
          </a:bodyPr>
          <a:lstStyle/>
          <a:p>
            <a:pPr>
              <a:buFont typeface="Wingdings" pitchFamily="2" charset="2"/>
              <a:buNone/>
            </a:pPr>
            <a:r>
              <a:rPr lang="en-US"/>
              <a:t>Tag</a:t>
            </a:r>
          </a:p>
        </p:txBody>
      </p:sp>
      <p:sp>
        <p:nvSpPr>
          <p:cNvPr id="18516" name="Text Box 79"/>
          <p:cNvSpPr txBox="1">
            <a:spLocks noChangeArrowheads="1"/>
          </p:cNvSpPr>
          <p:nvPr/>
        </p:nvSpPr>
        <p:spPr bwMode="auto">
          <a:xfrm>
            <a:off x="5554663" y="4792663"/>
            <a:ext cx="292100" cy="307975"/>
          </a:xfrm>
          <a:prstGeom prst="rect">
            <a:avLst/>
          </a:prstGeom>
          <a:noFill/>
          <a:ln w="12700">
            <a:noFill/>
            <a:miter lim="800000"/>
            <a:headEnd/>
            <a:tailEnd/>
          </a:ln>
        </p:spPr>
        <p:txBody>
          <a:bodyPr wrap="none">
            <a:spAutoFit/>
          </a:bodyPr>
          <a:lstStyle/>
          <a:p>
            <a:pPr>
              <a:buFont typeface="Wingdings" pitchFamily="2" charset="2"/>
              <a:buNone/>
            </a:pPr>
            <a:r>
              <a:rPr lang="en-US"/>
              <a:t>V</a:t>
            </a:r>
          </a:p>
        </p:txBody>
      </p:sp>
      <p:sp>
        <p:nvSpPr>
          <p:cNvPr id="18517" name="Line 75"/>
          <p:cNvSpPr>
            <a:spLocks noChangeShapeType="1"/>
          </p:cNvSpPr>
          <p:nvPr/>
        </p:nvSpPr>
        <p:spPr bwMode="auto">
          <a:xfrm>
            <a:off x="5945188" y="5113338"/>
            <a:ext cx="0" cy="735012"/>
          </a:xfrm>
          <a:prstGeom prst="line">
            <a:avLst/>
          </a:prstGeom>
          <a:noFill/>
          <a:ln w="20638">
            <a:solidFill>
              <a:srgbClr val="000000"/>
            </a:solidFill>
            <a:round/>
            <a:headEnd/>
            <a:tailEnd/>
          </a:ln>
        </p:spPr>
        <p:txBody>
          <a:bodyPr/>
          <a:lstStyle/>
          <a:p>
            <a:endParaRPr lang="en-US"/>
          </a:p>
        </p:txBody>
      </p:sp>
      <p:sp>
        <p:nvSpPr>
          <p:cNvPr id="18518" name="Line 75"/>
          <p:cNvSpPr>
            <a:spLocks noChangeShapeType="1"/>
          </p:cNvSpPr>
          <p:nvPr/>
        </p:nvSpPr>
        <p:spPr bwMode="auto">
          <a:xfrm>
            <a:off x="6783388" y="5111750"/>
            <a:ext cx="0" cy="735013"/>
          </a:xfrm>
          <a:prstGeom prst="line">
            <a:avLst/>
          </a:prstGeom>
          <a:noFill/>
          <a:ln w="20638">
            <a:solidFill>
              <a:srgbClr val="000000"/>
            </a:solidFill>
            <a:round/>
            <a:headEnd/>
            <a:tailEnd/>
          </a:ln>
        </p:spPr>
        <p:txBody>
          <a:bodyPr/>
          <a:lstStyle/>
          <a:p>
            <a:endParaRPr lang="en-US"/>
          </a:p>
        </p:txBody>
      </p:sp>
      <p:sp>
        <p:nvSpPr>
          <p:cNvPr id="18519" name="Text Box 80"/>
          <p:cNvSpPr txBox="1">
            <a:spLocks noChangeArrowheads="1"/>
          </p:cNvSpPr>
          <p:nvPr/>
        </p:nvSpPr>
        <p:spPr bwMode="auto">
          <a:xfrm>
            <a:off x="5630863" y="5556250"/>
            <a:ext cx="152400" cy="236538"/>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0</a:t>
            </a:r>
          </a:p>
        </p:txBody>
      </p:sp>
      <p:sp>
        <p:nvSpPr>
          <p:cNvPr id="75" name="Text Box 80"/>
          <p:cNvSpPr txBox="1">
            <a:spLocks noChangeArrowheads="1"/>
          </p:cNvSpPr>
          <p:nvPr/>
        </p:nvSpPr>
        <p:spPr bwMode="auto">
          <a:xfrm>
            <a:off x="5630863" y="5175250"/>
            <a:ext cx="152400" cy="236538"/>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0</a:t>
            </a:r>
          </a:p>
        </p:txBody>
      </p:sp>
      <p:sp>
        <p:nvSpPr>
          <p:cNvPr id="76" name="Text Box 80"/>
          <p:cNvSpPr txBox="1">
            <a:spLocks noChangeArrowheads="1"/>
          </p:cNvSpPr>
          <p:nvPr/>
        </p:nvSpPr>
        <p:spPr bwMode="auto">
          <a:xfrm>
            <a:off x="5630863" y="5172075"/>
            <a:ext cx="152400" cy="21431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1</a:t>
            </a:r>
          </a:p>
        </p:txBody>
      </p:sp>
      <p:grpSp>
        <p:nvGrpSpPr>
          <p:cNvPr id="61" name="Group 60"/>
          <p:cNvGrpSpPr/>
          <p:nvPr/>
        </p:nvGrpSpPr>
        <p:grpSpPr>
          <a:xfrm>
            <a:off x="4953000" y="1066800"/>
            <a:ext cx="1820608" cy="307777"/>
            <a:chOff x="5037392" y="1140023"/>
            <a:chExt cx="1820608" cy="307777"/>
          </a:xfrm>
        </p:grpSpPr>
        <p:cxnSp>
          <p:nvCxnSpPr>
            <p:cNvPr id="62" name="Straight Connector 61"/>
            <p:cNvCxnSpPr/>
            <p:nvPr/>
          </p:nvCxnSpPr>
          <p:spPr bwMode="auto">
            <a:xfrm>
              <a:off x="5037392" y="1447800"/>
              <a:ext cx="1820608" cy="0"/>
            </a:xfrm>
            <a:prstGeom prst="line">
              <a:avLst/>
            </a:prstGeom>
            <a:noFill/>
            <a:ln w="9525" cap="flat" cmpd="sng" algn="ctr">
              <a:solidFill>
                <a:srgbClr val="FF6600"/>
              </a:solidFill>
              <a:prstDash val="solid"/>
              <a:round/>
              <a:headEnd type="arrow" w="med" len="med"/>
              <a:tailEnd type="arrow" w="med" len="med"/>
            </a:ln>
            <a:effectLst/>
          </p:spPr>
        </p:cxnSp>
        <p:sp>
          <p:nvSpPr>
            <p:cNvPr id="63" name="Text Box 59"/>
            <p:cNvSpPr txBox="1">
              <a:spLocks noChangeArrowheads="1"/>
            </p:cNvSpPr>
            <p:nvPr/>
          </p:nvSpPr>
          <p:spPr bwMode="auto">
            <a:xfrm>
              <a:off x="5365208" y="1140023"/>
              <a:ext cx="1264192" cy="307777"/>
            </a:xfrm>
            <a:prstGeom prst="rect">
              <a:avLst/>
            </a:prstGeom>
            <a:noFill/>
            <a:ln w="12700">
              <a:noFill/>
              <a:miter lim="800000"/>
              <a:headEnd/>
              <a:tailEnd/>
            </a:ln>
          </p:spPr>
          <p:txBody>
            <a:bodyPr wrap="none">
              <a:spAutoFit/>
            </a:bodyPr>
            <a:lstStyle/>
            <a:p>
              <a:pPr>
                <a:buFont typeface="Wingdings" pitchFamily="2" charset="2"/>
                <a:buNone/>
              </a:pPr>
              <a:r>
                <a:rPr lang="en-US" dirty="0"/>
                <a:t>block address</a:t>
              </a:r>
            </a:p>
          </p:txBody>
        </p:sp>
      </p:grpSp>
      <p:sp>
        <p:nvSpPr>
          <p:cNvPr id="65" name="Text Box 47"/>
          <p:cNvSpPr txBox="1">
            <a:spLocks noChangeArrowheads="1"/>
          </p:cNvSpPr>
          <p:nvPr/>
        </p:nvSpPr>
        <p:spPr bwMode="auto">
          <a:xfrm>
            <a:off x="4792268" y="1367800"/>
            <a:ext cx="2840468" cy="338554"/>
          </a:xfrm>
          <a:prstGeom prst="rect">
            <a:avLst/>
          </a:prstGeom>
          <a:noFill/>
          <a:ln w="12700">
            <a:noFill/>
            <a:miter lim="800000"/>
            <a:headEnd/>
            <a:tailEnd/>
          </a:ln>
        </p:spPr>
        <p:txBody>
          <a:bodyPr wrap="square">
            <a:spAutoFit/>
          </a:bodyPr>
          <a:lstStyle/>
          <a:p>
            <a:pPr>
              <a:buFont typeface="Wingdings" pitchFamily="2" charset="2"/>
              <a:buNone/>
            </a:pPr>
            <a:r>
              <a:rPr lang="en-US" altLang="ko-KR" sz="1600" dirty="0">
                <a:latin typeface="Tahoma" panose="020B0604030504040204" pitchFamily="34" charset="0"/>
                <a:ea typeface="Tahoma" panose="020B0604030504040204" pitchFamily="34" charset="0"/>
                <a:cs typeface="Tahoma" panose="020B0604030504040204" pitchFamily="34" charset="0"/>
              </a:rPr>
              <a:t>7    6    5    4   3   2   1   0</a:t>
            </a:r>
          </a:p>
        </p:txBody>
      </p:sp>
    </p:spTree>
    <p:extLst>
      <p:ext uri="{BB962C8B-B14F-4D97-AF65-F5344CB8AC3E}">
        <p14:creationId xmlns:p14="http://schemas.microsoft.com/office/powerpoint/2010/main" val="253141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411"/>
                                        </p:tgtEl>
                                        <p:attrNameLst>
                                          <p:attrName>style.visibility</p:attrName>
                                        </p:attrNameLst>
                                      </p:cBhvr>
                                      <p:to>
                                        <p:strVal val="visible"/>
                                      </p:to>
                                    </p:set>
                                    <p:animEffect transition="in" filter="blinds(horizontal)">
                                      <p:cBhvr>
                                        <p:cTn id="11" dur="500"/>
                                        <p:tgtEl>
                                          <p:spTgt spid="16411"/>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 calcmode="lin" valueType="num">
                                      <p:cBhvr>
                                        <p:cTn id="16" dur="500" fill="hold"/>
                                        <p:tgtEl>
                                          <p:spTgt spid="61"/>
                                        </p:tgtEl>
                                        <p:attrNameLst>
                                          <p:attrName>ppt_w</p:attrName>
                                        </p:attrNameLst>
                                      </p:cBhvr>
                                      <p:tavLst>
                                        <p:tav tm="0">
                                          <p:val>
                                            <p:fltVal val="0"/>
                                          </p:val>
                                        </p:tav>
                                        <p:tav tm="100000">
                                          <p:val>
                                            <p:strVal val="#ppt_w"/>
                                          </p:val>
                                        </p:tav>
                                      </p:tavLst>
                                    </p:anim>
                                    <p:anim calcmode="lin" valueType="num">
                                      <p:cBhvr>
                                        <p:cTn id="17" dur="5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strips(downLeft)">
                                      <p:cBhvr>
                                        <p:cTn id="22" dur="1000"/>
                                        <p:tgtEl>
                                          <p:spTgt spid="38"/>
                                        </p:tgtEl>
                                      </p:cBhvr>
                                    </p:animEffect>
                                  </p:childTnLst>
                                </p:cTn>
                              </p:par>
                            </p:childTnLst>
                          </p:cTn>
                        </p:par>
                        <p:par>
                          <p:cTn id="23" fill="hold">
                            <p:stCondLst>
                              <p:cond delay="1000"/>
                            </p:stCondLst>
                            <p:childTnLst>
                              <p:par>
                                <p:cTn id="24" presetID="18" presetClass="entr" presetSubtype="6"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strips(downRigh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linds(horizontal)">
                                      <p:cBhvr>
                                        <p:cTn id="31" dur="500"/>
                                        <p:tgtEl>
                                          <p:spTgt spid="34"/>
                                        </p:tgtEl>
                                      </p:cBhvr>
                                    </p:animEffect>
                                  </p:childTnLst>
                                </p:cTn>
                              </p:par>
                            </p:childTnLst>
                          </p:cTn>
                        </p:par>
                        <p:par>
                          <p:cTn id="32" fill="hold">
                            <p:stCondLst>
                              <p:cond delay="500"/>
                            </p:stCondLst>
                            <p:childTnLst>
                              <p:par>
                                <p:cTn id="33" presetID="18" presetClass="entr" presetSubtype="6"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strips(downRigh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blinds(horizontal)">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0" nodeType="clickEffect">
                                  <p:stCondLst>
                                    <p:cond delay="0"/>
                                  </p:stCondLst>
                                  <p:childTnLst>
                                    <p:animEffect transition="out" filter="blinds(horizontal)">
                                      <p:cBhvr>
                                        <p:cTn id="44" dur="500"/>
                                        <p:tgtEl>
                                          <p:spTgt spid="16403"/>
                                        </p:tgtEl>
                                      </p:cBhvr>
                                    </p:animEffect>
                                    <p:set>
                                      <p:cBhvr>
                                        <p:cTn id="45" dur="1" fill="hold">
                                          <p:stCondLst>
                                            <p:cond delay="499"/>
                                          </p:stCondLst>
                                        </p:cTn>
                                        <p:tgtEl>
                                          <p:spTgt spid="16403"/>
                                        </p:tgtEl>
                                        <p:attrNameLst>
                                          <p:attrName>style.visibility</p:attrName>
                                        </p:attrNameLst>
                                      </p:cBhvr>
                                      <p:to>
                                        <p:strVal val="hidden"/>
                                      </p:to>
                                    </p:set>
                                  </p:childTnLst>
                                </p:cTn>
                              </p:par>
                              <p:par>
                                <p:cTn id="46" presetID="3" presetClass="entr" presetSubtype="1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blinds(horizontal)">
                                      <p:cBhvr>
                                        <p:cTn id="48" dur="500"/>
                                        <p:tgtEl>
                                          <p:spTgt spid="6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6413"/>
                                        </p:tgtEl>
                                        <p:attrNameLst>
                                          <p:attrName>style.visibility</p:attrName>
                                        </p:attrNameLst>
                                      </p:cBhvr>
                                      <p:to>
                                        <p:strVal val="visible"/>
                                      </p:to>
                                    </p:set>
                                    <p:animEffect transition="in" filter="blinds(horizontal)">
                                      <p:cBhvr>
                                        <p:cTn id="51" dur="500"/>
                                        <p:tgtEl>
                                          <p:spTgt spid="16413"/>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blinds(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xit" presetSubtype="10" fill="hold" grpId="1" nodeType="clickEffect">
                                  <p:stCondLst>
                                    <p:cond delay="0"/>
                                  </p:stCondLst>
                                  <p:childTnLst>
                                    <p:animEffect transition="out" filter="blinds(horizontal)">
                                      <p:cBhvr>
                                        <p:cTn id="58" dur="500"/>
                                        <p:tgtEl>
                                          <p:spTgt spid="34"/>
                                        </p:tgtEl>
                                      </p:cBhvr>
                                    </p:animEffect>
                                    <p:set>
                                      <p:cBhvr>
                                        <p:cTn id="59" dur="1" fill="hold">
                                          <p:stCondLst>
                                            <p:cond delay="499"/>
                                          </p:stCondLst>
                                        </p:cTn>
                                        <p:tgtEl>
                                          <p:spTgt spid="34"/>
                                        </p:tgtEl>
                                        <p:attrNameLst>
                                          <p:attrName>style.visibility</p:attrName>
                                        </p:attrNameLst>
                                      </p:cBhvr>
                                      <p:to>
                                        <p:strVal val="hidden"/>
                                      </p:to>
                                    </p:set>
                                  </p:childTnLst>
                                </p:cTn>
                              </p:par>
                              <p:par>
                                <p:cTn id="60" presetID="3" presetClass="entr" presetSubtype="1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blinds(horizontal)">
                                      <p:cBhvr>
                                        <p:cTn id="62" dur="500"/>
                                        <p:tgtEl>
                                          <p:spTgt spid="57"/>
                                        </p:tgtEl>
                                      </p:cBhvr>
                                    </p:animEffect>
                                  </p:childTnLst>
                                </p:cTn>
                              </p:par>
                            </p:childTnLst>
                          </p:cTn>
                        </p:par>
                        <p:par>
                          <p:cTn id="63" fill="hold">
                            <p:stCondLst>
                              <p:cond delay="500"/>
                            </p:stCondLst>
                            <p:childTnLst>
                              <p:par>
                                <p:cTn id="64" presetID="18" presetClass="entr" presetSubtype="6" fill="hold"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strips(downRight)">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blinds(horizontal)">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blinds(horizontal)">
                                      <p:cBhvr>
                                        <p:cTn id="76" dur="500"/>
                                        <p:tgtEl>
                                          <p:spTgt spid="53"/>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blinds(horizontal)">
                                      <p:cBhvr>
                                        <p:cTn id="79" dur="500"/>
                                        <p:tgtEl>
                                          <p:spTgt spid="49"/>
                                        </p:tgtEl>
                                      </p:cBhvr>
                                    </p:animEffect>
                                  </p:childTnLst>
                                </p:cTn>
                              </p:par>
                              <p:par>
                                <p:cTn id="80" presetID="3" presetClass="exit" presetSubtype="10" fill="hold" grpId="0" nodeType="withEffect">
                                  <p:stCondLst>
                                    <p:cond delay="0"/>
                                  </p:stCondLst>
                                  <p:childTnLst>
                                    <p:animEffect transition="out" filter="blinds(horizontal)">
                                      <p:cBhvr>
                                        <p:cTn id="81" dur="500"/>
                                        <p:tgtEl>
                                          <p:spTgt spid="75"/>
                                        </p:tgtEl>
                                      </p:cBhvr>
                                    </p:animEffect>
                                    <p:set>
                                      <p:cBhvr>
                                        <p:cTn id="82" dur="1" fill="hold">
                                          <p:stCondLst>
                                            <p:cond delay="499"/>
                                          </p:stCondLst>
                                        </p:cTn>
                                        <p:tgtEl>
                                          <p:spTgt spid="75"/>
                                        </p:tgtEl>
                                        <p:attrNameLst>
                                          <p:attrName>style.visibility</p:attrName>
                                        </p:attrNameLst>
                                      </p:cBhvr>
                                      <p:to>
                                        <p:strVal val="hidden"/>
                                      </p:to>
                                    </p:set>
                                  </p:childTnLst>
                                </p:cTn>
                              </p:par>
                              <p:par>
                                <p:cTn id="83" presetID="3" presetClass="entr" presetSubtype="10" fill="hold" grpId="0"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blinds(horizontal)">
                                      <p:cBhvr>
                                        <p:cTn id="85" dur="500"/>
                                        <p:tgtEl>
                                          <p:spTgt spid="7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xit" presetSubtype="10" fill="hold" grpId="1" nodeType="clickEffect">
                                  <p:stCondLst>
                                    <p:cond delay="0"/>
                                  </p:stCondLst>
                                  <p:childTnLst>
                                    <p:animEffect transition="out" filter="blinds(horizontal)">
                                      <p:cBhvr>
                                        <p:cTn id="89" dur="500"/>
                                        <p:tgtEl>
                                          <p:spTgt spid="57"/>
                                        </p:tgtEl>
                                      </p:cBhvr>
                                    </p:animEffect>
                                    <p:set>
                                      <p:cBhvr>
                                        <p:cTn id="90" dur="1" fill="hold">
                                          <p:stCondLst>
                                            <p:cond delay="499"/>
                                          </p:stCondLst>
                                        </p:cTn>
                                        <p:tgtEl>
                                          <p:spTgt spid="57"/>
                                        </p:tgtEl>
                                        <p:attrNameLst>
                                          <p:attrName>style.visibility</p:attrName>
                                        </p:attrNameLst>
                                      </p:cBhvr>
                                      <p:to>
                                        <p:strVal val="hidden"/>
                                      </p:to>
                                    </p:set>
                                  </p:childTnLst>
                                </p:cTn>
                              </p:par>
                              <p:par>
                                <p:cTn id="91" presetID="3" presetClass="entr" presetSubtype="1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blinds(horizontal)">
                                      <p:cBhvr>
                                        <p:cTn id="93" dur="500"/>
                                        <p:tgtEl>
                                          <p:spTgt spid="58"/>
                                        </p:tgtEl>
                                      </p:cBhvr>
                                    </p:animEffect>
                                  </p:childTnLst>
                                </p:cTn>
                              </p:par>
                            </p:childTnLst>
                          </p:cTn>
                        </p:par>
                        <p:par>
                          <p:cTn id="94" fill="hold">
                            <p:stCondLst>
                              <p:cond delay="500"/>
                            </p:stCondLst>
                            <p:childTnLst>
                              <p:par>
                                <p:cTn id="95" presetID="18" presetClass="entr" presetSubtype="6" fill="hold"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strips(downRight)">
                                      <p:cBhvr>
                                        <p:cTn id="97" dur="5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xit" presetSubtype="10" fill="hold" grpId="1" nodeType="clickEffect">
                                  <p:stCondLst>
                                    <p:cond delay="0"/>
                                  </p:stCondLst>
                                  <p:childTnLst>
                                    <p:animEffect transition="out" filter="blinds(horizontal)">
                                      <p:cBhvr>
                                        <p:cTn id="106" dur="500"/>
                                        <p:tgtEl>
                                          <p:spTgt spid="58"/>
                                        </p:tgtEl>
                                      </p:cBhvr>
                                    </p:animEffect>
                                    <p:set>
                                      <p:cBhvr>
                                        <p:cTn id="107" dur="1" fill="hold">
                                          <p:stCondLst>
                                            <p:cond delay="499"/>
                                          </p:stCondLst>
                                        </p:cTn>
                                        <p:tgtEl>
                                          <p:spTgt spid="58"/>
                                        </p:tgtEl>
                                        <p:attrNameLst>
                                          <p:attrName>style.visibility</p:attrName>
                                        </p:attrNameLst>
                                      </p:cBhvr>
                                      <p:to>
                                        <p:strVal val="hidden"/>
                                      </p:to>
                                    </p:set>
                                  </p:childTnLst>
                                </p:cTn>
                              </p:par>
                              <p:par>
                                <p:cTn id="108" presetID="3" presetClass="entr" presetSubtype="10" fill="hold" grpId="0" nodeType="with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blinds(horizontal)">
                                      <p:cBhvr>
                                        <p:cTn id="110" dur="500"/>
                                        <p:tgtEl>
                                          <p:spTgt spid="60"/>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blinds(horizontal)">
                                      <p:cBhvr>
                                        <p:cTn id="115" dur="500"/>
                                        <p:tgtEl>
                                          <p:spTgt spid="47"/>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xit" presetSubtype="10" fill="hold" grpId="1" nodeType="clickEffect">
                                  <p:stCondLst>
                                    <p:cond delay="0"/>
                                  </p:stCondLst>
                                  <p:childTnLst>
                                    <p:animEffect transition="out" filter="blinds(horizontal)">
                                      <p:cBhvr>
                                        <p:cTn id="119" dur="500"/>
                                        <p:tgtEl>
                                          <p:spTgt spid="53"/>
                                        </p:tgtEl>
                                      </p:cBhvr>
                                    </p:animEffect>
                                    <p:set>
                                      <p:cBhvr>
                                        <p:cTn id="120" dur="1" fill="hold">
                                          <p:stCondLst>
                                            <p:cond delay="499"/>
                                          </p:stCondLst>
                                        </p:cTn>
                                        <p:tgtEl>
                                          <p:spTgt spid="53"/>
                                        </p:tgtEl>
                                        <p:attrNameLst>
                                          <p:attrName>style.visibility</p:attrName>
                                        </p:attrNameLst>
                                      </p:cBhvr>
                                      <p:to>
                                        <p:strVal val="hidden"/>
                                      </p:to>
                                    </p:set>
                                  </p:childTnLst>
                                </p:cTn>
                              </p:par>
                              <p:par>
                                <p:cTn id="121" presetID="3" presetClass="entr" presetSubtype="10" fill="hold" grpId="0" nodeType="withEffect">
                                  <p:stCondLst>
                                    <p:cond delay="0"/>
                                  </p:stCondLst>
                                  <p:childTnLst>
                                    <p:set>
                                      <p:cBhvr>
                                        <p:cTn id="122" dur="1" fill="hold">
                                          <p:stCondLst>
                                            <p:cond delay="0"/>
                                          </p:stCondLst>
                                        </p:cTn>
                                        <p:tgtEl>
                                          <p:spTgt spid="55"/>
                                        </p:tgtEl>
                                        <p:attrNameLst>
                                          <p:attrName>style.visibility</p:attrName>
                                        </p:attrNameLst>
                                      </p:cBhvr>
                                      <p:to>
                                        <p:strVal val="visible"/>
                                      </p:to>
                                    </p:set>
                                    <p:animEffect transition="in" filter="blinds(horizontal)">
                                      <p:cBhvr>
                                        <p:cTn id="123" dur="500"/>
                                        <p:tgtEl>
                                          <p:spTgt spid="55"/>
                                        </p:tgtEl>
                                      </p:cBhvr>
                                    </p:animEffect>
                                  </p:childTnLst>
                                </p:cTn>
                              </p:par>
                              <p:par>
                                <p:cTn id="124" presetID="3" presetClass="exit" presetSubtype="10" fill="hold" grpId="1" nodeType="withEffect">
                                  <p:stCondLst>
                                    <p:cond delay="0"/>
                                  </p:stCondLst>
                                  <p:childTnLst>
                                    <p:animEffect transition="out" filter="blinds(horizontal)">
                                      <p:cBhvr>
                                        <p:cTn id="125" dur="500"/>
                                        <p:tgtEl>
                                          <p:spTgt spid="49"/>
                                        </p:tgtEl>
                                      </p:cBhvr>
                                    </p:animEffect>
                                    <p:set>
                                      <p:cBhvr>
                                        <p:cTn id="126" dur="1" fill="hold">
                                          <p:stCondLst>
                                            <p:cond delay="499"/>
                                          </p:stCondLst>
                                        </p:cTn>
                                        <p:tgtEl>
                                          <p:spTgt spid="49"/>
                                        </p:tgtEl>
                                        <p:attrNameLst>
                                          <p:attrName>style.visibility</p:attrName>
                                        </p:attrNameLst>
                                      </p:cBhvr>
                                      <p:to>
                                        <p:strVal val="hidden"/>
                                      </p:to>
                                    </p:set>
                                  </p:childTnLst>
                                </p:cTn>
                              </p:par>
                              <p:par>
                                <p:cTn id="127" presetID="3" presetClass="entr" presetSubtype="10" fill="hold" grpId="0" nodeType="withEffect">
                                  <p:stCondLst>
                                    <p:cond delay="0"/>
                                  </p:stCondLst>
                                  <p:childTnLst>
                                    <p:set>
                                      <p:cBhvr>
                                        <p:cTn id="128" dur="1" fill="hold">
                                          <p:stCondLst>
                                            <p:cond delay="0"/>
                                          </p:stCondLst>
                                        </p:cTn>
                                        <p:tgtEl>
                                          <p:spTgt spid="52"/>
                                        </p:tgtEl>
                                        <p:attrNameLst>
                                          <p:attrName>style.visibility</p:attrName>
                                        </p:attrNameLst>
                                      </p:cBhvr>
                                      <p:to>
                                        <p:strVal val="visible"/>
                                      </p:to>
                                    </p:set>
                                    <p:animEffect transition="in" filter="blinds(horizontal)">
                                      <p:cBhvr>
                                        <p:cTn id="129" dur="500"/>
                                        <p:tgtEl>
                                          <p:spTgt spid="52"/>
                                        </p:tgtEl>
                                      </p:cBhvr>
                                    </p:animEffect>
                                  </p:childTnLst>
                                </p:cTn>
                              </p:par>
                            </p:childTnLst>
                          </p:cTn>
                        </p:par>
                      </p:childTnLst>
                    </p:cTn>
                  </p:par>
                  <p:par>
                    <p:cTn id="130" fill="hold">
                      <p:stCondLst>
                        <p:cond delay="indefinite"/>
                      </p:stCondLst>
                      <p:childTnLst>
                        <p:par>
                          <p:cTn id="131" fill="hold">
                            <p:stCondLst>
                              <p:cond delay="0"/>
                            </p:stCondLst>
                            <p:childTnLst>
                              <p:par>
                                <p:cTn id="132" presetID="3" presetClass="exit" presetSubtype="10" fill="hold" grpId="1" nodeType="clickEffect">
                                  <p:stCondLst>
                                    <p:cond delay="0"/>
                                  </p:stCondLst>
                                  <p:childTnLst>
                                    <p:animEffect transition="out" filter="blinds(horizontal)">
                                      <p:cBhvr>
                                        <p:cTn id="133" dur="500"/>
                                        <p:tgtEl>
                                          <p:spTgt spid="60"/>
                                        </p:tgtEl>
                                      </p:cBhvr>
                                    </p:animEffect>
                                    <p:set>
                                      <p:cBhvr>
                                        <p:cTn id="134" dur="1" fill="hold">
                                          <p:stCondLst>
                                            <p:cond delay="499"/>
                                          </p:stCondLst>
                                        </p:cTn>
                                        <p:tgtEl>
                                          <p:spTgt spid="60"/>
                                        </p:tgtEl>
                                        <p:attrNameLst>
                                          <p:attrName>style.visibility</p:attrName>
                                        </p:attrNameLst>
                                      </p:cBhvr>
                                      <p:to>
                                        <p:strVal val="hidden"/>
                                      </p:to>
                                    </p:set>
                                  </p:childTnLst>
                                </p:cTn>
                              </p:par>
                              <p:par>
                                <p:cTn id="135" presetID="3" presetClass="entr" presetSubtype="10"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blinds(horizontal)">
                                      <p:cBhvr>
                                        <p:cTn id="137" dur="500"/>
                                        <p:tgtEl>
                                          <p:spTgt spid="59"/>
                                        </p:tgtEl>
                                      </p:cBhvr>
                                    </p:animEffect>
                                  </p:childTnLst>
                                </p:cTn>
                              </p:par>
                            </p:childTnLst>
                          </p:cTn>
                        </p:par>
                        <p:par>
                          <p:cTn id="138" fill="hold">
                            <p:stCondLst>
                              <p:cond delay="500"/>
                            </p:stCondLst>
                            <p:childTnLst>
                              <p:par>
                                <p:cTn id="139" presetID="18" presetClass="entr" presetSubtype="6" fill="hold" nodeType="afterEffect">
                                  <p:stCondLst>
                                    <p:cond delay="0"/>
                                  </p:stCondLst>
                                  <p:childTnLst>
                                    <p:set>
                                      <p:cBhvr>
                                        <p:cTn id="140" dur="1" fill="hold">
                                          <p:stCondLst>
                                            <p:cond delay="0"/>
                                          </p:stCondLst>
                                        </p:cTn>
                                        <p:tgtEl>
                                          <p:spTgt spid="32"/>
                                        </p:tgtEl>
                                        <p:attrNameLst>
                                          <p:attrName>style.visibility</p:attrName>
                                        </p:attrNameLst>
                                      </p:cBhvr>
                                      <p:to>
                                        <p:strVal val="visible"/>
                                      </p:to>
                                    </p:set>
                                    <p:animEffect transition="in" filter="strips(downRight)">
                                      <p:cBhvr>
                                        <p:cTn id="141" dur="500"/>
                                        <p:tgtEl>
                                          <p:spTgt spid="32"/>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blinds(horizontal)">
                                      <p:cBhvr>
                                        <p:cTn id="146" dur="500"/>
                                        <p:tgtEl>
                                          <p:spTgt spid="48"/>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xit" presetSubtype="10" fill="hold" grpId="1" nodeType="clickEffect">
                                  <p:stCondLst>
                                    <p:cond delay="0"/>
                                  </p:stCondLst>
                                  <p:childTnLst>
                                    <p:animEffect transition="out" filter="blinds(horizontal)">
                                      <p:cBhvr>
                                        <p:cTn id="150" dur="500"/>
                                        <p:tgtEl>
                                          <p:spTgt spid="16413"/>
                                        </p:tgtEl>
                                      </p:cBhvr>
                                    </p:animEffect>
                                    <p:set>
                                      <p:cBhvr>
                                        <p:cTn id="151" dur="1" fill="hold">
                                          <p:stCondLst>
                                            <p:cond delay="499"/>
                                          </p:stCondLst>
                                        </p:cTn>
                                        <p:tgtEl>
                                          <p:spTgt spid="16413"/>
                                        </p:tgtEl>
                                        <p:attrNameLst>
                                          <p:attrName>style.visibility</p:attrName>
                                        </p:attrNameLst>
                                      </p:cBhvr>
                                      <p:to>
                                        <p:strVal val="hidden"/>
                                      </p:to>
                                    </p:set>
                                  </p:childTnLst>
                                </p:cTn>
                              </p:par>
                              <p:par>
                                <p:cTn id="152" presetID="3" presetClass="entr" presetSubtype="1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blinds(horizontal)">
                                      <p:cBhvr>
                                        <p:cTn id="154" dur="500"/>
                                        <p:tgtEl>
                                          <p:spTgt spid="56"/>
                                        </p:tgtEl>
                                      </p:cBhvr>
                                    </p:animEffect>
                                  </p:childTnLst>
                                </p:cTn>
                              </p:par>
                              <p:par>
                                <p:cTn id="155" presetID="3" presetClass="exit" presetSubtype="10" fill="hold" grpId="1" nodeType="withEffect">
                                  <p:stCondLst>
                                    <p:cond delay="0"/>
                                  </p:stCondLst>
                                  <p:childTnLst>
                                    <p:animEffect transition="out" filter="blinds(horizontal)">
                                      <p:cBhvr>
                                        <p:cTn id="156" dur="500"/>
                                        <p:tgtEl>
                                          <p:spTgt spid="36"/>
                                        </p:tgtEl>
                                      </p:cBhvr>
                                    </p:animEffect>
                                    <p:set>
                                      <p:cBhvr>
                                        <p:cTn id="157" dur="1" fill="hold">
                                          <p:stCondLst>
                                            <p:cond delay="499"/>
                                          </p:stCondLst>
                                        </p:cTn>
                                        <p:tgtEl>
                                          <p:spTgt spid="36"/>
                                        </p:tgtEl>
                                        <p:attrNameLst>
                                          <p:attrName>style.visibility</p:attrName>
                                        </p:attrNameLst>
                                      </p:cBhvr>
                                      <p:to>
                                        <p:strVal val="hidden"/>
                                      </p:to>
                                    </p:set>
                                  </p:childTnLst>
                                </p:cTn>
                              </p:par>
                              <p:par>
                                <p:cTn id="158" presetID="3" presetClass="entr" presetSubtype="10"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blinds(horizontal)">
                                      <p:cBhvr>
                                        <p:cTn id="16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16403" grpId="0"/>
      <p:bldP spid="16411" grpId="0"/>
      <p:bldP spid="16413" grpId="0"/>
      <p:bldP spid="16413" grpId="1"/>
      <p:bldP spid="36" grpId="0"/>
      <p:bldP spid="36" grpId="1"/>
      <p:bldP spid="38" grpId="0" animBg="1"/>
      <p:bldP spid="44" grpId="0"/>
      <p:bldP spid="45" grpId="0"/>
      <p:bldP spid="46" grpId="0"/>
      <p:bldP spid="47" grpId="0"/>
      <p:bldP spid="48" grpId="0"/>
      <p:bldP spid="49" grpId="0"/>
      <p:bldP spid="49" grpId="1"/>
      <p:bldP spid="51" grpId="0"/>
      <p:bldP spid="52" grpId="0"/>
      <p:bldP spid="53" grpId="0"/>
      <p:bldP spid="53" grpId="1"/>
      <p:bldP spid="55" grpId="0"/>
      <p:bldP spid="56" grpId="0"/>
      <p:bldP spid="57" grpId="0"/>
      <p:bldP spid="57" grpId="1"/>
      <p:bldP spid="58" grpId="0"/>
      <p:bldP spid="58" grpId="1"/>
      <p:bldP spid="59" grpId="0"/>
      <p:bldP spid="60" grpId="0"/>
      <p:bldP spid="60" grpId="1"/>
      <p:bldP spid="67" grpId="0"/>
      <p:bldP spid="75" grpId="0"/>
      <p:bldP spid="7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t>Associativity Example (Cont)</a:t>
            </a:r>
          </a:p>
        </p:txBody>
      </p:sp>
      <p:sp>
        <p:nvSpPr>
          <p:cNvPr id="4" name="내용 개체 틀 3"/>
          <p:cNvSpPr>
            <a:spLocks noGrp="1"/>
          </p:cNvSpPr>
          <p:nvPr>
            <p:ph idx="1"/>
          </p:nvPr>
        </p:nvSpPr>
        <p:spPr/>
        <p:txBody>
          <a:bodyPr/>
          <a:lstStyle/>
          <a:p>
            <a:endParaRPr lang="ko-KR" altLang="en-US"/>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19459" name="Slide Number Placeholder 3"/>
          <p:cNvSpPr>
            <a:spLocks noGrp="1"/>
          </p:cNvSpPr>
          <p:nvPr>
            <p:ph type="sldNum" sz="quarter" idx="12"/>
          </p:nvPr>
        </p:nvSpPr>
        <p:spPr/>
        <p:txBody>
          <a:bodyPr/>
          <a:lstStyle/>
          <a:p>
            <a:fld id="{3D62BD8F-8236-4C48-BE59-A1E4F59B4985}" type="slidenum">
              <a:rPr lang="en-US" smtClean="0"/>
              <a:pPr/>
              <a:t>48</a:t>
            </a:fld>
            <a:endParaRPr lang="en-US"/>
          </a:p>
        </p:txBody>
      </p:sp>
      <p:sp>
        <p:nvSpPr>
          <p:cNvPr id="6" name="Content Placeholder 2"/>
          <p:cNvSpPr txBox="1">
            <a:spLocks/>
          </p:cNvSpPr>
          <p:nvPr/>
        </p:nvSpPr>
        <p:spPr bwMode="auto">
          <a:xfrm>
            <a:off x="457200" y="1219200"/>
            <a:ext cx="4343400" cy="476250"/>
          </a:xfrm>
          <a:prstGeom prst="rect">
            <a:avLst/>
          </a:prstGeom>
          <a:noFill/>
          <a:ln w="9525">
            <a:noFill/>
            <a:miter lim="800000"/>
            <a:headEnd/>
            <a:tailEnd/>
          </a:ln>
        </p:spPr>
        <p:txBody>
          <a:bodyPr>
            <a:normAutofit/>
          </a:bodyPr>
          <a:lstStyle/>
          <a:p>
            <a:pPr marL="342900" indent="-342900" eaLnBrk="0" hangingPunct="0">
              <a:spcBef>
                <a:spcPct val="50000"/>
              </a:spcBef>
              <a:buClr>
                <a:srgbClr val="C00000"/>
              </a:buClr>
              <a:buSzTx/>
              <a:buFontTx/>
              <a:buChar char="•"/>
              <a:defRPr/>
            </a:pPr>
            <a:r>
              <a:rPr lang="en-US" sz="2400" kern="0" dirty="0">
                <a:latin typeface="+mn-lt"/>
                <a:ea typeface="+mn-ea"/>
                <a:cs typeface="+mn-cs"/>
              </a:rPr>
              <a:t>Fully associative</a:t>
            </a:r>
          </a:p>
        </p:txBody>
      </p:sp>
      <p:sp>
        <p:nvSpPr>
          <p:cNvPr id="19461" name="Freeform 62"/>
          <p:cNvSpPr>
            <a:spLocks/>
          </p:cNvSpPr>
          <p:nvPr/>
        </p:nvSpPr>
        <p:spPr bwMode="auto">
          <a:xfrm>
            <a:off x="1147763" y="5181600"/>
            <a:ext cx="1900237" cy="358775"/>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sz="1600"/>
          </a:p>
        </p:txBody>
      </p:sp>
      <p:sp>
        <p:nvSpPr>
          <p:cNvPr id="19462" name="Line 75"/>
          <p:cNvSpPr>
            <a:spLocks noChangeShapeType="1"/>
          </p:cNvSpPr>
          <p:nvPr/>
        </p:nvSpPr>
        <p:spPr bwMode="auto">
          <a:xfrm>
            <a:off x="2336800" y="5183188"/>
            <a:ext cx="0" cy="357187"/>
          </a:xfrm>
          <a:prstGeom prst="line">
            <a:avLst/>
          </a:prstGeom>
          <a:noFill/>
          <a:ln w="20638">
            <a:solidFill>
              <a:srgbClr val="000000"/>
            </a:solidFill>
            <a:round/>
            <a:headEnd/>
            <a:tailEnd/>
          </a:ln>
        </p:spPr>
        <p:txBody>
          <a:bodyPr/>
          <a:lstStyle/>
          <a:p>
            <a:endParaRPr lang="en-US" sz="1600"/>
          </a:p>
        </p:txBody>
      </p:sp>
      <p:sp>
        <p:nvSpPr>
          <p:cNvPr id="19463" name="Text Box 76"/>
          <p:cNvSpPr txBox="1">
            <a:spLocks noChangeArrowheads="1"/>
          </p:cNvSpPr>
          <p:nvPr/>
        </p:nvSpPr>
        <p:spPr bwMode="auto">
          <a:xfrm>
            <a:off x="2489200" y="4875213"/>
            <a:ext cx="652743" cy="338554"/>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19464" name="Text Box 78"/>
          <p:cNvSpPr txBox="1">
            <a:spLocks noChangeArrowheads="1"/>
          </p:cNvSpPr>
          <p:nvPr/>
        </p:nvSpPr>
        <p:spPr bwMode="auto">
          <a:xfrm>
            <a:off x="1727200" y="4875213"/>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19465" name="Text Box 79"/>
          <p:cNvSpPr txBox="1">
            <a:spLocks noChangeArrowheads="1"/>
          </p:cNvSpPr>
          <p:nvPr/>
        </p:nvSpPr>
        <p:spPr bwMode="auto">
          <a:xfrm>
            <a:off x="1206500" y="4875213"/>
            <a:ext cx="332142" cy="338554"/>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19466" name="Text Box 80"/>
          <p:cNvSpPr txBox="1">
            <a:spLocks noChangeArrowheads="1"/>
          </p:cNvSpPr>
          <p:nvPr/>
        </p:nvSpPr>
        <p:spPr bwMode="auto">
          <a:xfrm>
            <a:off x="660400" y="5183188"/>
            <a:ext cx="433388" cy="368300"/>
          </a:xfrm>
          <a:prstGeom prst="rect">
            <a:avLst/>
          </a:prstGeom>
          <a:noFill/>
          <a:ln w="12700">
            <a:noFill/>
            <a:miter lim="800000"/>
            <a:headEnd/>
            <a:tailEnd/>
          </a:ln>
        </p:spPr>
        <p:txBody>
          <a:bodyPr>
            <a:spAutoFit/>
          </a:bodyPr>
          <a:lstStyle/>
          <a:p>
            <a:pPr algn="r">
              <a:lnSpc>
                <a:spcPct val="110000"/>
              </a:lnSpc>
              <a:buFont typeface="Wingdings" pitchFamily="2" charset="2"/>
              <a:buNone/>
            </a:pPr>
            <a:r>
              <a:rPr lang="en-US" sz="1800"/>
              <a:t>0</a:t>
            </a:r>
          </a:p>
        </p:txBody>
      </p:sp>
      <p:sp>
        <p:nvSpPr>
          <p:cNvPr id="19467" name="Line 75"/>
          <p:cNvSpPr>
            <a:spLocks noChangeShapeType="1"/>
          </p:cNvSpPr>
          <p:nvPr/>
        </p:nvSpPr>
        <p:spPr bwMode="auto">
          <a:xfrm>
            <a:off x="1574800" y="5210175"/>
            <a:ext cx="0" cy="330200"/>
          </a:xfrm>
          <a:prstGeom prst="line">
            <a:avLst/>
          </a:prstGeom>
          <a:noFill/>
          <a:ln w="20638">
            <a:solidFill>
              <a:srgbClr val="000000"/>
            </a:solidFill>
            <a:round/>
            <a:headEnd/>
            <a:tailEnd/>
          </a:ln>
        </p:spPr>
        <p:txBody>
          <a:bodyPr/>
          <a:lstStyle/>
          <a:p>
            <a:endParaRPr lang="en-US" sz="1600"/>
          </a:p>
        </p:txBody>
      </p:sp>
      <p:sp>
        <p:nvSpPr>
          <p:cNvPr id="19468" name="Rectangle 29"/>
          <p:cNvSpPr>
            <a:spLocks noChangeArrowheads="1"/>
          </p:cNvSpPr>
          <p:nvPr/>
        </p:nvSpPr>
        <p:spPr bwMode="auto">
          <a:xfrm>
            <a:off x="990600" y="2979738"/>
            <a:ext cx="1600200" cy="400050"/>
          </a:xfrm>
          <a:prstGeom prst="rect">
            <a:avLst/>
          </a:prstGeom>
          <a:noFill/>
          <a:ln w="9525">
            <a:noFill/>
            <a:miter lim="800000"/>
            <a:headEnd/>
            <a:tailEnd/>
          </a:ln>
        </p:spPr>
        <p:txBody>
          <a:bodyPr>
            <a:spAutoFit/>
          </a:bodyPr>
          <a:lstStyle/>
          <a:p>
            <a:pPr>
              <a:buFont typeface="Wingdings" pitchFamily="2" charset="2"/>
              <a:buNone/>
            </a:pPr>
            <a:r>
              <a:rPr lang="en-US" sz="2000"/>
              <a:t>0, 8, 0, 6, 8</a:t>
            </a:r>
          </a:p>
        </p:txBody>
      </p:sp>
      <p:cxnSp>
        <p:nvCxnSpPr>
          <p:cNvPr id="32" name="Straight Arrow Connector 31"/>
          <p:cNvCxnSpPr>
            <a:cxnSpLocks noChangeShapeType="1"/>
          </p:cNvCxnSpPr>
          <p:nvPr/>
        </p:nvCxnSpPr>
        <p:spPr bwMode="auto">
          <a:xfrm>
            <a:off x="406400" y="5354638"/>
            <a:ext cx="355600" cy="1587"/>
          </a:xfrm>
          <a:prstGeom prst="straightConnector1">
            <a:avLst/>
          </a:prstGeom>
          <a:noFill/>
          <a:ln w="25400" algn="ctr">
            <a:solidFill>
              <a:srgbClr val="C00000"/>
            </a:solidFill>
            <a:round/>
            <a:headEnd/>
            <a:tailEnd type="stealth" w="med" len="lg"/>
          </a:ln>
        </p:spPr>
      </p:cxnSp>
      <p:sp>
        <p:nvSpPr>
          <p:cNvPr id="19470" name="Text Box 79"/>
          <p:cNvSpPr txBox="1">
            <a:spLocks noChangeArrowheads="1"/>
          </p:cNvSpPr>
          <p:nvPr/>
        </p:nvSpPr>
        <p:spPr bwMode="auto">
          <a:xfrm>
            <a:off x="236775" y="4844812"/>
            <a:ext cx="792205" cy="369332"/>
          </a:xfrm>
          <a:prstGeom prst="rect">
            <a:avLst/>
          </a:prstGeom>
          <a:noFill/>
          <a:ln w="12700">
            <a:noFill/>
            <a:miter lim="800000"/>
            <a:headEnd/>
            <a:tailEnd/>
          </a:ln>
        </p:spPr>
        <p:txBody>
          <a:bodyPr wrap="none">
            <a:spAutoFit/>
          </a:bodyPr>
          <a:lstStyle/>
          <a:p>
            <a:pPr>
              <a:buFont typeface="Wingdings" pitchFamily="2" charset="2"/>
              <a:buNone/>
            </a:pPr>
            <a:r>
              <a:rPr lang="en-US" sz="1800" dirty="0"/>
              <a:t>Index</a:t>
            </a:r>
          </a:p>
        </p:txBody>
      </p:sp>
      <p:sp>
        <p:nvSpPr>
          <p:cNvPr id="34" name="Text Box 80"/>
          <p:cNvSpPr txBox="1">
            <a:spLocks noChangeArrowheads="1"/>
          </p:cNvSpPr>
          <p:nvPr/>
        </p:nvSpPr>
        <p:spPr bwMode="auto">
          <a:xfrm>
            <a:off x="76200" y="5216525"/>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16403" name="Text Box 80"/>
          <p:cNvSpPr txBox="1">
            <a:spLocks noChangeArrowheads="1"/>
          </p:cNvSpPr>
          <p:nvPr/>
        </p:nvSpPr>
        <p:spPr bwMode="auto">
          <a:xfrm>
            <a:off x="1262063" y="5249863"/>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16407" name="Line 45"/>
          <p:cNvSpPr>
            <a:spLocks noChangeShapeType="1"/>
          </p:cNvSpPr>
          <p:nvPr/>
        </p:nvSpPr>
        <p:spPr bwMode="auto">
          <a:xfrm flipV="1">
            <a:off x="7162800" y="1609725"/>
            <a:ext cx="1588" cy="287338"/>
          </a:xfrm>
          <a:prstGeom prst="line">
            <a:avLst/>
          </a:prstGeom>
          <a:noFill/>
          <a:ln w="20638">
            <a:solidFill>
              <a:srgbClr val="000000"/>
            </a:solidFill>
            <a:round/>
            <a:headEnd/>
            <a:tailEnd/>
          </a:ln>
        </p:spPr>
        <p:txBody>
          <a:bodyPr/>
          <a:lstStyle/>
          <a:p>
            <a:endParaRPr lang="en-US"/>
          </a:p>
        </p:txBody>
      </p:sp>
      <p:sp>
        <p:nvSpPr>
          <p:cNvPr id="19474" name="Freeform 46"/>
          <p:cNvSpPr>
            <a:spLocks/>
          </p:cNvSpPr>
          <p:nvPr/>
        </p:nvSpPr>
        <p:spPr bwMode="auto">
          <a:xfrm>
            <a:off x="5275263" y="1598613"/>
            <a:ext cx="2430462" cy="300037"/>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19475" name="Text Box 47"/>
          <p:cNvSpPr txBox="1">
            <a:spLocks noChangeArrowheads="1"/>
          </p:cNvSpPr>
          <p:nvPr/>
        </p:nvSpPr>
        <p:spPr bwMode="auto">
          <a:xfrm>
            <a:off x="5251653" y="1303338"/>
            <a:ext cx="2867451" cy="338554"/>
          </a:xfrm>
          <a:prstGeom prst="rect">
            <a:avLst/>
          </a:prstGeom>
          <a:noFill/>
          <a:ln w="12700">
            <a:noFill/>
            <a:miter lim="800000"/>
            <a:headEnd/>
            <a:tailEnd/>
          </a:ln>
        </p:spPr>
        <p:txBody>
          <a:bodyPr>
            <a:spAutoFit/>
          </a:bodyPr>
          <a:lstStyle/>
          <a:p>
            <a:pPr>
              <a:buFont typeface="Wingdings" pitchFamily="2" charset="2"/>
              <a:buNone/>
            </a:pPr>
            <a:r>
              <a:rPr lang="en-US" altLang="ko-KR" sz="1600" dirty="0">
                <a:latin typeface="Tahoma" panose="020B0604030504040204" pitchFamily="34" charset="0"/>
                <a:ea typeface="Tahoma" panose="020B0604030504040204" pitchFamily="34" charset="0"/>
                <a:cs typeface="Tahoma" panose="020B0604030504040204" pitchFamily="34" charset="0"/>
              </a:rPr>
              <a:t> 7   6   5   4   3   2   1   0</a:t>
            </a:r>
          </a:p>
        </p:txBody>
      </p:sp>
      <p:sp>
        <p:nvSpPr>
          <p:cNvPr id="16411" name="Text Box 79"/>
          <p:cNvSpPr txBox="1">
            <a:spLocks noChangeArrowheads="1"/>
          </p:cNvSpPr>
          <p:nvPr/>
        </p:nvSpPr>
        <p:spPr bwMode="auto">
          <a:xfrm>
            <a:off x="5953259" y="1566863"/>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Tag</a:t>
            </a:r>
          </a:p>
        </p:txBody>
      </p:sp>
      <p:sp>
        <p:nvSpPr>
          <p:cNvPr id="16413" name="Text Box 80"/>
          <p:cNvSpPr txBox="1">
            <a:spLocks noChangeArrowheads="1"/>
          </p:cNvSpPr>
          <p:nvPr/>
        </p:nvSpPr>
        <p:spPr bwMode="auto">
          <a:xfrm>
            <a:off x="1375181" y="5259388"/>
            <a:ext cx="858026"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dirty="0"/>
              <a:t>000000</a:t>
            </a:r>
          </a:p>
        </p:txBody>
      </p:sp>
      <p:graphicFrame>
        <p:nvGraphicFramePr>
          <p:cNvPr id="35" name="Table 34"/>
          <p:cNvGraphicFramePr>
            <a:graphicFrameLocks noGrp="1"/>
          </p:cNvGraphicFramePr>
          <p:nvPr/>
        </p:nvGraphicFramePr>
        <p:xfrm>
          <a:off x="3124200" y="2708275"/>
          <a:ext cx="4800599" cy="1088898"/>
        </p:xfrm>
        <a:graphic>
          <a:graphicData uri="http://schemas.openxmlformats.org/drawingml/2006/table">
            <a:tbl>
              <a:tblPr/>
              <a:tblGrid>
                <a:gridCol w="1373343">
                  <a:extLst>
                    <a:ext uri="{9D8B030D-6E8A-4147-A177-3AD203B41FA5}">
                      <a16:colId xmlns:a16="http://schemas.microsoft.com/office/drawing/2014/main" val="20000"/>
                    </a:ext>
                  </a:extLst>
                </a:gridCol>
                <a:gridCol w="1373343">
                  <a:extLst>
                    <a:ext uri="{9D8B030D-6E8A-4147-A177-3AD203B41FA5}">
                      <a16:colId xmlns:a16="http://schemas.microsoft.com/office/drawing/2014/main" val="20001"/>
                    </a:ext>
                  </a:extLst>
                </a:gridCol>
                <a:gridCol w="1025045">
                  <a:extLst>
                    <a:ext uri="{9D8B030D-6E8A-4147-A177-3AD203B41FA5}">
                      <a16:colId xmlns:a16="http://schemas.microsoft.com/office/drawing/2014/main" val="20002"/>
                    </a:ext>
                  </a:extLst>
                </a:gridCol>
                <a:gridCol w="1028868">
                  <a:extLst>
                    <a:ext uri="{9D8B030D-6E8A-4147-A177-3AD203B41FA5}">
                      <a16:colId xmlns:a16="http://schemas.microsoft.com/office/drawing/2014/main" val="20003"/>
                    </a:ext>
                  </a:extLst>
                </a:gridCol>
              </a:tblGrid>
              <a:tr h="0">
                <a:tc>
                  <a:txBody>
                    <a:bodyPr/>
                    <a:lstStyle/>
                    <a:p>
                      <a:pPr marL="0" marR="0" algn="ctr">
                        <a:lnSpc>
                          <a:spcPct val="115000"/>
                        </a:lnSpc>
                        <a:spcBef>
                          <a:spcPts val="0"/>
                        </a:spcBef>
                        <a:spcAft>
                          <a:spcPts val="0"/>
                        </a:spcAft>
                      </a:pPr>
                      <a:r>
                        <a:rPr lang="en-US" sz="1100" dirty="0">
                          <a:latin typeface="Calibri"/>
                          <a:ea typeface="바탕"/>
                          <a:cs typeface="Times New Roman"/>
                        </a:rPr>
                        <a:t>Byte</a:t>
                      </a:r>
                      <a:r>
                        <a:rPr lang="en-US" sz="1100" baseline="0" dirty="0">
                          <a:latin typeface="Calibri"/>
                          <a:ea typeface="바탕"/>
                          <a:cs typeface="Times New Roman"/>
                        </a:rPr>
                        <a:t> a</a:t>
                      </a:r>
                      <a:r>
                        <a:rPr lang="en-US" sz="1100" dirty="0">
                          <a:latin typeface="Calibri"/>
                          <a:ea typeface="바탕"/>
                          <a:cs typeface="Times New Roman"/>
                        </a:rPr>
                        <a:t>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Block address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Cache Index</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Hit or Miss?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바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b’0001 1000 (0x18)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0110 (0x06)</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0</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6" name="Text Box 80"/>
          <p:cNvSpPr txBox="1">
            <a:spLocks noChangeArrowheads="1"/>
          </p:cNvSpPr>
          <p:nvPr/>
        </p:nvSpPr>
        <p:spPr bwMode="auto">
          <a:xfrm>
            <a:off x="2132766" y="5249863"/>
            <a:ext cx="892256"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a:t>Mem[0]</a:t>
            </a:r>
          </a:p>
        </p:txBody>
      </p:sp>
      <p:sp>
        <p:nvSpPr>
          <p:cNvPr id="38" name="Rounded Rectangle 37"/>
          <p:cNvSpPr>
            <a:spLocks noChangeArrowheads="1"/>
          </p:cNvSpPr>
          <p:nvPr/>
        </p:nvSpPr>
        <p:spPr bwMode="auto">
          <a:xfrm>
            <a:off x="3208338" y="2590800"/>
            <a:ext cx="627062" cy="1371600"/>
          </a:xfrm>
          <a:prstGeom prst="roundRect">
            <a:avLst>
              <a:gd name="adj" fmla="val 16667"/>
            </a:avLst>
          </a:prstGeom>
          <a:noFill/>
          <a:ln w="19050" algn="ctr">
            <a:solidFill>
              <a:srgbClr val="C00000"/>
            </a:solidFill>
            <a:round/>
            <a:headEnd/>
            <a:tailEnd/>
          </a:ln>
        </p:spPr>
        <p:txBody>
          <a:bodyPr/>
          <a:lstStyle/>
          <a:p>
            <a:endParaRPr lang="en-US"/>
          </a:p>
        </p:txBody>
      </p:sp>
      <p:grpSp>
        <p:nvGrpSpPr>
          <p:cNvPr id="2" name="Group 68"/>
          <p:cNvGrpSpPr>
            <a:grpSpLocks/>
          </p:cNvGrpSpPr>
          <p:nvPr/>
        </p:nvGrpSpPr>
        <p:grpSpPr bwMode="auto">
          <a:xfrm>
            <a:off x="2286000" y="2293938"/>
            <a:ext cx="990600" cy="338137"/>
            <a:chOff x="2438400" y="1905000"/>
            <a:chExt cx="990600" cy="338554"/>
          </a:xfrm>
        </p:grpSpPr>
        <p:sp>
          <p:nvSpPr>
            <p:cNvPr id="19555" name="Rectangle 29"/>
            <p:cNvSpPr>
              <a:spLocks noChangeArrowheads="1"/>
            </p:cNvSpPr>
            <p:nvPr/>
          </p:nvSpPr>
          <p:spPr bwMode="auto">
            <a:xfrm>
              <a:off x="2438400" y="1905000"/>
              <a:ext cx="609600" cy="338554"/>
            </a:xfrm>
            <a:prstGeom prst="rect">
              <a:avLst/>
            </a:prstGeom>
            <a:noFill/>
            <a:ln w="9525">
              <a:noFill/>
              <a:miter lim="800000"/>
              <a:headEnd/>
              <a:tailEnd/>
            </a:ln>
          </p:spPr>
          <p:txBody>
            <a:bodyPr>
              <a:spAutoFit/>
            </a:bodyPr>
            <a:lstStyle/>
            <a:p>
              <a:pPr>
                <a:buFont typeface="Wingdings" pitchFamily="2" charset="2"/>
                <a:buNone/>
              </a:pPr>
              <a:r>
                <a:rPr lang="en-US" sz="1600" b="1">
                  <a:solidFill>
                    <a:srgbClr val="C00000"/>
                  </a:solidFill>
                </a:rPr>
                <a:t>tag</a:t>
              </a:r>
            </a:p>
          </p:txBody>
        </p:sp>
        <p:cxnSp>
          <p:nvCxnSpPr>
            <p:cNvPr id="19556" name="Straight Arrow Connector 40"/>
            <p:cNvCxnSpPr>
              <a:cxnSpLocks noChangeShapeType="1"/>
            </p:cNvCxnSpPr>
            <p:nvPr/>
          </p:nvCxnSpPr>
          <p:spPr bwMode="auto">
            <a:xfrm>
              <a:off x="2895600" y="2057400"/>
              <a:ext cx="533400" cy="153988"/>
            </a:xfrm>
            <a:prstGeom prst="straightConnector1">
              <a:avLst/>
            </a:prstGeom>
            <a:noFill/>
            <a:ln w="25400" algn="ctr">
              <a:solidFill>
                <a:srgbClr val="C00000"/>
              </a:solidFill>
              <a:round/>
              <a:headEnd/>
              <a:tailEnd type="stealth" w="med" len="med"/>
            </a:ln>
          </p:spPr>
        </p:cxnSp>
      </p:grpSp>
      <p:sp>
        <p:nvSpPr>
          <p:cNvPr id="44" name="Rectangle 29"/>
          <p:cNvSpPr>
            <a:spLocks noChangeArrowheads="1"/>
          </p:cNvSpPr>
          <p:nvPr/>
        </p:nvSpPr>
        <p:spPr bwMode="auto">
          <a:xfrm>
            <a:off x="7171504" y="2818353"/>
            <a:ext cx="592192" cy="215900"/>
          </a:xfrm>
          <a:prstGeom prst="rect">
            <a:avLst/>
          </a:prstGeom>
          <a:noFill/>
          <a:ln w="9525">
            <a:noFill/>
            <a:miter lim="800000"/>
            <a:headEnd/>
            <a:tailEnd/>
          </a:ln>
        </p:spPr>
        <p:txBody>
          <a:bodyPr lIns="0" tIns="0" rIns="0" bIns="0">
            <a:spAutoFit/>
          </a:bodyPr>
          <a:lstStyle/>
          <a:p>
            <a:pPr>
              <a:buFont typeface="Wingdings" pitchFamily="2" charset="2"/>
              <a:buNone/>
            </a:pPr>
            <a:r>
              <a:rPr lang="en-US" dirty="0">
                <a:solidFill>
                  <a:srgbClr val="C00000"/>
                </a:solidFill>
              </a:rPr>
              <a:t>miss</a:t>
            </a:r>
          </a:p>
        </p:txBody>
      </p:sp>
      <p:sp>
        <p:nvSpPr>
          <p:cNvPr id="45" name="Rectangle 29"/>
          <p:cNvSpPr>
            <a:spLocks noChangeArrowheads="1"/>
          </p:cNvSpPr>
          <p:nvPr/>
        </p:nvSpPr>
        <p:spPr bwMode="auto">
          <a:xfrm>
            <a:off x="7171504" y="3013885"/>
            <a:ext cx="592192" cy="215900"/>
          </a:xfrm>
          <a:prstGeom prst="rect">
            <a:avLst/>
          </a:prstGeom>
          <a:noFill/>
          <a:ln w="9525">
            <a:noFill/>
            <a:miter lim="800000"/>
            <a:headEnd/>
            <a:tailEnd/>
          </a:ln>
        </p:spPr>
        <p:txBody>
          <a:bodyPr lIns="0" tIns="0" rIns="0" bIns="0">
            <a:spAutoFit/>
          </a:bodyPr>
          <a:lstStyle/>
          <a:p>
            <a:pPr>
              <a:buFont typeface="Wingdings" pitchFamily="2" charset="2"/>
              <a:buNone/>
            </a:pPr>
            <a:r>
              <a:rPr lang="en-US" dirty="0">
                <a:solidFill>
                  <a:srgbClr val="C00000"/>
                </a:solidFill>
              </a:rPr>
              <a:t>miss</a:t>
            </a:r>
          </a:p>
        </p:txBody>
      </p:sp>
      <p:sp>
        <p:nvSpPr>
          <p:cNvPr id="46" name="Rectangle 29"/>
          <p:cNvSpPr>
            <a:spLocks noChangeArrowheads="1"/>
          </p:cNvSpPr>
          <p:nvPr/>
        </p:nvSpPr>
        <p:spPr bwMode="auto">
          <a:xfrm>
            <a:off x="7174679" y="3207560"/>
            <a:ext cx="592192" cy="215900"/>
          </a:xfrm>
          <a:prstGeom prst="rect">
            <a:avLst/>
          </a:prstGeom>
          <a:noFill/>
          <a:ln w="9525">
            <a:noFill/>
            <a:miter lim="800000"/>
            <a:headEnd/>
            <a:tailEnd/>
          </a:ln>
        </p:spPr>
        <p:txBody>
          <a:bodyPr lIns="0" tIns="0" rIns="0" bIns="0">
            <a:spAutoFit/>
          </a:bodyPr>
          <a:lstStyle/>
          <a:p>
            <a:pPr>
              <a:buFont typeface="Wingdings" pitchFamily="2" charset="2"/>
              <a:buNone/>
            </a:pPr>
            <a:r>
              <a:rPr lang="en-US">
                <a:solidFill>
                  <a:srgbClr val="C00000"/>
                </a:solidFill>
              </a:rPr>
              <a:t>hit</a:t>
            </a:r>
          </a:p>
        </p:txBody>
      </p:sp>
      <p:sp>
        <p:nvSpPr>
          <p:cNvPr id="47" name="Rectangle 29"/>
          <p:cNvSpPr>
            <a:spLocks noChangeArrowheads="1"/>
          </p:cNvSpPr>
          <p:nvPr/>
        </p:nvSpPr>
        <p:spPr bwMode="auto">
          <a:xfrm>
            <a:off x="7187379" y="3382401"/>
            <a:ext cx="592192" cy="215900"/>
          </a:xfrm>
          <a:prstGeom prst="rect">
            <a:avLst/>
          </a:prstGeom>
          <a:noFill/>
          <a:ln w="9525">
            <a:noFill/>
            <a:miter lim="800000"/>
            <a:headEnd/>
            <a:tailEnd/>
          </a:ln>
        </p:spPr>
        <p:txBody>
          <a:bodyPr lIns="0" tIns="0" rIns="0" bIns="0">
            <a:spAutoFit/>
          </a:bodyPr>
          <a:lstStyle/>
          <a:p>
            <a:pPr>
              <a:buFont typeface="Wingdings" pitchFamily="2" charset="2"/>
              <a:buNone/>
            </a:pPr>
            <a:r>
              <a:rPr lang="en-US">
                <a:solidFill>
                  <a:srgbClr val="C00000"/>
                </a:solidFill>
              </a:rPr>
              <a:t>miss</a:t>
            </a:r>
          </a:p>
        </p:txBody>
      </p:sp>
      <p:sp>
        <p:nvSpPr>
          <p:cNvPr id="48" name="Rectangle 29"/>
          <p:cNvSpPr>
            <a:spLocks noChangeArrowheads="1"/>
          </p:cNvSpPr>
          <p:nvPr/>
        </p:nvSpPr>
        <p:spPr bwMode="auto">
          <a:xfrm>
            <a:off x="7187379" y="3572901"/>
            <a:ext cx="592192" cy="215900"/>
          </a:xfrm>
          <a:prstGeom prst="rect">
            <a:avLst/>
          </a:prstGeom>
          <a:noFill/>
          <a:ln w="9525">
            <a:noFill/>
            <a:miter lim="800000"/>
            <a:headEnd/>
            <a:tailEnd/>
          </a:ln>
        </p:spPr>
        <p:txBody>
          <a:bodyPr lIns="0" tIns="0" rIns="0" bIns="0">
            <a:spAutoFit/>
          </a:bodyPr>
          <a:lstStyle/>
          <a:p>
            <a:pPr>
              <a:buFont typeface="Wingdings" pitchFamily="2" charset="2"/>
              <a:buNone/>
            </a:pPr>
            <a:r>
              <a:rPr lang="en-US" dirty="0">
                <a:solidFill>
                  <a:srgbClr val="C00000"/>
                </a:solidFill>
              </a:rPr>
              <a:t>hit</a:t>
            </a:r>
          </a:p>
        </p:txBody>
      </p:sp>
      <p:sp>
        <p:nvSpPr>
          <p:cNvPr id="49" name="Text Box 80"/>
          <p:cNvSpPr txBox="1">
            <a:spLocks noChangeArrowheads="1"/>
          </p:cNvSpPr>
          <p:nvPr/>
        </p:nvSpPr>
        <p:spPr bwMode="auto">
          <a:xfrm>
            <a:off x="4155241" y="5240338"/>
            <a:ext cx="892256"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a:t>Mem[8]</a:t>
            </a:r>
          </a:p>
        </p:txBody>
      </p:sp>
      <p:sp>
        <p:nvSpPr>
          <p:cNvPr id="52" name="Text Box 80"/>
          <p:cNvSpPr txBox="1">
            <a:spLocks noChangeArrowheads="1"/>
          </p:cNvSpPr>
          <p:nvPr/>
        </p:nvSpPr>
        <p:spPr bwMode="auto">
          <a:xfrm>
            <a:off x="6118979" y="5240338"/>
            <a:ext cx="892255"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dirty="0"/>
              <a:t>Mem[6]</a:t>
            </a:r>
          </a:p>
        </p:txBody>
      </p:sp>
      <p:sp>
        <p:nvSpPr>
          <p:cNvPr id="53" name="Text Box 80"/>
          <p:cNvSpPr txBox="1">
            <a:spLocks noChangeArrowheads="1"/>
          </p:cNvSpPr>
          <p:nvPr/>
        </p:nvSpPr>
        <p:spPr bwMode="auto">
          <a:xfrm>
            <a:off x="3443349" y="5251450"/>
            <a:ext cx="82379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a:t>001000</a:t>
            </a:r>
          </a:p>
        </p:txBody>
      </p:sp>
      <p:sp>
        <p:nvSpPr>
          <p:cNvPr id="55" name="Text Box 80"/>
          <p:cNvSpPr txBox="1">
            <a:spLocks noChangeArrowheads="1"/>
          </p:cNvSpPr>
          <p:nvPr/>
        </p:nvSpPr>
        <p:spPr bwMode="auto">
          <a:xfrm>
            <a:off x="5388658" y="5232400"/>
            <a:ext cx="855885"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a:t>000110</a:t>
            </a:r>
          </a:p>
        </p:txBody>
      </p:sp>
      <p:sp>
        <p:nvSpPr>
          <p:cNvPr id="57" name="Text Box 80"/>
          <p:cNvSpPr txBox="1">
            <a:spLocks noChangeArrowheads="1"/>
          </p:cNvSpPr>
          <p:nvPr/>
        </p:nvSpPr>
        <p:spPr bwMode="auto">
          <a:xfrm>
            <a:off x="76200" y="5210175"/>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58" name="Text Box 80"/>
          <p:cNvSpPr txBox="1">
            <a:spLocks noChangeArrowheads="1"/>
          </p:cNvSpPr>
          <p:nvPr/>
        </p:nvSpPr>
        <p:spPr bwMode="auto">
          <a:xfrm>
            <a:off x="73025" y="521811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59" name="Text Box 80"/>
          <p:cNvSpPr txBox="1">
            <a:spLocks noChangeArrowheads="1"/>
          </p:cNvSpPr>
          <p:nvPr/>
        </p:nvSpPr>
        <p:spPr bwMode="auto">
          <a:xfrm>
            <a:off x="76200" y="522446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60" name="Text Box 80"/>
          <p:cNvSpPr txBox="1">
            <a:spLocks noChangeArrowheads="1"/>
          </p:cNvSpPr>
          <p:nvPr/>
        </p:nvSpPr>
        <p:spPr bwMode="auto">
          <a:xfrm>
            <a:off x="76200" y="522446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6</a:t>
            </a:r>
          </a:p>
        </p:txBody>
      </p:sp>
      <p:sp>
        <p:nvSpPr>
          <p:cNvPr id="67" name="Text Box 80"/>
          <p:cNvSpPr txBox="1">
            <a:spLocks noChangeArrowheads="1"/>
          </p:cNvSpPr>
          <p:nvPr/>
        </p:nvSpPr>
        <p:spPr bwMode="auto">
          <a:xfrm>
            <a:off x="1262063" y="5254625"/>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1</a:t>
            </a:r>
          </a:p>
        </p:txBody>
      </p:sp>
      <p:sp>
        <p:nvSpPr>
          <p:cNvPr id="19532" name="Freeform 62"/>
          <p:cNvSpPr>
            <a:spLocks/>
          </p:cNvSpPr>
          <p:nvPr/>
        </p:nvSpPr>
        <p:spPr bwMode="auto">
          <a:xfrm>
            <a:off x="3124200" y="5181600"/>
            <a:ext cx="1946275" cy="358775"/>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sz="1600"/>
          </a:p>
        </p:txBody>
      </p:sp>
      <p:sp>
        <p:nvSpPr>
          <p:cNvPr id="19533" name="Text Box 76"/>
          <p:cNvSpPr txBox="1">
            <a:spLocks noChangeArrowheads="1"/>
          </p:cNvSpPr>
          <p:nvPr/>
        </p:nvSpPr>
        <p:spPr bwMode="auto">
          <a:xfrm>
            <a:off x="4414838" y="4870450"/>
            <a:ext cx="652743" cy="338554"/>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19534" name="Text Box 78"/>
          <p:cNvSpPr txBox="1">
            <a:spLocks noChangeArrowheads="1"/>
          </p:cNvSpPr>
          <p:nvPr/>
        </p:nvSpPr>
        <p:spPr bwMode="auto">
          <a:xfrm>
            <a:off x="3652838" y="4870450"/>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19535" name="Text Box 79"/>
          <p:cNvSpPr txBox="1">
            <a:spLocks noChangeArrowheads="1"/>
          </p:cNvSpPr>
          <p:nvPr/>
        </p:nvSpPr>
        <p:spPr bwMode="auto">
          <a:xfrm>
            <a:off x="3132138" y="4870450"/>
            <a:ext cx="332142" cy="338554"/>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19536" name="Line 75"/>
          <p:cNvSpPr>
            <a:spLocks noChangeShapeType="1"/>
          </p:cNvSpPr>
          <p:nvPr/>
        </p:nvSpPr>
        <p:spPr bwMode="auto">
          <a:xfrm>
            <a:off x="3521075" y="5191125"/>
            <a:ext cx="0" cy="349250"/>
          </a:xfrm>
          <a:prstGeom prst="line">
            <a:avLst/>
          </a:prstGeom>
          <a:noFill/>
          <a:ln w="20638">
            <a:solidFill>
              <a:srgbClr val="000000"/>
            </a:solidFill>
            <a:round/>
            <a:headEnd/>
            <a:tailEnd/>
          </a:ln>
        </p:spPr>
        <p:txBody>
          <a:bodyPr/>
          <a:lstStyle/>
          <a:p>
            <a:endParaRPr lang="en-US" sz="1600"/>
          </a:p>
        </p:txBody>
      </p:sp>
      <p:sp>
        <p:nvSpPr>
          <p:cNvPr id="19537" name="Line 75"/>
          <p:cNvSpPr>
            <a:spLocks noChangeShapeType="1"/>
          </p:cNvSpPr>
          <p:nvPr/>
        </p:nvSpPr>
        <p:spPr bwMode="auto">
          <a:xfrm>
            <a:off x="4359275" y="5189538"/>
            <a:ext cx="0" cy="350837"/>
          </a:xfrm>
          <a:prstGeom prst="line">
            <a:avLst/>
          </a:prstGeom>
          <a:noFill/>
          <a:ln w="20638">
            <a:solidFill>
              <a:srgbClr val="000000"/>
            </a:solidFill>
            <a:round/>
            <a:headEnd/>
            <a:tailEnd/>
          </a:ln>
        </p:spPr>
        <p:txBody>
          <a:bodyPr/>
          <a:lstStyle/>
          <a:p>
            <a:endParaRPr lang="en-US" sz="1600"/>
          </a:p>
        </p:txBody>
      </p:sp>
      <p:sp>
        <p:nvSpPr>
          <p:cNvPr id="75" name="Text Box 80"/>
          <p:cNvSpPr txBox="1">
            <a:spLocks noChangeArrowheads="1"/>
          </p:cNvSpPr>
          <p:nvPr/>
        </p:nvSpPr>
        <p:spPr bwMode="auto">
          <a:xfrm>
            <a:off x="3208338" y="5251450"/>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76" name="Text Box 80"/>
          <p:cNvSpPr txBox="1">
            <a:spLocks noChangeArrowheads="1"/>
          </p:cNvSpPr>
          <p:nvPr/>
        </p:nvSpPr>
        <p:spPr bwMode="auto">
          <a:xfrm>
            <a:off x="3208338" y="5246688"/>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1</a:t>
            </a:r>
          </a:p>
        </p:txBody>
      </p:sp>
      <p:sp>
        <p:nvSpPr>
          <p:cNvPr id="19540" name="Freeform 62"/>
          <p:cNvSpPr>
            <a:spLocks/>
          </p:cNvSpPr>
          <p:nvPr/>
        </p:nvSpPr>
        <p:spPr bwMode="auto">
          <a:xfrm>
            <a:off x="5121275" y="5181600"/>
            <a:ext cx="1889125" cy="342900"/>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sz="1600"/>
          </a:p>
        </p:txBody>
      </p:sp>
      <p:sp>
        <p:nvSpPr>
          <p:cNvPr id="19541" name="Text Box 76"/>
          <p:cNvSpPr txBox="1">
            <a:spLocks noChangeArrowheads="1"/>
          </p:cNvSpPr>
          <p:nvPr/>
        </p:nvSpPr>
        <p:spPr bwMode="auto">
          <a:xfrm>
            <a:off x="6411913" y="4854575"/>
            <a:ext cx="652743" cy="338554"/>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19542" name="Text Box 78"/>
          <p:cNvSpPr txBox="1">
            <a:spLocks noChangeArrowheads="1"/>
          </p:cNvSpPr>
          <p:nvPr/>
        </p:nvSpPr>
        <p:spPr bwMode="auto">
          <a:xfrm>
            <a:off x="5649913" y="4854575"/>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19543" name="Text Box 79"/>
          <p:cNvSpPr txBox="1">
            <a:spLocks noChangeArrowheads="1"/>
          </p:cNvSpPr>
          <p:nvPr/>
        </p:nvSpPr>
        <p:spPr bwMode="auto">
          <a:xfrm>
            <a:off x="5129213" y="4854575"/>
            <a:ext cx="332142" cy="338554"/>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19544" name="Line 75"/>
          <p:cNvSpPr>
            <a:spLocks noChangeShapeType="1"/>
          </p:cNvSpPr>
          <p:nvPr/>
        </p:nvSpPr>
        <p:spPr bwMode="auto">
          <a:xfrm>
            <a:off x="5519738" y="5175250"/>
            <a:ext cx="0" cy="349250"/>
          </a:xfrm>
          <a:prstGeom prst="line">
            <a:avLst/>
          </a:prstGeom>
          <a:noFill/>
          <a:ln w="20638">
            <a:solidFill>
              <a:srgbClr val="000000"/>
            </a:solidFill>
            <a:round/>
            <a:headEnd/>
            <a:tailEnd/>
          </a:ln>
        </p:spPr>
        <p:txBody>
          <a:bodyPr/>
          <a:lstStyle/>
          <a:p>
            <a:endParaRPr lang="en-US" sz="1600"/>
          </a:p>
        </p:txBody>
      </p:sp>
      <p:sp>
        <p:nvSpPr>
          <p:cNvPr id="19545" name="Line 75"/>
          <p:cNvSpPr>
            <a:spLocks noChangeShapeType="1"/>
          </p:cNvSpPr>
          <p:nvPr/>
        </p:nvSpPr>
        <p:spPr bwMode="auto">
          <a:xfrm>
            <a:off x="6357938" y="5173663"/>
            <a:ext cx="0" cy="350837"/>
          </a:xfrm>
          <a:prstGeom prst="line">
            <a:avLst/>
          </a:prstGeom>
          <a:noFill/>
          <a:ln w="20638">
            <a:solidFill>
              <a:srgbClr val="000000"/>
            </a:solidFill>
            <a:round/>
            <a:headEnd/>
            <a:tailEnd/>
          </a:ln>
        </p:spPr>
        <p:txBody>
          <a:bodyPr/>
          <a:lstStyle/>
          <a:p>
            <a:endParaRPr lang="en-US" sz="1600"/>
          </a:p>
        </p:txBody>
      </p:sp>
      <p:sp>
        <p:nvSpPr>
          <p:cNvPr id="85" name="Text Box 80"/>
          <p:cNvSpPr txBox="1">
            <a:spLocks noChangeArrowheads="1"/>
          </p:cNvSpPr>
          <p:nvPr/>
        </p:nvSpPr>
        <p:spPr bwMode="auto">
          <a:xfrm>
            <a:off x="5207000" y="5237163"/>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19547" name="Freeform 62"/>
          <p:cNvSpPr>
            <a:spLocks/>
          </p:cNvSpPr>
          <p:nvPr/>
        </p:nvSpPr>
        <p:spPr bwMode="auto">
          <a:xfrm>
            <a:off x="7059613" y="5181600"/>
            <a:ext cx="1931987" cy="347663"/>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sz="1600"/>
          </a:p>
        </p:txBody>
      </p:sp>
      <p:sp>
        <p:nvSpPr>
          <p:cNvPr id="19548" name="Text Box 76"/>
          <p:cNvSpPr txBox="1">
            <a:spLocks noChangeArrowheads="1"/>
          </p:cNvSpPr>
          <p:nvPr/>
        </p:nvSpPr>
        <p:spPr bwMode="auto">
          <a:xfrm>
            <a:off x="8350250" y="4859338"/>
            <a:ext cx="652743" cy="338554"/>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19549" name="Text Box 78"/>
          <p:cNvSpPr txBox="1">
            <a:spLocks noChangeArrowheads="1"/>
          </p:cNvSpPr>
          <p:nvPr/>
        </p:nvSpPr>
        <p:spPr bwMode="auto">
          <a:xfrm>
            <a:off x="7588250" y="4859338"/>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19550" name="Text Box 79"/>
          <p:cNvSpPr txBox="1">
            <a:spLocks noChangeArrowheads="1"/>
          </p:cNvSpPr>
          <p:nvPr/>
        </p:nvSpPr>
        <p:spPr bwMode="auto">
          <a:xfrm>
            <a:off x="7067550" y="4859338"/>
            <a:ext cx="332142" cy="338554"/>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19551" name="Line 75"/>
          <p:cNvSpPr>
            <a:spLocks noChangeShapeType="1"/>
          </p:cNvSpPr>
          <p:nvPr/>
        </p:nvSpPr>
        <p:spPr bwMode="auto">
          <a:xfrm>
            <a:off x="7458075" y="5180013"/>
            <a:ext cx="0" cy="349250"/>
          </a:xfrm>
          <a:prstGeom prst="line">
            <a:avLst/>
          </a:prstGeom>
          <a:noFill/>
          <a:ln w="20638">
            <a:solidFill>
              <a:srgbClr val="000000"/>
            </a:solidFill>
            <a:round/>
            <a:headEnd/>
            <a:tailEnd/>
          </a:ln>
        </p:spPr>
        <p:txBody>
          <a:bodyPr/>
          <a:lstStyle/>
          <a:p>
            <a:endParaRPr lang="en-US" sz="1600"/>
          </a:p>
        </p:txBody>
      </p:sp>
      <p:sp>
        <p:nvSpPr>
          <p:cNvPr id="19552" name="Line 75"/>
          <p:cNvSpPr>
            <a:spLocks noChangeShapeType="1"/>
          </p:cNvSpPr>
          <p:nvPr/>
        </p:nvSpPr>
        <p:spPr bwMode="auto">
          <a:xfrm>
            <a:off x="8296275" y="5178425"/>
            <a:ext cx="0" cy="350838"/>
          </a:xfrm>
          <a:prstGeom prst="line">
            <a:avLst/>
          </a:prstGeom>
          <a:noFill/>
          <a:ln w="20638">
            <a:solidFill>
              <a:srgbClr val="000000"/>
            </a:solidFill>
            <a:round/>
            <a:headEnd/>
            <a:tailEnd/>
          </a:ln>
        </p:spPr>
        <p:txBody>
          <a:bodyPr/>
          <a:lstStyle/>
          <a:p>
            <a:endParaRPr lang="en-US" sz="1600"/>
          </a:p>
        </p:txBody>
      </p:sp>
      <p:sp>
        <p:nvSpPr>
          <p:cNvPr id="19553" name="Text Box 80"/>
          <p:cNvSpPr txBox="1">
            <a:spLocks noChangeArrowheads="1"/>
          </p:cNvSpPr>
          <p:nvPr/>
        </p:nvSpPr>
        <p:spPr bwMode="auto">
          <a:xfrm>
            <a:off x="7145338" y="5241925"/>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96" name="Text Box 80"/>
          <p:cNvSpPr txBox="1">
            <a:spLocks noChangeArrowheads="1"/>
          </p:cNvSpPr>
          <p:nvPr/>
        </p:nvSpPr>
        <p:spPr bwMode="auto">
          <a:xfrm>
            <a:off x="5207000" y="5229225"/>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1</a:t>
            </a:r>
          </a:p>
        </p:txBody>
      </p:sp>
      <p:grpSp>
        <p:nvGrpSpPr>
          <p:cNvPr id="65" name="Group 64"/>
          <p:cNvGrpSpPr/>
          <p:nvPr/>
        </p:nvGrpSpPr>
        <p:grpSpPr>
          <a:xfrm>
            <a:off x="5257800" y="980660"/>
            <a:ext cx="1905000" cy="307777"/>
            <a:chOff x="5037392" y="1140023"/>
            <a:chExt cx="1905000" cy="307777"/>
          </a:xfrm>
        </p:grpSpPr>
        <p:cxnSp>
          <p:nvCxnSpPr>
            <p:cNvPr id="66" name="Straight Connector 65"/>
            <p:cNvCxnSpPr/>
            <p:nvPr/>
          </p:nvCxnSpPr>
          <p:spPr bwMode="auto">
            <a:xfrm flipV="1">
              <a:off x="5037392" y="1444823"/>
              <a:ext cx="1905000" cy="2977"/>
            </a:xfrm>
            <a:prstGeom prst="line">
              <a:avLst/>
            </a:prstGeom>
            <a:noFill/>
            <a:ln w="9525" cap="flat" cmpd="sng" algn="ctr">
              <a:solidFill>
                <a:srgbClr val="FF6600"/>
              </a:solidFill>
              <a:prstDash val="solid"/>
              <a:round/>
              <a:headEnd type="arrow" w="med" len="med"/>
              <a:tailEnd type="arrow" w="med" len="med"/>
            </a:ln>
            <a:effectLst/>
          </p:spPr>
        </p:cxnSp>
        <p:sp>
          <p:nvSpPr>
            <p:cNvPr id="68" name="Text Box 59"/>
            <p:cNvSpPr txBox="1">
              <a:spLocks noChangeArrowheads="1"/>
            </p:cNvSpPr>
            <p:nvPr/>
          </p:nvSpPr>
          <p:spPr bwMode="auto">
            <a:xfrm>
              <a:off x="5449600" y="1140023"/>
              <a:ext cx="1264192" cy="307777"/>
            </a:xfrm>
            <a:prstGeom prst="rect">
              <a:avLst/>
            </a:prstGeom>
            <a:noFill/>
            <a:ln w="12700">
              <a:noFill/>
              <a:miter lim="800000"/>
              <a:headEnd/>
              <a:tailEnd/>
            </a:ln>
          </p:spPr>
          <p:txBody>
            <a:bodyPr wrap="none">
              <a:spAutoFit/>
            </a:bodyPr>
            <a:lstStyle/>
            <a:p>
              <a:pPr>
                <a:buFont typeface="Wingdings" pitchFamily="2" charset="2"/>
                <a:buNone/>
              </a:pPr>
              <a:r>
                <a:rPr lang="en-US" dirty="0"/>
                <a:t>block address</a:t>
              </a:r>
            </a:p>
          </p:txBody>
        </p:sp>
      </p:grpSp>
    </p:spTree>
    <p:extLst>
      <p:ext uri="{BB962C8B-B14F-4D97-AF65-F5344CB8AC3E}">
        <p14:creationId xmlns:p14="http://schemas.microsoft.com/office/powerpoint/2010/main" val="61119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407"/>
                                        </p:tgtEl>
                                        <p:attrNameLst>
                                          <p:attrName>style.visibility</p:attrName>
                                        </p:attrNameLst>
                                      </p:cBhvr>
                                      <p:to>
                                        <p:strVal val="visible"/>
                                      </p:to>
                                    </p:set>
                                    <p:animEffect transition="in" filter="blinds(horizontal)">
                                      <p:cBhvr>
                                        <p:cTn id="7" dur="500"/>
                                        <p:tgtEl>
                                          <p:spTgt spid="1640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411"/>
                                        </p:tgtEl>
                                        <p:attrNameLst>
                                          <p:attrName>style.visibility</p:attrName>
                                        </p:attrNameLst>
                                      </p:cBhvr>
                                      <p:to>
                                        <p:strVal val="visible"/>
                                      </p:to>
                                    </p:set>
                                    <p:animEffect transition="in" filter="blinds(horizontal)">
                                      <p:cBhvr>
                                        <p:cTn id="10" dur="500"/>
                                        <p:tgtEl>
                                          <p:spTgt spid="16411"/>
                                        </p:tgtEl>
                                      </p:cBhvr>
                                    </p:animEffect>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p:cTn id="15" dur="500" fill="hold"/>
                                        <p:tgtEl>
                                          <p:spTgt spid="65"/>
                                        </p:tgtEl>
                                        <p:attrNameLst>
                                          <p:attrName>ppt_w</p:attrName>
                                        </p:attrNameLst>
                                      </p:cBhvr>
                                      <p:tavLst>
                                        <p:tav tm="0">
                                          <p:val>
                                            <p:fltVal val="0"/>
                                          </p:val>
                                        </p:tav>
                                        <p:tav tm="100000">
                                          <p:val>
                                            <p:strVal val="#ppt_w"/>
                                          </p:val>
                                        </p:tav>
                                      </p:tavLst>
                                    </p:anim>
                                    <p:anim calcmode="lin" valueType="num">
                                      <p:cBhvr>
                                        <p:cTn id="16" dur="500" fill="hold"/>
                                        <p:tgtEl>
                                          <p:spTgt spid="6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strips(downLeft)">
                                      <p:cBhvr>
                                        <p:cTn id="21" dur="1000"/>
                                        <p:tgtEl>
                                          <p:spTgt spid="38"/>
                                        </p:tgtEl>
                                      </p:cBhvr>
                                    </p:animEffect>
                                  </p:childTnLst>
                                </p:cTn>
                              </p:par>
                            </p:childTnLst>
                          </p:cTn>
                        </p:par>
                        <p:par>
                          <p:cTn id="22" fill="hold">
                            <p:stCondLst>
                              <p:cond delay="1000"/>
                            </p:stCondLst>
                            <p:childTnLst>
                              <p:par>
                                <p:cTn id="23" presetID="18" presetClass="entr" presetSubtype="6"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strips(downRigh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p:stCondLst>
                              <p:cond delay="500"/>
                            </p:stCondLst>
                            <p:childTnLst>
                              <p:par>
                                <p:cTn id="32" presetID="18" presetClass="entr" presetSubtype="6"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strips(downRight)">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blinds(horizontal)">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grpId="0" nodeType="clickEffect">
                                  <p:stCondLst>
                                    <p:cond delay="0"/>
                                  </p:stCondLst>
                                  <p:childTnLst>
                                    <p:animEffect transition="out" filter="blinds(horizontal)">
                                      <p:cBhvr>
                                        <p:cTn id="43" dur="500"/>
                                        <p:tgtEl>
                                          <p:spTgt spid="16403"/>
                                        </p:tgtEl>
                                      </p:cBhvr>
                                    </p:animEffect>
                                    <p:set>
                                      <p:cBhvr>
                                        <p:cTn id="44" dur="1" fill="hold">
                                          <p:stCondLst>
                                            <p:cond delay="499"/>
                                          </p:stCondLst>
                                        </p:cTn>
                                        <p:tgtEl>
                                          <p:spTgt spid="16403"/>
                                        </p:tgtEl>
                                        <p:attrNameLst>
                                          <p:attrName>style.visibility</p:attrName>
                                        </p:attrNameLst>
                                      </p:cBhvr>
                                      <p:to>
                                        <p:strVal val="hidden"/>
                                      </p:to>
                                    </p:set>
                                  </p:childTnLst>
                                </p:cTn>
                              </p:par>
                              <p:par>
                                <p:cTn id="45" presetID="3" presetClass="entr" presetSubtype="1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blinds(horizontal)">
                                      <p:cBhvr>
                                        <p:cTn id="47" dur="500"/>
                                        <p:tgtEl>
                                          <p:spTgt spid="67"/>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6413"/>
                                        </p:tgtEl>
                                        <p:attrNameLst>
                                          <p:attrName>style.visibility</p:attrName>
                                        </p:attrNameLst>
                                      </p:cBhvr>
                                      <p:to>
                                        <p:strVal val="visible"/>
                                      </p:to>
                                    </p:set>
                                    <p:animEffect transition="in" filter="blinds(horizontal)">
                                      <p:cBhvr>
                                        <p:cTn id="50" dur="500"/>
                                        <p:tgtEl>
                                          <p:spTgt spid="1641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blinds(horizontal)">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grpId="1" nodeType="clickEffect">
                                  <p:stCondLst>
                                    <p:cond delay="0"/>
                                  </p:stCondLst>
                                  <p:childTnLst>
                                    <p:animEffect transition="out" filter="blinds(horizontal)">
                                      <p:cBhvr>
                                        <p:cTn id="57" dur="500"/>
                                        <p:tgtEl>
                                          <p:spTgt spid="34"/>
                                        </p:tgtEl>
                                      </p:cBhvr>
                                    </p:animEffect>
                                    <p:set>
                                      <p:cBhvr>
                                        <p:cTn id="58" dur="1" fill="hold">
                                          <p:stCondLst>
                                            <p:cond delay="499"/>
                                          </p:stCondLst>
                                        </p:cTn>
                                        <p:tgtEl>
                                          <p:spTgt spid="34"/>
                                        </p:tgtEl>
                                        <p:attrNameLst>
                                          <p:attrName>style.visibility</p:attrName>
                                        </p:attrNameLst>
                                      </p:cBhvr>
                                      <p:to>
                                        <p:strVal val="hidden"/>
                                      </p:to>
                                    </p:set>
                                  </p:childTnLst>
                                </p:cTn>
                              </p:par>
                              <p:par>
                                <p:cTn id="59" presetID="3" presetClass="entr" presetSubtype="1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blinds(horizontal)">
                                      <p:cBhvr>
                                        <p:cTn id="61" dur="500"/>
                                        <p:tgtEl>
                                          <p:spTgt spid="57"/>
                                        </p:tgtEl>
                                      </p:cBhvr>
                                    </p:animEffect>
                                  </p:childTnLst>
                                </p:cTn>
                              </p:par>
                            </p:childTnLst>
                          </p:cTn>
                        </p:par>
                        <p:par>
                          <p:cTn id="62" fill="hold">
                            <p:stCondLst>
                              <p:cond delay="500"/>
                            </p:stCondLst>
                            <p:childTnLst>
                              <p:par>
                                <p:cTn id="63" presetID="18" presetClass="entr" presetSubtype="6"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strips(downRight)">
                                      <p:cBhvr>
                                        <p:cTn id="65" dur="500"/>
                                        <p:tgtEl>
                                          <p:spTgt spid="32"/>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blinds(horizontal)">
                                      <p:cBhvr>
                                        <p:cTn id="70" dur="500"/>
                                        <p:tgtEl>
                                          <p:spTgt spid="45"/>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blinds(horizontal)">
                                      <p:cBhvr>
                                        <p:cTn id="75" dur="500"/>
                                        <p:tgtEl>
                                          <p:spTgt spid="53"/>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blinds(horizontal)">
                                      <p:cBhvr>
                                        <p:cTn id="78" dur="500"/>
                                        <p:tgtEl>
                                          <p:spTgt spid="49"/>
                                        </p:tgtEl>
                                      </p:cBhvr>
                                    </p:animEffect>
                                  </p:childTnLst>
                                </p:cTn>
                              </p:par>
                              <p:par>
                                <p:cTn id="79" presetID="3" presetClass="exit" presetSubtype="10" fill="hold" grpId="0" nodeType="withEffect">
                                  <p:stCondLst>
                                    <p:cond delay="0"/>
                                  </p:stCondLst>
                                  <p:childTnLst>
                                    <p:animEffect transition="out" filter="blinds(horizontal)">
                                      <p:cBhvr>
                                        <p:cTn id="80" dur="500"/>
                                        <p:tgtEl>
                                          <p:spTgt spid="75"/>
                                        </p:tgtEl>
                                      </p:cBhvr>
                                    </p:animEffect>
                                    <p:set>
                                      <p:cBhvr>
                                        <p:cTn id="81" dur="1" fill="hold">
                                          <p:stCondLst>
                                            <p:cond delay="499"/>
                                          </p:stCondLst>
                                        </p:cTn>
                                        <p:tgtEl>
                                          <p:spTgt spid="75"/>
                                        </p:tgtEl>
                                        <p:attrNameLst>
                                          <p:attrName>style.visibility</p:attrName>
                                        </p:attrNameLst>
                                      </p:cBhvr>
                                      <p:to>
                                        <p:strVal val="hidden"/>
                                      </p:to>
                                    </p:set>
                                  </p:childTnLst>
                                </p:cTn>
                              </p:par>
                              <p:par>
                                <p:cTn id="82" presetID="3" presetClass="entr" presetSubtype="10" fill="hold" grpId="0"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blinds(horizontal)">
                                      <p:cBhvr>
                                        <p:cTn id="84" dur="500"/>
                                        <p:tgtEl>
                                          <p:spTgt spid="76"/>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xit" presetSubtype="10" fill="hold" grpId="1" nodeType="clickEffect">
                                  <p:stCondLst>
                                    <p:cond delay="0"/>
                                  </p:stCondLst>
                                  <p:childTnLst>
                                    <p:animEffect transition="out" filter="blinds(horizontal)">
                                      <p:cBhvr>
                                        <p:cTn id="88" dur="500"/>
                                        <p:tgtEl>
                                          <p:spTgt spid="57"/>
                                        </p:tgtEl>
                                      </p:cBhvr>
                                    </p:animEffect>
                                    <p:set>
                                      <p:cBhvr>
                                        <p:cTn id="89" dur="1" fill="hold">
                                          <p:stCondLst>
                                            <p:cond delay="499"/>
                                          </p:stCondLst>
                                        </p:cTn>
                                        <p:tgtEl>
                                          <p:spTgt spid="57"/>
                                        </p:tgtEl>
                                        <p:attrNameLst>
                                          <p:attrName>style.visibility</p:attrName>
                                        </p:attrNameLst>
                                      </p:cBhvr>
                                      <p:to>
                                        <p:strVal val="hidden"/>
                                      </p:to>
                                    </p:set>
                                  </p:childTnLst>
                                </p:cTn>
                              </p:par>
                              <p:par>
                                <p:cTn id="90" presetID="3" presetClass="entr" presetSubtype="10" fill="hold" grpId="0"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blinds(horizontal)">
                                      <p:cBhvr>
                                        <p:cTn id="92" dur="500"/>
                                        <p:tgtEl>
                                          <p:spTgt spid="58"/>
                                        </p:tgtEl>
                                      </p:cBhvr>
                                    </p:animEffect>
                                  </p:childTnLst>
                                </p:cTn>
                              </p:par>
                            </p:childTnLst>
                          </p:cTn>
                        </p:par>
                        <p:par>
                          <p:cTn id="93" fill="hold">
                            <p:stCondLst>
                              <p:cond delay="500"/>
                            </p:stCondLst>
                            <p:childTnLst>
                              <p:par>
                                <p:cTn id="94" presetID="18" presetClass="entr" presetSubtype="6" fill="hold" nodeType="after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strips(downRight)">
                                      <p:cBhvr>
                                        <p:cTn id="96" dur="500"/>
                                        <p:tgtEl>
                                          <p:spTgt spid="32"/>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blinds(horizontal)">
                                      <p:cBhvr>
                                        <p:cTn id="101" dur="500"/>
                                        <p:tgtEl>
                                          <p:spTgt spid="46"/>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xit" presetSubtype="10" fill="hold" grpId="1" nodeType="clickEffect">
                                  <p:stCondLst>
                                    <p:cond delay="0"/>
                                  </p:stCondLst>
                                  <p:childTnLst>
                                    <p:animEffect transition="out" filter="blinds(horizontal)">
                                      <p:cBhvr>
                                        <p:cTn id="105" dur="500"/>
                                        <p:tgtEl>
                                          <p:spTgt spid="58"/>
                                        </p:tgtEl>
                                      </p:cBhvr>
                                    </p:animEffect>
                                    <p:set>
                                      <p:cBhvr>
                                        <p:cTn id="106" dur="1" fill="hold">
                                          <p:stCondLst>
                                            <p:cond delay="499"/>
                                          </p:stCondLst>
                                        </p:cTn>
                                        <p:tgtEl>
                                          <p:spTgt spid="58"/>
                                        </p:tgtEl>
                                        <p:attrNameLst>
                                          <p:attrName>style.visibility</p:attrName>
                                        </p:attrNameLst>
                                      </p:cBhvr>
                                      <p:to>
                                        <p:strVal val="hidden"/>
                                      </p:to>
                                    </p:set>
                                  </p:childTnLst>
                                </p:cTn>
                              </p:par>
                              <p:par>
                                <p:cTn id="107" presetID="3" presetClass="entr" presetSubtype="10" fill="hold" grpId="0" nodeType="with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blinds(horizontal)">
                                      <p:cBhvr>
                                        <p:cTn id="109" dur="500"/>
                                        <p:tgtEl>
                                          <p:spTgt spid="60"/>
                                        </p:tgtEl>
                                      </p:cBhvr>
                                    </p:animEffect>
                                  </p:childTnLst>
                                </p:cTn>
                              </p:par>
                            </p:childTnLst>
                          </p:cTn>
                        </p:par>
                        <p:par>
                          <p:cTn id="110" fill="hold">
                            <p:stCondLst>
                              <p:cond delay="500"/>
                            </p:stCondLst>
                            <p:childTnLst>
                              <p:par>
                                <p:cTn id="111" presetID="18" presetClass="entr" presetSubtype="6" fill="hold" nodeType="after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strips(downRight)">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blinds(horizontal)">
                                      <p:cBhvr>
                                        <p:cTn id="118" dur="500"/>
                                        <p:tgtEl>
                                          <p:spTgt spid="47"/>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xit" presetSubtype="10" fill="hold" grpId="0" nodeType="clickEffect">
                                  <p:stCondLst>
                                    <p:cond delay="0"/>
                                  </p:stCondLst>
                                  <p:childTnLst>
                                    <p:animEffect transition="out" filter="blinds(horizontal)">
                                      <p:cBhvr>
                                        <p:cTn id="122" dur="500"/>
                                        <p:tgtEl>
                                          <p:spTgt spid="85"/>
                                        </p:tgtEl>
                                      </p:cBhvr>
                                    </p:animEffect>
                                    <p:set>
                                      <p:cBhvr>
                                        <p:cTn id="123" dur="1" fill="hold">
                                          <p:stCondLst>
                                            <p:cond delay="499"/>
                                          </p:stCondLst>
                                        </p:cTn>
                                        <p:tgtEl>
                                          <p:spTgt spid="85"/>
                                        </p:tgtEl>
                                        <p:attrNameLst>
                                          <p:attrName>style.visibility</p:attrName>
                                        </p:attrNameLst>
                                      </p:cBhvr>
                                      <p:to>
                                        <p:strVal val="hidden"/>
                                      </p:to>
                                    </p:set>
                                  </p:childTnLst>
                                </p:cTn>
                              </p:par>
                              <p:par>
                                <p:cTn id="124" presetID="3" presetClass="entr" presetSubtype="10" fill="hold" grpId="0" nodeType="withEffect">
                                  <p:stCondLst>
                                    <p:cond delay="0"/>
                                  </p:stCondLst>
                                  <p:childTnLst>
                                    <p:set>
                                      <p:cBhvr>
                                        <p:cTn id="125" dur="1" fill="hold">
                                          <p:stCondLst>
                                            <p:cond delay="0"/>
                                          </p:stCondLst>
                                        </p:cTn>
                                        <p:tgtEl>
                                          <p:spTgt spid="96"/>
                                        </p:tgtEl>
                                        <p:attrNameLst>
                                          <p:attrName>style.visibility</p:attrName>
                                        </p:attrNameLst>
                                      </p:cBhvr>
                                      <p:to>
                                        <p:strVal val="visible"/>
                                      </p:to>
                                    </p:set>
                                    <p:animEffect transition="in" filter="blinds(horizontal)">
                                      <p:cBhvr>
                                        <p:cTn id="126" dur="500"/>
                                        <p:tgtEl>
                                          <p:spTgt spid="96"/>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blinds(horizontal)">
                                      <p:cBhvr>
                                        <p:cTn id="129" dur="500"/>
                                        <p:tgtEl>
                                          <p:spTgt spid="55"/>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blinds(horizontal)">
                                      <p:cBhvr>
                                        <p:cTn id="132" dur="500"/>
                                        <p:tgtEl>
                                          <p:spTgt spid="52"/>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xit" presetSubtype="10" fill="hold" grpId="1" nodeType="clickEffect">
                                  <p:stCondLst>
                                    <p:cond delay="0"/>
                                  </p:stCondLst>
                                  <p:childTnLst>
                                    <p:animEffect transition="out" filter="blinds(horizontal)">
                                      <p:cBhvr>
                                        <p:cTn id="136" dur="500"/>
                                        <p:tgtEl>
                                          <p:spTgt spid="60"/>
                                        </p:tgtEl>
                                      </p:cBhvr>
                                    </p:animEffect>
                                    <p:set>
                                      <p:cBhvr>
                                        <p:cTn id="137" dur="1" fill="hold">
                                          <p:stCondLst>
                                            <p:cond delay="499"/>
                                          </p:stCondLst>
                                        </p:cTn>
                                        <p:tgtEl>
                                          <p:spTgt spid="60"/>
                                        </p:tgtEl>
                                        <p:attrNameLst>
                                          <p:attrName>style.visibility</p:attrName>
                                        </p:attrNameLst>
                                      </p:cBhvr>
                                      <p:to>
                                        <p:strVal val="hidden"/>
                                      </p:to>
                                    </p:set>
                                  </p:childTnLst>
                                </p:cTn>
                              </p:par>
                              <p:par>
                                <p:cTn id="138" presetID="3" presetClass="entr" presetSubtype="10" fill="hold" grpId="0" nodeType="withEffect">
                                  <p:stCondLst>
                                    <p:cond delay="0"/>
                                  </p:stCondLst>
                                  <p:childTnLst>
                                    <p:set>
                                      <p:cBhvr>
                                        <p:cTn id="139" dur="1" fill="hold">
                                          <p:stCondLst>
                                            <p:cond delay="0"/>
                                          </p:stCondLst>
                                        </p:cTn>
                                        <p:tgtEl>
                                          <p:spTgt spid="59"/>
                                        </p:tgtEl>
                                        <p:attrNameLst>
                                          <p:attrName>style.visibility</p:attrName>
                                        </p:attrNameLst>
                                      </p:cBhvr>
                                      <p:to>
                                        <p:strVal val="visible"/>
                                      </p:to>
                                    </p:set>
                                    <p:animEffect transition="in" filter="blinds(horizontal)">
                                      <p:cBhvr>
                                        <p:cTn id="140" dur="500"/>
                                        <p:tgtEl>
                                          <p:spTgt spid="59"/>
                                        </p:tgtEl>
                                      </p:cBhvr>
                                    </p:animEffect>
                                  </p:childTnLst>
                                </p:cTn>
                              </p:par>
                            </p:childTnLst>
                          </p:cTn>
                        </p:par>
                        <p:par>
                          <p:cTn id="141" fill="hold">
                            <p:stCondLst>
                              <p:cond delay="500"/>
                            </p:stCondLst>
                            <p:childTnLst>
                              <p:par>
                                <p:cTn id="142" presetID="18" presetClass="entr" presetSubtype="6" fill="hold" nodeType="after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strips(downRight)">
                                      <p:cBhvr>
                                        <p:cTn id="144" dur="500"/>
                                        <p:tgtEl>
                                          <p:spTgt spid="32"/>
                                        </p:tgtEl>
                                      </p:cBhvr>
                                    </p:animEffect>
                                  </p:childTnLst>
                                </p:cTn>
                              </p:par>
                            </p:childTnLst>
                          </p:cTn>
                        </p:par>
                      </p:childTnLst>
                    </p:cTn>
                  </p:par>
                  <p:par>
                    <p:cTn id="145" fill="hold">
                      <p:stCondLst>
                        <p:cond delay="indefinite"/>
                      </p:stCondLst>
                      <p:childTnLst>
                        <p:par>
                          <p:cTn id="146" fill="hold">
                            <p:stCondLst>
                              <p:cond delay="0"/>
                            </p:stCondLst>
                            <p:childTnLst>
                              <p:par>
                                <p:cTn id="147" presetID="3" presetClass="entr" presetSubtype="10" fill="hold" grpId="0" nodeType="clickEffect">
                                  <p:stCondLst>
                                    <p:cond delay="0"/>
                                  </p:stCondLst>
                                  <p:childTnLst>
                                    <p:set>
                                      <p:cBhvr>
                                        <p:cTn id="148" dur="1" fill="hold">
                                          <p:stCondLst>
                                            <p:cond delay="0"/>
                                          </p:stCondLst>
                                        </p:cTn>
                                        <p:tgtEl>
                                          <p:spTgt spid="48"/>
                                        </p:tgtEl>
                                        <p:attrNameLst>
                                          <p:attrName>style.visibility</p:attrName>
                                        </p:attrNameLst>
                                      </p:cBhvr>
                                      <p:to>
                                        <p:strVal val="visible"/>
                                      </p:to>
                                    </p:set>
                                    <p:animEffect transition="in" filter="blinds(horizontal)">
                                      <p:cBhvr>
                                        <p:cTn id="14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16403" grpId="0"/>
      <p:bldP spid="16407" grpId="0" animBg="1"/>
      <p:bldP spid="16411" grpId="0"/>
      <p:bldP spid="16413" grpId="0"/>
      <p:bldP spid="36" grpId="0"/>
      <p:bldP spid="38" grpId="0" animBg="1"/>
      <p:bldP spid="44" grpId="0"/>
      <p:bldP spid="45" grpId="0"/>
      <p:bldP spid="46" grpId="0"/>
      <p:bldP spid="47" grpId="0"/>
      <p:bldP spid="48" grpId="0"/>
      <p:bldP spid="49" grpId="0"/>
      <p:bldP spid="52" grpId="0"/>
      <p:bldP spid="53" grpId="0"/>
      <p:bldP spid="55" grpId="0"/>
      <p:bldP spid="57" grpId="0"/>
      <p:bldP spid="57" grpId="1"/>
      <p:bldP spid="58" grpId="0"/>
      <p:bldP spid="58" grpId="1"/>
      <p:bldP spid="59" grpId="0"/>
      <p:bldP spid="60" grpId="0"/>
      <p:bldP spid="60" grpId="1"/>
      <p:bldP spid="67" grpId="0"/>
      <p:bldP spid="75" grpId="0"/>
      <p:bldP spid="76" grpId="0"/>
      <p:bldP spid="85" grpId="0"/>
      <p:bldP spid="9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normAutofit/>
          </a:bodyPr>
          <a:lstStyle/>
          <a:p>
            <a:r>
              <a:rPr lang="en-US"/>
              <a:t>Benefits of Set Associative Caches</a:t>
            </a:r>
          </a:p>
        </p:txBody>
      </p:sp>
      <p:sp>
        <p:nvSpPr>
          <p:cNvPr id="3" name="Content Placeholder 2"/>
          <p:cNvSpPr>
            <a:spLocks noGrp="1"/>
          </p:cNvSpPr>
          <p:nvPr>
            <p:ph idx="1"/>
          </p:nvPr>
        </p:nvSpPr>
        <p:spPr/>
        <p:txBody>
          <a:bodyPr/>
          <a:lstStyle/>
          <a:p>
            <a:r>
              <a:rPr lang="en-US"/>
              <a:t>The choice of direct mapped or set associative depends on the cost of a miss versus the cost of implementation</a:t>
            </a:r>
            <a:endParaRPr lang="en-US"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029" name="Slide Number Placeholder 3"/>
          <p:cNvSpPr>
            <a:spLocks noGrp="1"/>
          </p:cNvSpPr>
          <p:nvPr>
            <p:ph type="sldNum" sz="quarter" idx="12"/>
          </p:nvPr>
        </p:nvSpPr>
        <p:spPr/>
        <p:txBody>
          <a:bodyPr/>
          <a:lstStyle/>
          <a:p>
            <a:fld id="{A2DD7EDB-73B5-42FB-9B9F-8461255706EE}" type="slidenum">
              <a:rPr lang="en-US" smtClean="0"/>
              <a:pPr/>
              <a:t>49</a:t>
            </a:fld>
            <a:endParaRPr lang="en-US"/>
          </a:p>
        </p:txBody>
      </p:sp>
      <p:sp>
        <p:nvSpPr>
          <p:cNvPr id="1031" name="Rectangle 6"/>
          <p:cNvSpPr>
            <a:spLocks noChangeArrowheads="1"/>
          </p:cNvSpPr>
          <p:nvPr/>
        </p:nvSpPr>
        <p:spPr bwMode="auto">
          <a:xfrm>
            <a:off x="1165858" y="5739437"/>
            <a:ext cx="6812285" cy="523875"/>
          </a:xfrm>
          <a:prstGeom prst="rect">
            <a:avLst/>
          </a:prstGeom>
          <a:noFill/>
          <a:ln w="9525">
            <a:noFill/>
            <a:miter lim="800000"/>
            <a:headEnd/>
            <a:tailEnd/>
          </a:ln>
        </p:spPr>
        <p:txBody>
          <a:bodyPr>
            <a:spAutoFit/>
          </a:bodyPr>
          <a:lstStyle/>
          <a:p>
            <a:pPr marL="287338" indent="-287338">
              <a:spcBef>
                <a:spcPct val="30000"/>
              </a:spcBef>
              <a:buClr>
                <a:schemeClr val="accent1"/>
              </a:buClr>
              <a:buSzPct val="75000"/>
              <a:buFont typeface="Wingdings" pitchFamily="2" charset="2"/>
              <a:buNone/>
            </a:pPr>
            <a:r>
              <a:rPr lang="en-US" b="1" dirty="0">
                <a:solidFill>
                  <a:srgbClr val="C00000"/>
                </a:solidFill>
              </a:rPr>
              <a:t>Largest gains are achieved when going from direct mapped to 2-way (more than 20% reduction in miss rate)</a:t>
            </a:r>
          </a:p>
        </p:txBody>
      </p:sp>
      <p:graphicFrame>
        <p:nvGraphicFramePr>
          <p:cNvPr id="8" name="Object 29"/>
          <p:cNvGraphicFramePr>
            <a:graphicFrameLocks noChangeAspect="1"/>
          </p:cNvGraphicFramePr>
          <p:nvPr/>
        </p:nvGraphicFramePr>
        <p:xfrm>
          <a:off x="1600200" y="1828800"/>
          <a:ext cx="5562600" cy="4086225"/>
        </p:xfrm>
        <a:graphic>
          <a:graphicData uri="http://schemas.openxmlformats.org/presentationml/2006/ole">
            <mc:AlternateContent xmlns:mc="http://schemas.openxmlformats.org/markup-compatibility/2006">
              <mc:Choice xmlns:v="urn:schemas-microsoft-com:vml" Requires="v">
                <p:oleObj spid="_x0000_s1102" name="Chart" r:id="rId4" imgW="6715125" imgH="4933950" progId="MSGraph.Chart.8">
                  <p:embed followColorScheme="full"/>
                </p:oleObj>
              </mc:Choice>
              <mc:Fallback>
                <p:oleObj name="Chart" r:id="rId4" imgW="6715125" imgH="4933950"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828800"/>
                        <a:ext cx="5562600" cy="408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4571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FA57-3829-4204-89F8-B1872E26BDD0}"/>
              </a:ext>
            </a:extLst>
          </p:cNvPr>
          <p:cNvSpPr>
            <a:spLocks noGrp="1"/>
          </p:cNvSpPr>
          <p:nvPr>
            <p:ph type="title"/>
          </p:nvPr>
        </p:nvSpPr>
        <p:spPr/>
        <p:txBody>
          <a:bodyPr/>
          <a:lstStyle/>
          <a:p>
            <a:r>
              <a:rPr lang="en-US" altLang="ko-KR" dirty="0"/>
              <a:t>cache and main memory</a:t>
            </a:r>
            <a:endParaRPr lang="ko-KR" altLang="en-US" dirty="0"/>
          </a:p>
        </p:txBody>
      </p:sp>
      <p:pic>
        <p:nvPicPr>
          <p:cNvPr id="7" name="Content Placeholder 6">
            <a:extLst>
              <a:ext uri="{FF2B5EF4-FFF2-40B4-BE49-F238E27FC236}">
                <a16:creationId xmlns:a16="http://schemas.microsoft.com/office/drawing/2014/main" id="{B516BD18-CD29-40A7-A148-BBB0D3623986}"/>
              </a:ext>
            </a:extLst>
          </p:cNvPr>
          <p:cNvPicPr>
            <a:picLocks noGrp="1" noChangeAspect="1"/>
          </p:cNvPicPr>
          <p:nvPr>
            <p:ph idx="1"/>
          </p:nvPr>
        </p:nvPicPr>
        <p:blipFill>
          <a:blip r:embed="rId2"/>
          <a:stretch>
            <a:fillRect/>
          </a:stretch>
        </p:blipFill>
        <p:spPr>
          <a:xfrm>
            <a:off x="1537232" y="24967"/>
            <a:ext cx="6069537" cy="6803789"/>
          </a:xfrm>
        </p:spPr>
      </p:pic>
      <p:sp>
        <p:nvSpPr>
          <p:cNvPr id="4" name="Footer Placeholder 3">
            <a:extLst>
              <a:ext uri="{FF2B5EF4-FFF2-40B4-BE49-F238E27FC236}">
                <a16:creationId xmlns:a16="http://schemas.microsoft.com/office/drawing/2014/main" id="{2769A1DB-C2AC-444C-AF1E-FF50C34DDD0C}"/>
              </a:ext>
            </a:extLst>
          </p:cNvPr>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a:extLst>
              <a:ext uri="{FF2B5EF4-FFF2-40B4-BE49-F238E27FC236}">
                <a16:creationId xmlns:a16="http://schemas.microsoft.com/office/drawing/2014/main" id="{29D71E3D-ADF1-47B7-8F1A-97C60D48F6FD}"/>
              </a:ext>
            </a:extLst>
          </p:cNvPr>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402682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Range of Set Associative Caches</a:t>
            </a:r>
          </a:p>
        </p:txBody>
      </p:sp>
      <p:sp>
        <p:nvSpPr>
          <p:cNvPr id="3" name="Content Placeholder 2"/>
          <p:cNvSpPr>
            <a:spLocks noGrp="1"/>
          </p:cNvSpPr>
          <p:nvPr>
            <p:ph idx="1"/>
          </p:nvPr>
        </p:nvSpPr>
        <p:spPr/>
        <p:txBody>
          <a:bodyPr/>
          <a:lstStyle/>
          <a:p>
            <a:r>
              <a:rPr lang="en-US"/>
              <a:t>For a fixed size cache, the increase by a factor of 2 in associativity doubles the number of blocks per set (the number of ways) and halves the number of sets </a:t>
            </a:r>
          </a:p>
          <a:p>
            <a:pPr lvl="1"/>
            <a:r>
              <a:rPr lang="en-US"/>
              <a:t>Example: An increase of associativity from 4 ways to 8 ways decreases the size of the index by 1 bit and increases the size of the tag by 1 bit</a:t>
            </a:r>
            <a:endParaRPr lang="en-US" dirty="0"/>
          </a:p>
        </p:txBody>
      </p:sp>
      <p:sp>
        <p:nvSpPr>
          <p:cNvPr id="11" name="Footer Placeholder 10"/>
          <p:cNvSpPr>
            <a:spLocks noGrp="1"/>
          </p:cNvSpPr>
          <p:nvPr>
            <p:ph type="ftr" sz="quarter" idx="11"/>
          </p:nvPr>
        </p:nvSpPr>
        <p:spPr/>
        <p:txBody>
          <a:bodyPr/>
          <a:lstStyle/>
          <a:p>
            <a:r>
              <a:rPr lang="en-US" altLang="ko-KR"/>
              <a:t>Dept. of Game &amp; Multimedia Engineering</a:t>
            </a:r>
            <a:endParaRPr lang="en-US" dirty="0"/>
          </a:p>
        </p:txBody>
      </p:sp>
      <p:sp>
        <p:nvSpPr>
          <p:cNvPr id="15364" name="Slide Number Placeholder 3"/>
          <p:cNvSpPr>
            <a:spLocks noGrp="1"/>
          </p:cNvSpPr>
          <p:nvPr>
            <p:ph type="sldNum" sz="quarter" idx="12"/>
          </p:nvPr>
        </p:nvSpPr>
        <p:spPr/>
        <p:txBody>
          <a:bodyPr/>
          <a:lstStyle/>
          <a:p>
            <a:fld id="{B3BA2F26-8C04-42EF-9CF7-490B94780868}" type="slidenum">
              <a:rPr lang="en-US" smtClean="0"/>
              <a:pPr/>
              <a:t>50</a:t>
            </a:fld>
            <a:endParaRPr lang="en-US"/>
          </a:p>
        </p:txBody>
      </p:sp>
      <p:sp>
        <p:nvSpPr>
          <p:cNvPr id="15365" name="Rectangle 4"/>
          <p:cNvSpPr>
            <a:spLocks noChangeArrowheads="1"/>
          </p:cNvSpPr>
          <p:nvPr/>
        </p:nvSpPr>
        <p:spPr bwMode="auto">
          <a:xfrm>
            <a:off x="1371600" y="3962400"/>
            <a:ext cx="6450013" cy="304800"/>
          </a:xfrm>
          <a:prstGeom prst="rect">
            <a:avLst/>
          </a:prstGeom>
          <a:noFill/>
          <a:ln w="12700">
            <a:solidFill>
              <a:schemeClr val="tx1"/>
            </a:solidFill>
            <a:miter lim="800000"/>
            <a:headEnd/>
            <a:tailEnd/>
          </a:ln>
        </p:spPr>
        <p:txBody>
          <a:bodyPr wrap="none" anchor="ctr"/>
          <a:lstStyle/>
          <a:p>
            <a:pPr>
              <a:buFont typeface="Wingdings" pitchFamily="2" charset="2"/>
              <a:buNone/>
            </a:pPr>
            <a:endParaRPr lang="en-US"/>
          </a:p>
        </p:txBody>
      </p:sp>
      <p:sp>
        <p:nvSpPr>
          <p:cNvPr id="15366" name="Line 5"/>
          <p:cNvSpPr>
            <a:spLocks noChangeShapeType="1"/>
          </p:cNvSpPr>
          <p:nvPr/>
        </p:nvSpPr>
        <p:spPr bwMode="auto">
          <a:xfrm>
            <a:off x="6145213" y="3962400"/>
            <a:ext cx="0" cy="304800"/>
          </a:xfrm>
          <a:prstGeom prst="line">
            <a:avLst/>
          </a:prstGeom>
          <a:noFill/>
          <a:ln w="12700">
            <a:solidFill>
              <a:schemeClr val="tx1"/>
            </a:solidFill>
            <a:round/>
            <a:headEnd/>
            <a:tailEnd/>
          </a:ln>
        </p:spPr>
        <p:txBody>
          <a:bodyPr/>
          <a:lstStyle/>
          <a:p>
            <a:endParaRPr lang="en-US"/>
          </a:p>
        </p:txBody>
      </p:sp>
      <p:sp>
        <p:nvSpPr>
          <p:cNvPr id="15367" name="Line 6"/>
          <p:cNvSpPr>
            <a:spLocks noChangeShapeType="1"/>
          </p:cNvSpPr>
          <p:nvPr/>
        </p:nvSpPr>
        <p:spPr bwMode="auto">
          <a:xfrm>
            <a:off x="4087813" y="3962400"/>
            <a:ext cx="0" cy="304800"/>
          </a:xfrm>
          <a:prstGeom prst="line">
            <a:avLst/>
          </a:prstGeom>
          <a:noFill/>
          <a:ln w="12700">
            <a:solidFill>
              <a:schemeClr val="tx1"/>
            </a:solidFill>
            <a:round/>
            <a:headEnd/>
            <a:tailEnd/>
          </a:ln>
        </p:spPr>
        <p:txBody>
          <a:bodyPr/>
          <a:lstStyle/>
          <a:p>
            <a:endParaRPr lang="en-US"/>
          </a:p>
        </p:txBody>
      </p:sp>
      <p:sp>
        <p:nvSpPr>
          <p:cNvPr id="15368" name="Line 7"/>
          <p:cNvSpPr>
            <a:spLocks noChangeShapeType="1"/>
          </p:cNvSpPr>
          <p:nvPr/>
        </p:nvSpPr>
        <p:spPr bwMode="auto">
          <a:xfrm>
            <a:off x="7364413" y="3962400"/>
            <a:ext cx="0" cy="304800"/>
          </a:xfrm>
          <a:prstGeom prst="line">
            <a:avLst/>
          </a:prstGeom>
          <a:noFill/>
          <a:ln w="12700">
            <a:solidFill>
              <a:schemeClr val="tx1"/>
            </a:solidFill>
            <a:round/>
            <a:headEnd/>
            <a:tailEnd/>
          </a:ln>
        </p:spPr>
        <p:txBody>
          <a:bodyPr/>
          <a:lstStyle/>
          <a:p>
            <a:endParaRPr lang="en-US"/>
          </a:p>
        </p:txBody>
      </p:sp>
      <p:sp>
        <p:nvSpPr>
          <p:cNvPr id="15369" name="Text Box 8"/>
          <p:cNvSpPr txBox="1">
            <a:spLocks noChangeArrowheads="1"/>
          </p:cNvSpPr>
          <p:nvPr/>
        </p:nvSpPr>
        <p:spPr bwMode="auto">
          <a:xfrm>
            <a:off x="6145213" y="3962400"/>
            <a:ext cx="1235075" cy="336550"/>
          </a:xfrm>
          <a:prstGeom prst="rect">
            <a:avLst/>
          </a:prstGeom>
          <a:noFill/>
          <a:ln w="12700">
            <a:noFill/>
            <a:miter lim="800000"/>
            <a:headEnd/>
            <a:tailEnd/>
          </a:ln>
        </p:spPr>
        <p:txBody>
          <a:bodyPr wrap="none">
            <a:spAutoFit/>
          </a:bodyPr>
          <a:lstStyle/>
          <a:p>
            <a:pPr>
              <a:buFont typeface="Wingdings" pitchFamily="2" charset="2"/>
              <a:buNone/>
            </a:pPr>
            <a:r>
              <a:rPr lang="en-US" sz="1600"/>
              <a:t>Block offset</a:t>
            </a:r>
          </a:p>
        </p:txBody>
      </p:sp>
      <p:sp>
        <p:nvSpPr>
          <p:cNvPr id="15370" name="Text Box 9"/>
          <p:cNvSpPr txBox="1">
            <a:spLocks noChangeArrowheads="1"/>
          </p:cNvSpPr>
          <p:nvPr/>
        </p:nvSpPr>
        <p:spPr bwMode="auto">
          <a:xfrm>
            <a:off x="7288213" y="3962400"/>
            <a:ext cx="1146175" cy="336550"/>
          </a:xfrm>
          <a:prstGeom prst="rect">
            <a:avLst/>
          </a:prstGeom>
          <a:noFill/>
          <a:ln w="12700">
            <a:noFill/>
            <a:miter lim="800000"/>
            <a:headEnd/>
            <a:tailEnd/>
          </a:ln>
        </p:spPr>
        <p:txBody>
          <a:bodyPr wrap="none">
            <a:spAutoFit/>
          </a:bodyPr>
          <a:lstStyle/>
          <a:p>
            <a:pPr>
              <a:buFont typeface="Wingdings" pitchFamily="2" charset="2"/>
              <a:buNone/>
            </a:pPr>
            <a:r>
              <a:rPr lang="en-US" sz="1600"/>
              <a:t>Byte offset</a:t>
            </a:r>
          </a:p>
        </p:txBody>
      </p:sp>
      <p:sp>
        <p:nvSpPr>
          <p:cNvPr id="15371" name="Text Box 10"/>
          <p:cNvSpPr txBox="1">
            <a:spLocks noChangeArrowheads="1"/>
          </p:cNvSpPr>
          <p:nvPr/>
        </p:nvSpPr>
        <p:spPr bwMode="auto">
          <a:xfrm>
            <a:off x="4778375" y="3962400"/>
            <a:ext cx="696913" cy="338138"/>
          </a:xfrm>
          <a:prstGeom prst="rect">
            <a:avLst/>
          </a:prstGeom>
          <a:noFill/>
          <a:ln w="12700">
            <a:noFill/>
            <a:miter lim="800000"/>
            <a:headEnd/>
            <a:tailEnd/>
          </a:ln>
        </p:spPr>
        <p:txBody>
          <a:bodyPr wrap="none">
            <a:spAutoFit/>
          </a:bodyPr>
          <a:lstStyle/>
          <a:p>
            <a:pPr>
              <a:buFont typeface="Wingdings" pitchFamily="2" charset="2"/>
              <a:buNone/>
            </a:pPr>
            <a:r>
              <a:rPr lang="en-US" sz="1600"/>
              <a:t>Index</a:t>
            </a:r>
          </a:p>
        </p:txBody>
      </p:sp>
      <p:sp>
        <p:nvSpPr>
          <p:cNvPr id="15372" name="Text Box 11"/>
          <p:cNvSpPr txBox="1">
            <a:spLocks noChangeArrowheads="1"/>
          </p:cNvSpPr>
          <p:nvPr/>
        </p:nvSpPr>
        <p:spPr bwMode="auto">
          <a:xfrm>
            <a:off x="2411413" y="3962400"/>
            <a:ext cx="503237" cy="338138"/>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grpSp>
        <p:nvGrpSpPr>
          <p:cNvPr id="2" name="Group 12"/>
          <p:cNvGrpSpPr>
            <a:grpSpLocks/>
          </p:cNvGrpSpPr>
          <p:nvPr/>
        </p:nvGrpSpPr>
        <p:grpSpPr bwMode="auto">
          <a:xfrm>
            <a:off x="1039813" y="4572000"/>
            <a:ext cx="3048000" cy="457200"/>
            <a:chOff x="624" y="2496"/>
            <a:chExt cx="1920" cy="288"/>
          </a:xfrm>
        </p:grpSpPr>
        <p:sp>
          <p:nvSpPr>
            <p:cNvPr id="15400" name="Line 13"/>
            <p:cNvSpPr>
              <a:spLocks noChangeShapeType="1"/>
            </p:cNvSpPr>
            <p:nvPr/>
          </p:nvSpPr>
          <p:spPr bwMode="auto">
            <a:xfrm>
              <a:off x="2544" y="2544"/>
              <a:ext cx="0" cy="240"/>
            </a:xfrm>
            <a:prstGeom prst="line">
              <a:avLst/>
            </a:prstGeom>
            <a:noFill/>
            <a:ln w="12700">
              <a:solidFill>
                <a:schemeClr val="tx1"/>
              </a:solidFill>
              <a:round/>
              <a:headEnd/>
              <a:tailEnd/>
            </a:ln>
          </p:spPr>
          <p:txBody>
            <a:bodyPr/>
            <a:lstStyle/>
            <a:p>
              <a:endParaRPr lang="en-US"/>
            </a:p>
          </p:txBody>
        </p:sp>
        <p:sp>
          <p:nvSpPr>
            <p:cNvPr id="15401" name="Line 14"/>
            <p:cNvSpPr>
              <a:spLocks noChangeShapeType="1"/>
            </p:cNvSpPr>
            <p:nvPr/>
          </p:nvSpPr>
          <p:spPr bwMode="auto">
            <a:xfrm flipH="1">
              <a:off x="2304" y="2640"/>
              <a:ext cx="240" cy="0"/>
            </a:xfrm>
            <a:prstGeom prst="line">
              <a:avLst/>
            </a:prstGeom>
            <a:noFill/>
            <a:ln w="12700">
              <a:solidFill>
                <a:schemeClr val="tx1"/>
              </a:solidFill>
              <a:round/>
              <a:headEnd/>
              <a:tailEnd type="triangle" w="med" len="med"/>
            </a:ln>
          </p:spPr>
          <p:txBody>
            <a:bodyPr/>
            <a:lstStyle/>
            <a:p>
              <a:endParaRPr lang="en-US"/>
            </a:p>
          </p:txBody>
        </p:sp>
        <p:sp>
          <p:nvSpPr>
            <p:cNvPr id="15402" name="Text Box 15"/>
            <p:cNvSpPr txBox="1">
              <a:spLocks noChangeArrowheads="1"/>
            </p:cNvSpPr>
            <p:nvPr/>
          </p:nvSpPr>
          <p:spPr bwMode="auto">
            <a:xfrm>
              <a:off x="624" y="2496"/>
              <a:ext cx="1301" cy="194"/>
            </a:xfrm>
            <a:prstGeom prst="rect">
              <a:avLst/>
            </a:prstGeom>
            <a:noFill/>
            <a:ln w="12700">
              <a:noFill/>
              <a:miter lim="800000"/>
              <a:headEnd/>
              <a:tailEnd/>
            </a:ln>
          </p:spPr>
          <p:txBody>
            <a:bodyPr wrap="none">
              <a:spAutoFit/>
            </a:bodyPr>
            <a:lstStyle/>
            <a:p>
              <a:pPr>
                <a:buFont typeface="Wingdings" pitchFamily="2" charset="2"/>
                <a:buNone/>
              </a:pPr>
              <a:r>
                <a:rPr lang="en-US"/>
                <a:t>Decreasing associativity</a:t>
              </a:r>
            </a:p>
          </p:txBody>
        </p:sp>
      </p:grpSp>
      <p:grpSp>
        <p:nvGrpSpPr>
          <p:cNvPr id="4" name="Group 16"/>
          <p:cNvGrpSpPr>
            <a:grpSpLocks/>
          </p:cNvGrpSpPr>
          <p:nvPr/>
        </p:nvGrpSpPr>
        <p:grpSpPr bwMode="auto">
          <a:xfrm>
            <a:off x="4087813" y="4981575"/>
            <a:ext cx="4391025" cy="1082675"/>
            <a:chOff x="2544" y="2832"/>
            <a:chExt cx="2766" cy="682"/>
          </a:xfrm>
        </p:grpSpPr>
        <p:sp>
          <p:nvSpPr>
            <p:cNvPr id="15397" name="Line 17"/>
            <p:cNvSpPr>
              <a:spLocks noChangeShapeType="1"/>
            </p:cNvSpPr>
            <p:nvPr/>
          </p:nvSpPr>
          <p:spPr bwMode="auto">
            <a:xfrm flipV="1">
              <a:off x="2544" y="2976"/>
              <a:ext cx="1296" cy="0"/>
            </a:xfrm>
            <a:prstGeom prst="line">
              <a:avLst/>
            </a:prstGeom>
            <a:noFill/>
            <a:ln w="12700">
              <a:solidFill>
                <a:schemeClr val="tx1"/>
              </a:solidFill>
              <a:round/>
              <a:headEnd/>
              <a:tailEnd type="triangle" w="med" len="med"/>
            </a:ln>
          </p:spPr>
          <p:txBody>
            <a:bodyPr/>
            <a:lstStyle/>
            <a:p>
              <a:endParaRPr lang="en-US"/>
            </a:p>
          </p:txBody>
        </p:sp>
        <p:sp>
          <p:nvSpPr>
            <p:cNvPr id="15398" name="Line 18"/>
            <p:cNvSpPr>
              <a:spLocks noChangeShapeType="1"/>
            </p:cNvSpPr>
            <p:nvPr/>
          </p:nvSpPr>
          <p:spPr bwMode="auto">
            <a:xfrm>
              <a:off x="3840" y="2832"/>
              <a:ext cx="0" cy="288"/>
            </a:xfrm>
            <a:prstGeom prst="line">
              <a:avLst/>
            </a:prstGeom>
            <a:noFill/>
            <a:ln w="12700">
              <a:solidFill>
                <a:schemeClr val="tx1"/>
              </a:solidFill>
              <a:round/>
              <a:headEnd/>
              <a:tailEnd/>
            </a:ln>
          </p:spPr>
          <p:txBody>
            <a:bodyPr/>
            <a:lstStyle/>
            <a:p>
              <a:endParaRPr lang="en-US"/>
            </a:p>
          </p:txBody>
        </p:sp>
        <p:sp>
          <p:nvSpPr>
            <p:cNvPr id="15399" name="Text Box 19"/>
            <p:cNvSpPr txBox="1">
              <a:spLocks noChangeArrowheads="1"/>
            </p:cNvSpPr>
            <p:nvPr/>
          </p:nvSpPr>
          <p:spPr bwMode="auto">
            <a:xfrm>
              <a:off x="3828" y="2832"/>
              <a:ext cx="1482" cy="682"/>
            </a:xfrm>
            <a:prstGeom prst="rect">
              <a:avLst/>
            </a:prstGeom>
            <a:noFill/>
            <a:ln w="12700">
              <a:noFill/>
              <a:miter lim="800000"/>
              <a:headEnd/>
              <a:tailEnd/>
            </a:ln>
          </p:spPr>
          <p:txBody>
            <a:bodyPr wrap="none">
              <a:spAutoFit/>
            </a:bodyPr>
            <a:lstStyle/>
            <a:p>
              <a:pPr>
                <a:buFont typeface="Wingdings" pitchFamily="2" charset="2"/>
                <a:buNone/>
              </a:pPr>
              <a:r>
                <a:rPr lang="en-US" b="1">
                  <a:solidFill>
                    <a:srgbClr val="FF6600"/>
                  </a:solidFill>
                </a:rPr>
                <a:t>Fully associative</a:t>
              </a:r>
            </a:p>
            <a:p>
              <a:pPr>
                <a:buFont typeface="Wingdings" pitchFamily="2" charset="2"/>
                <a:buNone/>
              </a:pPr>
              <a:r>
                <a:rPr lang="en-US"/>
                <a:t>(only one set)</a:t>
              </a:r>
            </a:p>
            <a:p>
              <a:pPr>
                <a:buFont typeface="Wingdings" pitchFamily="2" charset="2"/>
                <a:buNone/>
              </a:pPr>
              <a:r>
                <a:rPr lang="en-US"/>
                <a:t>Tag is all the bits except</a:t>
              </a:r>
            </a:p>
            <a:p>
              <a:pPr>
                <a:buFont typeface="Wingdings" pitchFamily="2" charset="2"/>
                <a:buNone/>
              </a:pPr>
              <a:r>
                <a:rPr lang="en-US"/>
                <a:t>Block offset and byte offset</a:t>
              </a:r>
            </a:p>
          </p:txBody>
        </p:sp>
      </p:grpSp>
      <p:grpSp>
        <p:nvGrpSpPr>
          <p:cNvPr id="5" name="Group 20"/>
          <p:cNvGrpSpPr>
            <a:grpSpLocks/>
          </p:cNvGrpSpPr>
          <p:nvPr/>
        </p:nvGrpSpPr>
        <p:grpSpPr bwMode="auto">
          <a:xfrm>
            <a:off x="1649413" y="5180013"/>
            <a:ext cx="2438400" cy="1116012"/>
            <a:chOff x="960" y="3168"/>
            <a:chExt cx="1536" cy="703"/>
          </a:xfrm>
        </p:grpSpPr>
        <p:sp>
          <p:nvSpPr>
            <p:cNvPr id="15394" name="Line 21"/>
            <p:cNvSpPr>
              <a:spLocks noChangeShapeType="1"/>
            </p:cNvSpPr>
            <p:nvPr/>
          </p:nvSpPr>
          <p:spPr bwMode="auto">
            <a:xfrm flipH="1">
              <a:off x="2064" y="3312"/>
              <a:ext cx="432" cy="0"/>
            </a:xfrm>
            <a:prstGeom prst="line">
              <a:avLst/>
            </a:prstGeom>
            <a:noFill/>
            <a:ln w="12700">
              <a:solidFill>
                <a:schemeClr val="tx1"/>
              </a:solidFill>
              <a:round/>
              <a:headEnd/>
              <a:tailEnd type="triangle" w="med" len="med"/>
            </a:ln>
          </p:spPr>
          <p:txBody>
            <a:bodyPr/>
            <a:lstStyle/>
            <a:p>
              <a:endParaRPr lang="en-US"/>
            </a:p>
          </p:txBody>
        </p:sp>
        <p:sp>
          <p:nvSpPr>
            <p:cNvPr id="15395" name="Line 22"/>
            <p:cNvSpPr>
              <a:spLocks noChangeShapeType="1"/>
            </p:cNvSpPr>
            <p:nvPr/>
          </p:nvSpPr>
          <p:spPr bwMode="auto">
            <a:xfrm>
              <a:off x="2064" y="3168"/>
              <a:ext cx="0" cy="288"/>
            </a:xfrm>
            <a:prstGeom prst="line">
              <a:avLst/>
            </a:prstGeom>
            <a:noFill/>
            <a:ln w="12700">
              <a:solidFill>
                <a:schemeClr val="tx1"/>
              </a:solidFill>
              <a:round/>
              <a:headEnd/>
              <a:tailEnd/>
            </a:ln>
          </p:spPr>
          <p:txBody>
            <a:bodyPr/>
            <a:lstStyle/>
            <a:p>
              <a:endParaRPr lang="en-US"/>
            </a:p>
          </p:txBody>
        </p:sp>
        <p:sp>
          <p:nvSpPr>
            <p:cNvPr id="15396" name="Text Box 23"/>
            <p:cNvSpPr txBox="1">
              <a:spLocks noChangeArrowheads="1"/>
            </p:cNvSpPr>
            <p:nvPr/>
          </p:nvSpPr>
          <p:spPr bwMode="auto">
            <a:xfrm>
              <a:off x="960" y="3216"/>
              <a:ext cx="1505" cy="655"/>
            </a:xfrm>
            <a:prstGeom prst="rect">
              <a:avLst/>
            </a:prstGeom>
            <a:noFill/>
            <a:ln w="12700">
              <a:noFill/>
              <a:miter lim="800000"/>
              <a:headEnd/>
              <a:tailEnd/>
            </a:ln>
          </p:spPr>
          <p:txBody>
            <a:bodyPr>
              <a:spAutoFit/>
            </a:bodyPr>
            <a:lstStyle/>
            <a:p>
              <a:pPr>
                <a:buFont typeface="Wingdings" pitchFamily="2" charset="2"/>
                <a:buNone/>
              </a:pPr>
              <a:r>
                <a:rPr lang="en-US" b="1">
                  <a:solidFill>
                    <a:srgbClr val="FF6600"/>
                  </a:solidFill>
                </a:rPr>
                <a:t>Direct mapped</a:t>
              </a:r>
            </a:p>
            <a:p>
              <a:pPr>
                <a:buFont typeface="Wingdings" pitchFamily="2" charset="2"/>
                <a:buNone/>
              </a:pPr>
              <a:r>
                <a:rPr lang="en-US"/>
                <a:t>(only one way)</a:t>
              </a:r>
            </a:p>
            <a:p>
              <a:pPr>
                <a:buFont typeface="Wingdings" pitchFamily="2" charset="2"/>
                <a:buNone/>
              </a:pPr>
              <a:r>
                <a:rPr lang="en-US"/>
                <a:t>Smaller tags, only a single comparator</a:t>
              </a:r>
            </a:p>
          </p:txBody>
        </p:sp>
      </p:grpSp>
      <p:grpSp>
        <p:nvGrpSpPr>
          <p:cNvPr id="6" name="Group 24"/>
          <p:cNvGrpSpPr>
            <a:grpSpLocks/>
          </p:cNvGrpSpPr>
          <p:nvPr/>
        </p:nvGrpSpPr>
        <p:grpSpPr bwMode="auto">
          <a:xfrm>
            <a:off x="4087813" y="4343400"/>
            <a:ext cx="2395537" cy="457200"/>
            <a:chOff x="2544" y="2256"/>
            <a:chExt cx="1509" cy="288"/>
          </a:xfrm>
        </p:grpSpPr>
        <p:sp>
          <p:nvSpPr>
            <p:cNvPr id="15391" name="Line 25"/>
            <p:cNvSpPr>
              <a:spLocks noChangeShapeType="1"/>
            </p:cNvSpPr>
            <p:nvPr/>
          </p:nvSpPr>
          <p:spPr bwMode="auto">
            <a:xfrm>
              <a:off x="2544" y="2400"/>
              <a:ext cx="240" cy="0"/>
            </a:xfrm>
            <a:prstGeom prst="line">
              <a:avLst/>
            </a:prstGeom>
            <a:noFill/>
            <a:ln w="12700">
              <a:solidFill>
                <a:schemeClr val="tx1"/>
              </a:solidFill>
              <a:round/>
              <a:headEnd/>
              <a:tailEnd type="triangle" w="med" len="med"/>
            </a:ln>
          </p:spPr>
          <p:txBody>
            <a:bodyPr/>
            <a:lstStyle/>
            <a:p>
              <a:endParaRPr lang="en-US"/>
            </a:p>
          </p:txBody>
        </p:sp>
        <p:sp>
          <p:nvSpPr>
            <p:cNvPr id="15392" name="Text Box 26"/>
            <p:cNvSpPr txBox="1">
              <a:spLocks noChangeArrowheads="1"/>
            </p:cNvSpPr>
            <p:nvPr/>
          </p:nvSpPr>
          <p:spPr bwMode="auto">
            <a:xfrm>
              <a:off x="2784" y="2304"/>
              <a:ext cx="1269" cy="194"/>
            </a:xfrm>
            <a:prstGeom prst="rect">
              <a:avLst/>
            </a:prstGeom>
            <a:noFill/>
            <a:ln w="12700">
              <a:noFill/>
              <a:miter lim="800000"/>
              <a:headEnd/>
              <a:tailEnd/>
            </a:ln>
          </p:spPr>
          <p:txBody>
            <a:bodyPr wrap="none">
              <a:spAutoFit/>
            </a:bodyPr>
            <a:lstStyle/>
            <a:p>
              <a:pPr>
                <a:buFont typeface="Wingdings" pitchFamily="2" charset="2"/>
                <a:buNone/>
              </a:pPr>
              <a:r>
                <a:rPr lang="en-US"/>
                <a:t>Increasing associativity</a:t>
              </a:r>
            </a:p>
          </p:txBody>
        </p:sp>
        <p:sp>
          <p:nvSpPr>
            <p:cNvPr id="15393" name="Line 27"/>
            <p:cNvSpPr>
              <a:spLocks noChangeShapeType="1"/>
            </p:cNvSpPr>
            <p:nvPr/>
          </p:nvSpPr>
          <p:spPr bwMode="auto">
            <a:xfrm>
              <a:off x="2544" y="2256"/>
              <a:ext cx="0" cy="288"/>
            </a:xfrm>
            <a:prstGeom prst="line">
              <a:avLst/>
            </a:prstGeom>
            <a:noFill/>
            <a:ln w="12700">
              <a:solidFill>
                <a:schemeClr val="tx1"/>
              </a:solidFill>
              <a:round/>
              <a:headEnd/>
              <a:tailEnd/>
            </a:ln>
          </p:spPr>
          <p:txBody>
            <a:bodyPr/>
            <a:lstStyle/>
            <a:p>
              <a:endParaRPr lang="en-US"/>
            </a:p>
          </p:txBody>
        </p:sp>
      </p:grpSp>
      <p:grpSp>
        <p:nvGrpSpPr>
          <p:cNvPr id="7" name="Group 37"/>
          <p:cNvGrpSpPr>
            <a:grpSpLocks/>
          </p:cNvGrpSpPr>
          <p:nvPr/>
        </p:nvGrpSpPr>
        <p:grpSpPr bwMode="auto">
          <a:xfrm>
            <a:off x="4392613" y="3276600"/>
            <a:ext cx="1517650" cy="793750"/>
            <a:chOff x="2448" y="1968"/>
            <a:chExt cx="956" cy="500"/>
          </a:xfrm>
        </p:grpSpPr>
        <p:sp>
          <p:nvSpPr>
            <p:cNvPr id="15389" name="Line 29"/>
            <p:cNvSpPr>
              <a:spLocks noChangeShapeType="1"/>
            </p:cNvSpPr>
            <p:nvPr/>
          </p:nvSpPr>
          <p:spPr bwMode="auto">
            <a:xfrm flipV="1">
              <a:off x="2880" y="2180"/>
              <a:ext cx="0" cy="288"/>
            </a:xfrm>
            <a:prstGeom prst="line">
              <a:avLst/>
            </a:prstGeom>
            <a:noFill/>
            <a:ln w="12700">
              <a:solidFill>
                <a:schemeClr val="tx1"/>
              </a:solidFill>
              <a:round/>
              <a:headEnd/>
              <a:tailEnd type="triangle" w="med" len="med"/>
            </a:ln>
          </p:spPr>
          <p:txBody>
            <a:bodyPr/>
            <a:lstStyle/>
            <a:p>
              <a:endParaRPr lang="en-US"/>
            </a:p>
          </p:txBody>
        </p:sp>
        <p:sp>
          <p:nvSpPr>
            <p:cNvPr id="15390" name="Text Box 30"/>
            <p:cNvSpPr txBox="1">
              <a:spLocks noChangeArrowheads="1"/>
            </p:cNvSpPr>
            <p:nvPr/>
          </p:nvSpPr>
          <p:spPr bwMode="auto">
            <a:xfrm>
              <a:off x="2448" y="1968"/>
              <a:ext cx="956" cy="212"/>
            </a:xfrm>
            <a:prstGeom prst="rect">
              <a:avLst/>
            </a:prstGeom>
            <a:noFill/>
            <a:ln w="12700">
              <a:noFill/>
              <a:miter lim="800000"/>
              <a:headEnd/>
              <a:tailEnd/>
            </a:ln>
          </p:spPr>
          <p:txBody>
            <a:bodyPr wrap="none">
              <a:spAutoFit/>
            </a:bodyPr>
            <a:lstStyle/>
            <a:p>
              <a:pPr>
                <a:buFont typeface="Wingdings" pitchFamily="2" charset="2"/>
                <a:buNone/>
              </a:pPr>
              <a:r>
                <a:rPr lang="en-US" sz="1600"/>
                <a:t>Selects the set</a:t>
              </a:r>
            </a:p>
          </p:txBody>
        </p:sp>
      </p:grpSp>
      <p:grpSp>
        <p:nvGrpSpPr>
          <p:cNvPr id="8" name="Group 38"/>
          <p:cNvGrpSpPr>
            <a:grpSpLocks/>
          </p:cNvGrpSpPr>
          <p:nvPr/>
        </p:nvGrpSpPr>
        <p:grpSpPr bwMode="auto">
          <a:xfrm>
            <a:off x="1725613" y="3276600"/>
            <a:ext cx="2403475" cy="793750"/>
            <a:chOff x="960" y="1968"/>
            <a:chExt cx="1514" cy="500"/>
          </a:xfrm>
        </p:grpSpPr>
        <p:sp>
          <p:nvSpPr>
            <p:cNvPr id="15387" name="Text Box 31"/>
            <p:cNvSpPr txBox="1">
              <a:spLocks noChangeArrowheads="1"/>
            </p:cNvSpPr>
            <p:nvPr/>
          </p:nvSpPr>
          <p:spPr bwMode="auto">
            <a:xfrm>
              <a:off x="960" y="1968"/>
              <a:ext cx="1514" cy="213"/>
            </a:xfrm>
            <a:prstGeom prst="rect">
              <a:avLst/>
            </a:prstGeom>
            <a:noFill/>
            <a:ln w="12700">
              <a:noFill/>
              <a:miter lim="800000"/>
              <a:headEnd/>
              <a:tailEnd/>
            </a:ln>
          </p:spPr>
          <p:txBody>
            <a:bodyPr wrap="none">
              <a:spAutoFit/>
            </a:bodyPr>
            <a:lstStyle/>
            <a:p>
              <a:pPr>
                <a:buFont typeface="Wingdings" pitchFamily="2" charset="2"/>
                <a:buNone/>
              </a:pPr>
              <a:r>
                <a:rPr lang="en-US" sz="1600"/>
                <a:t>Used for tag comparison</a:t>
              </a:r>
            </a:p>
          </p:txBody>
        </p:sp>
        <p:sp>
          <p:nvSpPr>
            <p:cNvPr id="15388" name="Line 32"/>
            <p:cNvSpPr>
              <a:spLocks noChangeShapeType="1"/>
            </p:cNvSpPr>
            <p:nvPr/>
          </p:nvSpPr>
          <p:spPr bwMode="auto">
            <a:xfrm flipV="1">
              <a:off x="1584" y="2180"/>
              <a:ext cx="0" cy="288"/>
            </a:xfrm>
            <a:prstGeom prst="line">
              <a:avLst/>
            </a:prstGeom>
            <a:noFill/>
            <a:ln w="12700">
              <a:solidFill>
                <a:schemeClr val="tx1"/>
              </a:solidFill>
              <a:round/>
              <a:headEnd/>
              <a:tailEnd type="triangle" w="med" len="med"/>
            </a:ln>
          </p:spPr>
          <p:txBody>
            <a:bodyPr/>
            <a:lstStyle/>
            <a:p>
              <a:endParaRPr lang="en-US"/>
            </a:p>
          </p:txBody>
        </p:sp>
      </p:grpSp>
      <p:grpSp>
        <p:nvGrpSpPr>
          <p:cNvPr id="9" name="Group 36"/>
          <p:cNvGrpSpPr>
            <a:grpSpLocks/>
          </p:cNvGrpSpPr>
          <p:nvPr/>
        </p:nvGrpSpPr>
        <p:grpSpPr bwMode="auto">
          <a:xfrm>
            <a:off x="6069013" y="3276600"/>
            <a:ext cx="2770187" cy="793750"/>
            <a:chOff x="3504" y="1968"/>
            <a:chExt cx="1745" cy="500"/>
          </a:xfrm>
        </p:grpSpPr>
        <p:sp>
          <p:nvSpPr>
            <p:cNvPr id="15385" name="Line 33"/>
            <p:cNvSpPr>
              <a:spLocks noChangeShapeType="1"/>
            </p:cNvSpPr>
            <p:nvPr/>
          </p:nvSpPr>
          <p:spPr bwMode="auto">
            <a:xfrm flipV="1">
              <a:off x="3936" y="2180"/>
              <a:ext cx="0" cy="288"/>
            </a:xfrm>
            <a:prstGeom prst="line">
              <a:avLst/>
            </a:prstGeom>
            <a:noFill/>
            <a:ln w="12700">
              <a:solidFill>
                <a:schemeClr val="tx1"/>
              </a:solidFill>
              <a:round/>
              <a:headEnd/>
              <a:tailEnd type="triangle" w="med" len="med"/>
            </a:ln>
          </p:spPr>
          <p:txBody>
            <a:bodyPr/>
            <a:lstStyle/>
            <a:p>
              <a:endParaRPr lang="en-US"/>
            </a:p>
          </p:txBody>
        </p:sp>
        <p:sp>
          <p:nvSpPr>
            <p:cNvPr id="15386" name="Text Box 34"/>
            <p:cNvSpPr txBox="1">
              <a:spLocks noChangeArrowheads="1"/>
            </p:cNvSpPr>
            <p:nvPr/>
          </p:nvSpPr>
          <p:spPr bwMode="auto">
            <a:xfrm>
              <a:off x="3504" y="1968"/>
              <a:ext cx="1745" cy="212"/>
            </a:xfrm>
            <a:prstGeom prst="rect">
              <a:avLst/>
            </a:prstGeom>
            <a:noFill/>
            <a:ln w="12700">
              <a:noFill/>
              <a:miter lim="800000"/>
              <a:headEnd/>
              <a:tailEnd/>
            </a:ln>
          </p:spPr>
          <p:txBody>
            <a:bodyPr wrap="none">
              <a:spAutoFit/>
            </a:bodyPr>
            <a:lstStyle/>
            <a:p>
              <a:pPr>
                <a:buFont typeface="Wingdings" pitchFamily="2" charset="2"/>
                <a:buNone/>
              </a:pPr>
              <a:r>
                <a:rPr lang="en-US" sz="1600"/>
                <a:t>Selects the word in the block</a:t>
              </a:r>
            </a:p>
          </p:txBody>
        </p:sp>
      </p:grpSp>
      <p:sp>
        <p:nvSpPr>
          <p:cNvPr id="15380" name="Text Box 11"/>
          <p:cNvSpPr txBox="1">
            <a:spLocks noChangeArrowheads="1"/>
          </p:cNvSpPr>
          <p:nvPr/>
        </p:nvSpPr>
        <p:spPr bwMode="auto">
          <a:xfrm>
            <a:off x="412750" y="3954463"/>
            <a:ext cx="990600" cy="338137"/>
          </a:xfrm>
          <a:prstGeom prst="rect">
            <a:avLst/>
          </a:prstGeom>
          <a:noFill/>
          <a:ln w="12700">
            <a:noFill/>
            <a:miter lim="800000"/>
            <a:headEnd/>
            <a:tailEnd/>
          </a:ln>
        </p:spPr>
        <p:txBody>
          <a:bodyPr wrap="none">
            <a:spAutoFit/>
          </a:bodyPr>
          <a:lstStyle/>
          <a:p>
            <a:pPr>
              <a:buFont typeface="Wingdings" pitchFamily="2" charset="2"/>
              <a:buNone/>
            </a:pPr>
            <a:r>
              <a:rPr lang="en-US" sz="1600" b="1"/>
              <a:t>address</a:t>
            </a:r>
          </a:p>
        </p:txBody>
      </p:sp>
      <p:sp>
        <p:nvSpPr>
          <p:cNvPr id="39" name="Rounded Rectangle 38"/>
          <p:cNvSpPr>
            <a:spLocks noChangeArrowheads="1"/>
          </p:cNvSpPr>
          <p:nvPr/>
        </p:nvSpPr>
        <p:spPr bwMode="auto">
          <a:xfrm>
            <a:off x="1363663" y="3794125"/>
            <a:ext cx="4775200" cy="609600"/>
          </a:xfrm>
          <a:prstGeom prst="roundRect">
            <a:avLst>
              <a:gd name="adj" fmla="val 16667"/>
            </a:avLst>
          </a:prstGeom>
          <a:noFill/>
          <a:ln w="9525" algn="ctr">
            <a:solidFill>
              <a:srgbClr val="C00000"/>
            </a:solidFill>
            <a:round/>
            <a:headEnd/>
            <a:tailEnd/>
          </a:ln>
        </p:spPr>
        <p:txBody>
          <a:bodyPr/>
          <a:lstStyle/>
          <a:p>
            <a:endParaRPr lang="en-US"/>
          </a:p>
        </p:txBody>
      </p:sp>
      <p:grpSp>
        <p:nvGrpSpPr>
          <p:cNvPr id="10" name="Group 43"/>
          <p:cNvGrpSpPr>
            <a:grpSpLocks/>
          </p:cNvGrpSpPr>
          <p:nvPr/>
        </p:nvGrpSpPr>
        <p:grpSpPr bwMode="auto">
          <a:xfrm>
            <a:off x="304800" y="2971800"/>
            <a:ext cx="1603375" cy="838200"/>
            <a:chOff x="304800" y="2847975"/>
            <a:chExt cx="1603324" cy="838200"/>
          </a:xfrm>
        </p:grpSpPr>
        <p:sp>
          <p:nvSpPr>
            <p:cNvPr id="15383" name="Text Box 11"/>
            <p:cNvSpPr txBox="1">
              <a:spLocks noChangeArrowheads="1"/>
            </p:cNvSpPr>
            <p:nvPr/>
          </p:nvSpPr>
          <p:spPr bwMode="auto">
            <a:xfrm>
              <a:off x="304800" y="2847975"/>
              <a:ext cx="1603324" cy="338554"/>
            </a:xfrm>
            <a:prstGeom prst="rect">
              <a:avLst/>
            </a:prstGeom>
            <a:noFill/>
            <a:ln w="12700">
              <a:noFill/>
              <a:miter lim="800000"/>
              <a:headEnd/>
              <a:tailEnd/>
            </a:ln>
          </p:spPr>
          <p:txBody>
            <a:bodyPr wrap="none">
              <a:spAutoFit/>
            </a:bodyPr>
            <a:lstStyle/>
            <a:p>
              <a:pPr>
                <a:buFont typeface="Wingdings" pitchFamily="2" charset="2"/>
                <a:buNone/>
              </a:pPr>
              <a:r>
                <a:rPr lang="en-US" sz="1600" b="1"/>
                <a:t>Block address</a:t>
              </a:r>
            </a:p>
          </p:txBody>
        </p:sp>
        <p:cxnSp>
          <p:nvCxnSpPr>
            <p:cNvPr id="15384" name="Straight Arrow Connector 40"/>
            <p:cNvCxnSpPr>
              <a:cxnSpLocks noChangeShapeType="1"/>
              <a:stCxn id="15383" idx="2"/>
            </p:cNvCxnSpPr>
            <p:nvPr/>
          </p:nvCxnSpPr>
          <p:spPr bwMode="auto">
            <a:xfrm rot="16200000" flipH="1">
              <a:off x="1027308" y="3265683"/>
              <a:ext cx="499646" cy="341338"/>
            </a:xfrm>
            <a:prstGeom prst="straightConnector1">
              <a:avLst/>
            </a:prstGeom>
            <a:noFill/>
            <a:ln w="25400" algn="ctr">
              <a:solidFill>
                <a:schemeClr val="tx1"/>
              </a:solidFill>
              <a:round/>
              <a:headEnd/>
              <a:tailEnd type="stealth" w="med" len="med"/>
            </a:ln>
          </p:spPr>
        </p:cxnSp>
      </p:grpSp>
    </p:spTree>
    <p:extLst>
      <p:ext uri="{BB962C8B-B14F-4D97-AF65-F5344CB8AC3E}">
        <p14:creationId xmlns:p14="http://schemas.microsoft.com/office/powerpoint/2010/main" val="48025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strips(downLeft)">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right)">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Replacement Policy</a:t>
            </a:r>
          </a:p>
        </p:txBody>
      </p:sp>
      <p:sp>
        <p:nvSpPr>
          <p:cNvPr id="19459" name="Content Placeholder 2"/>
          <p:cNvSpPr>
            <a:spLocks noGrp="1"/>
          </p:cNvSpPr>
          <p:nvPr>
            <p:ph idx="1"/>
          </p:nvPr>
        </p:nvSpPr>
        <p:spPr/>
        <p:txBody>
          <a:bodyPr/>
          <a:lstStyle/>
          <a:p>
            <a:r>
              <a:rPr lang="en-US"/>
              <a:t>Upon a miss, which way’s block should be picked for replacement?</a:t>
            </a:r>
          </a:p>
          <a:p>
            <a:pPr lvl="1"/>
            <a:r>
              <a:rPr lang="en-US"/>
              <a:t>Direct mapped cache has no choice</a:t>
            </a:r>
          </a:p>
          <a:p>
            <a:pPr lvl="1"/>
            <a:r>
              <a:rPr lang="en-US"/>
              <a:t>Set associative cache prefers non-valid entry if there is one. Otherwise, choose among entries in the set</a:t>
            </a:r>
          </a:p>
          <a:p>
            <a:pPr lvl="2"/>
            <a:r>
              <a:rPr lang="en-US"/>
              <a:t>Least-recently used (LRU)</a:t>
            </a:r>
          </a:p>
          <a:p>
            <a:pPr lvl="3"/>
            <a:r>
              <a:rPr lang="en-US"/>
              <a:t>Choose the one unused for the longest time</a:t>
            </a:r>
          </a:p>
          <a:p>
            <a:pPr lvl="3"/>
            <a:r>
              <a:rPr lang="en-US"/>
              <a:t>Hardware should keep track of when each way’s block was used relative to the other blocks in the set</a:t>
            </a:r>
          </a:p>
          <a:p>
            <a:pPr lvl="3"/>
            <a:r>
              <a:rPr lang="en-US"/>
              <a:t>Simple for 2-way (takes one bit per set), manageable for 4-way, too hard beyond that</a:t>
            </a:r>
          </a:p>
          <a:p>
            <a:pPr lvl="2"/>
            <a:r>
              <a:rPr lang="en-US"/>
              <a:t>Random</a:t>
            </a:r>
          </a:p>
          <a:p>
            <a:pPr lvl="3"/>
            <a:r>
              <a:rPr lang="en-US"/>
              <a:t>Gives approximately the same performance as LRU with high-associativity cache</a:t>
            </a:r>
            <a:endParaRPr lang="en-AU"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0484" name="Slide Number Placeholder 3"/>
          <p:cNvSpPr>
            <a:spLocks noGrp="1"/>
          </p:cNvSpPr>
          <p:nvPr>
            <p:ph type="sldNum" sz="quarter" idx="12"/>
          </p:nvPr>
        </p:nvSpPr>
        <p:spPr/>
        <p:txBody>
          <a:bodyPr/>
          <a:lstStyle/>
          <a:p>
            <a:fld id="{6F4CD8F3-8999-4866-8F23-F2118AC19222}" type="slidenum">
              <a:rPr lang="en-US" smtClean="0"/>
              <a:pPr/>
              <a:t>51</a:t>
            </a:fld>
            <a:endParaRPr lang="en-US"/>
          </a:p>
        </p:txBody>
      </p:sp>
    </p:spTree>
    <p:extLst>
      <p:ext uri="{BB962C8B-B14F-4D97-AF65-F5344CB8AC3E}">
        <p14:creationId xmlns:p14="http://schemas.microsoft.com/office/powerpoint/2010/main" val="41499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7" dur="500"/>
                                        <p:tgtEl>
                                          <p:spTgt spid="194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2" dur="500"/>
                                        <p:tgtEl>
                                          <p:spTgt spid="194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17" dur="500"/>
                                        <p:tgtEl>
                                          <p:spTgt spid="19459">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9459">
                                            <p:txEl>
                                              <p:pRg st="4" end="4"/>
                                            </p:txEl>
                                          </p:spTgt>
                                        </p:tgtEl>
                                        <p:attrNameLst>
                                          <p:attrName>style.visibility</p:attrName>
                                        </p:attrNameLst>
                                      </p:cBhvr>
                                      <p:to>
                                        <p:strVal val="visible"/>
                                      </p:to>
                                    </p:set>
                                    <p:animEffect transition="in" filter="blinds(horizontal)">
                                      <p:cBhvr>
                                        <p:cTn id="20" dur="500"/>
                                        <p:tgtEl>
                                          <p:spTgt spid="19459">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9459">
                                            <p:txEl>
                                              <p:pRg st="5" end="5"/>
                                            </p:txEl>
                                          </p:spTgt>
                                        </p:tgtEl>
                                        <p:attrNameLst>
                                          <p:attrName>style.visibility</p:attrName>
                                        </p:attrNameLst>
                                      </p:cBhvr>
                                      <p:to>
                                        <p:strVal val="visible"/>
                                      </p:to>
                                    </p:set>
                                    <p:animEffect transition="in" filter="blinds(horizontal)">
                                      <p:cBhvr>
                                        <p:cTn id="23" dur="500"/>
                                        <p:tgtEl>
                                          <p:spTgt spid="19459">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9459">
                                            <p:txEl>
                                              <p:pRg st="6" end="6"/>
                                            </p:txEl>
                                          </p:spTgt>
                                        </p:tgtEl>
                                        <p:attrNameLst>
                                          <p:attrName>style.visibility</p:attrName>
                                        </p:attrNameLst>
                                      </p:cBhvr>
                                      <p:to>
                                        <p:strVal val="visible"/>
                                      </p:to>
                                    </p:set>
                                    <p:animEffect transition="in" filter="blinds(horizontal)">
                                      <p:cBhvr>
                                        <p:cTn id="26" dur="500"/>
                                        <p:tgtEl>
                                          <p:spTgt spid="1945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9459">
                                            <p:txEl>
                                              <p:pRg st="7" end="7"/>
                                            </p:txEl>
                                          </p:spTgt>
                                        </p:tgtEl>
                                        <p:attrNameLst>
                                          <p:attrName>style.visibility</p:attrName>
                                        </p:attrNameLst>
                                      </p:cBhvr>
                                      <p:to>
                                        <p:strVal val="visible"/>
                                      </p:to>
                                    </p:set>
                                    <p:animEffect transition="in" filter="blinds(horizontal)">
                                      <p:cBhvr>
                                        <p:cTn id="31" dur="500"/>
                                        <p:tgtEl>
                                          <p:spTgt spid="19459">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9459">
                                            <p:txEl>
                                              <p:pRg st="8" end="8"/>
                                            </p:txEl>
                                          </p:spTgt>
                                        </p:tgtEl>
                                        <p:attrNameLst>
                                          <p:attrName>style.visibility</p:attrName>
                                        </p:attrNameLst>
                                      </p:cBhvr>
                                      <p:to>
                                        <p:strVal val="visible"/>
                                      </p:to>
                                    </p:set>
                                    <p:animEffect transition="in" filter="blinds(horizontal)">
                                      <p:cBhvr>
                                        <p:cTn id="34" dur="500"/>
                                        <p:tgtEl>
                                          <p:spTgt spid="194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a:t>Example Cache Structure with LRU</a:t>
            </a:r>
          </a:p>
        </p:txBody>
      </p:sp>
      <p:sp>
        <p:nvSpPr>
          <p:cNvPr id="21507" name="Content Placeholder 2"/>
          <p:cNvSpPr>
            <a:spLocks noGrp="1"/>
          </p:cNvSpPr>
          <p:nvPr>
            <p:ph idx="1"/>
          </p:nvPr>
        </p:nvSpPr>
        <p:spPr/>
        <p:txBody>
          <a:bodyPr/>
          <a:lstStyle/>
          <a:p>
            <a:r>
              <a:rPr lang="en-US"/>
              <a:t>2-way set associative data cache </a:t>
            </a:r>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
        <p:nvSpPr>
          <p:cNvPr id="21508" name="Slide Number Placeholder 3"/>
          <p:cNvSpPr>
            <a:spLocks noGrp="1"/>
          </p:cNvSpPr>
          <p:nvPr>
            <p:ph type="sldNum" sz="quarter" idx="12"/>
          </p:nvPr>
        </p:nvSpPr>
        <p:spPr/>
        <p:txBody>
          <a:bodyPr/>
          <a:lstStyle/>
          <a:p>
            <a:fld id="{9971B949-32A7-4352-995E-1FB678AB00C4}" type="slidenum">
              <a:rPr lang="en-US" smtClean="0"/>
              <a:pPr/>
              <a:t>52</a:t>
            </a:fld>
            <a:endParaRPr lang="en-US"/>
          </a:p>
        </p:txBody>
      </p:sp>
      <p:sp>
        <p:nvSpPr>
          <p:cNvPr id="21509" name="Freeform 62"/>
          <p:cNvSpPr>
            <a:spLocks/>
          </p:cNvSpPr>
          <p:nvPr/>
        </p:nvSpPr>
        <p:spPr bwMode="auto">
          <a:xfrm>
            <a:off x="1219197" y="2717800"/>
            <a:ext cx="3043237" cy="2682875"/>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21510" name="Freeform 64"/>
          <p:cNvSpPr>
            <a:spLocks/>
          </p:cNvSpPr>
          <p:nvPr/>
        </p:nvSpPr>
        <p:spPr bwMode="auto">
          <a:xfrm>
            <a:off x="1219197" y="3784600"/>
            <a:ext cx="3043237" cy="26987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20701">
            <a:solidFill>
              <a:schemeClr val="tx1"/>
            </a:solidFill>
            <a:round/>
            <a:headEnd/>
            <a:tailEnd/>
          </a:ln>
        </p:spPr>
        <p:txBody>
          <a:bodyPr/>
          <a:lstStyle/>
          <a:p>
            <a:endParaRPr lang="en-US"/>
          </a:p>
        </p:txBody>
      </p:sp>
      <p:sp>
        <p:nvSpPr>
          <p:cNvPr id="21511" name="Line 66"/>
          <p:cNvSpPr>
            <a:spLocks noChangeShapeType="1"/>
          </p:cNvSpPr>
          <p:nvPr/>
        </p:nvSpPr>
        <p:spPr bwMode="auto">
          <a:xfrm flipH="1">
            <a:off x="1219197" y="2994025"/>
            <a:ext cx="3043237" cy="3175"/>
          </a:xfrm>
          <a:prstGeom prst="line">
            <a:avLst/>
          </a:prstGeom>
          <a:noFill/>
          <a:ln w="20638">
            <a:solidFill>
              <a:srgbClr val="000000"/>
            </a:solidFill>
            <a:round/>
            <a:headEnd/>
            <a:tailEnd/>
          </a:ln>
        </p:spPr>
        <p:txBody>
          <a:bodyPr/>
          <a:lstStyle/>
          <a:p>
            <a:endParaRPr lang="en-US"/>
          </a:p>
        </p:txBody>
      </p:sp>
      <p:sp>
        <p:nvSpPr>
          <p:cNvPr id="21512" name="Line 67"/>
          <p:cNvSpPr>
            <a:spLocks noChangeShapeType="1"/>
          </p:cNvSpPr>
          <p:nvPr/>
        </p:nvSpPr>
        <p:spPr bwMode="auto">
          <a:xfrm flipH="1">
            <a:off x="1219197" y="3254375"/>
            <a:ext cx="3043237" cy="3175"/>
          </a:xfrm>
          <a:prstGeom prst="line">
            <a:avLst/>
          </a:prstGeom>
          <a:noFill/>
          <a:ln w="20638">
            <a:solidFill>
              <a:srgbClr val="000000"/>
            </a:solidFill>
            <a:round/>
            <a:headEnd/>
            <a:tailEnd/>
          </a:ln>
        </p:spPr>
        <p:txBody>
          <a:bodyPr/>
          <a:lstStyle/>
          <a:p>
            <a:endParaRPr lang="en-US"/>
          </a:p>
        </p:txBody>
      </p:sp>
      <p:sp>
        <p:nvSpPr>
          <p:cNvPr id="21513" name="Line 68"/>
          <p:cNvSpPr>
            <a:spLocks noChangeShapeType="1"/>
          </p:cNvSpPr>
          <p:nvPr/>
        </p:nvSpPr>
        <p:spPr bwMode="auto">
          <a:xfrm flipH="1">
            <a:off x="1219197" y="3521075"/>
            <a:ext cx="3043237" cy="3175"/>
          </a:xfrm>
          <a:prstGeom prst="line">
            <a:avLst/>
          </a:prstGeom>
          <a:noFill/>
          <a:ln w="20638">
            <a:solidFill>
              <a:srgbClr val="000000"/>
            </a:solidFill>
            <a:round/>
            <a:headEnd/>
            <a:tailEnd/>
          </a:ln>
        </p:spPr>
        <p:txBody>
          <a:bodyPr/>
          <a:lstStyle/>
          <a:p>
            <a:endParaRPr lang="en-US"/>
          </a:p>
        </p:txBody>
      </p:sp>
      <p:sp>
        <p:nvSpPr>
          <p:cNvPr id="21514" name="Line 69"/>
          <p:cNvSpPr>
            <a:spLocks noChangeShapeType="1"/>
          </p:cNvSpPr>
          <p:nvPr/>
        </p:nvSpPr>
        <p:spPr bwMode="auto">
          <a:xfrm flipH="1">
            <a:off x="1219197" y="4054475"/>
            <a:ext cx="3043237" cy="0"/>
          </a:xfrm>
          <a:prstGeom prst="line">
            <a:avLst/>
          </a:prstGeom>
          <a:noFill/>
          <a:ln w="20638">
            <a:solidFill>
              <a:srgbClr val="000000"/>
            </a:solidFill>
            <a:round/>
            <a:headEnd/>
            <a:tailEnd/>
          </a:ln>
        </p:spPr>
        <p:txBody>
          <a:bodyPr/>
          <a:lstStyle/>
          <a:p>
            <a:endParaRPr lang="en-US"/>
          </a:p>
        </p:txBody>
      </p:sp>
      <p:sp>
        <p:nvSpPr>
          <p:cNvPr id="21515" name="Line 70"/>
          <p:cNvSpPr>
            <a:spLocks noChangeShapeType="1"/>
          </p:cNvSpPr>
          <p:nvPr/>
        </p:nvSpPr>
        <p:spPr bwMode="auto">
          <a:xfrm flipH="1">
            <a:off x="1219197" y="4321175"/>
            <a:ext cx="3043237" cy="1588"/>
          </a:xfrm>
          <a:prstGeom prst="line">
            <a:avLst/>
          </a:prstGeom>
          <a:noFill/>
          <a:ln w="20638">
            <a:solidFill>
              <a:srgbClr val="000000"/>
            </a:solidFill>
            <a:round/>
            <a:headEnd/>
            <a:tailEnd/>
          </a:ln>
        </p:spPr>
        <p:txBody>
          <a:bodyPr/>
          <a:lstStyle/>
          <a:p>
            <a:endParaRPr lang="en-US"/>
          </a:p>
        </p:txBody>
      </p:sp>
      <p:sp>
        <p:nvSpPr>
          <p:cNvPr id="21516" name="Line 71"/>
          <p:cNvSpPr>
            <a:spLocks noChangeShapeType="1"/>
          </p:cNvSpPr>
          <p:nvPr/>
        </p:nvSpPr>
        <p:spPr bwMode="auto">
          <a:xfrm flipH="1">
            <a:off x="1219197" y="4586288"/>
            <a:ext cx="3043237" cy="3175"/>
          </a:xfrm>
          <a:prstGeom prst="line">
            <a:avLst/>
          </a:prstGeom>
          <a:noFill/>
          <a:ln w="20638">
            <a:solidFill>
              <a:srgbClr val="000000"/>
            </a:solidFill>
            <a:round/>
            <a:headEnd/>
            <a:tailEnd/>
          </a:ln>
        </p:spPr>
        <p:txBody>
          <a:bodyPr/>
          <a:lstStyle/>
          <a:p>
            <a:endParaRPr lang="en-US"/>
          </a:p>
        </p:txBody>
      </p:sp>
      <p:sp>
        <p:nvSpPr>
          <p:cNvPr id="21517" name="Line 72"/>
          <p:cNvSpPr>
            <a:spLocks noChangeShapeType="1"/>
          </p:cNvSpPr>
          <p:nvPr/>
        </p:nvSpPr>
        <p:spPr bwMode="auto">
          <a:xfrm flipH="1">
            <a:off x="1219197" y="4856163"/>
            <a:ext cx="3043237" cy="0"/>
          </a:xfrm>
          <a:prstGeom prst="line">
            <a:avLst/>
          </a:prstGeom>
          <a:noFill/>
          <a:ln w="20638">
            <a:solidFill>
              <a:srgbClr val="000000"/>
            </a:solidFill>
            <a:round/>
            <a:headEnd/>
            <a:tailEnd/>
          </a:ln>
        </p:spPr>
        <p:txBody>
          <a:bodyPr/>
          <a:lstStyle/>
          <a:p>
            <a:endParaRPr lang="en-US"/>
          </a:p>
        </p:txBody>
      </p:sp>
      <p:sp>
        <p:nvSpPr>
          <p:cNvPr id="21518" name="Line 73"/>
          <p:cNvSpPr>
            <a:spLocks noChangeShapeType="1"/>
          </p:cNvSpPr>
          <p:nvPr/>
        </p:nvSpPr>
        <p:spPr bwMode="auto">
          <a:xfrm flipH="1">
            <a:off x="1219197" y="5122863"/>
            <a:ext cx="3043237" cy="3175"/>
          </a:xfrm>
          <a:prstGeom prst="line">
            <a:avLst/>
          </a:prstGeom>
          <a:noFill/>
          <a:ln w="20638">
            <a:solidFill>
              <a:srgbClr val="000000"/>
            </a:solidFill>
            <a:round/>
            <a:headEnd/>
            <a:tailEnd/>
          </a:ln>
        </p:spPr>
        <p:txBody>
          <a:bodyPr/>
          <a:lstStyle/>
          <a:p>
            <a:endParaRPr lang="en-US"/>
          </a:p>
        </p:txBody>
      </p:sp>
      <p:sp>
        <p:nvSpPr>
          <p:cNvPr id="21519" name="Line 74"/>
          <p:cNvSpPr>
            <a:spLocks noChangeShapeType="1"/>
          </p:cNvSpPr>
          <p:nvPr/>
        </p:nvSpPr>
        <p:spPr bwMode="auto">
          <a:xfrm>
            <a:off x="1444622" y="2733675"/>
            <a:ext cx="14287" cy="2673350"/>
          </a:xfrm>
          <a:prstGeom prst="line">
            <a:avLst/>
          </a:prstGeom>
          <a:noFill/>
          <a:ln w="20638">
            <a:solidFill>
              <a:srgbClr val="000000"/>
            </a:solidFill>
            <a:round/>
            <a:headEnd/>
            <a:tailEnd/>
          </a:ln>
        </p:spPr>
        <p:txBody>
          <a:bodyPr/>
          <a:lstStyle/>
          <a:p>
            <a:endParaRPr lang="en-US"/>
          </a:p>
        </p:txBody>
      </p:sp>
      <p:sp>
        <p:nvSpPr>
          <p:cNvPr id="21520" name="Line 75"/>
          <p:cNvSpPr>
            <a:spLocks noChangeShapeType="1"/>
          </p:cNvSpPr>
          <p:nvPr/>
        </p:nvSpPr>
        <p:spPr bwMode="auto">
          <a:xfrm>
            <a:off x="2625722" y="2706688"/>
            <a:ext cx="3175" cy="2689225"/>
          </a:xfrm>
          <a:prstGeom prst="line">
            <a:avLst/>
          </a:prstGeom>
          <a:noFill/>
          <a:ln w="20638">
            <a:solidFill>
              <a:srgbClr val="000000"/>
            </a:solidFill>
            <a:round/>
            <a:headEnd/>
            <a:tailEnd/>
          </a:ln>
        </p:spPr>
        <p:txBody>
          <a:bodyPr/>
          <a:lstStyle/>
          <a:p>
            <a:endParaRPr lang="en-US"/>
          </a:p>
        </p:txBody>
      </p:sp>
      <p:sp>
        <p:nvSpPr>
          <p:cNvPr id="21521" name="Text Box 76"/>
          <p:cNvSpPr txBox="1">
            <a:spLocks noChangeArrowheads="1"/>
          </p:cNvSpPr>
          <p:nvPr/>
        </p:nvSpPr>
        <p:spPr bwMode="auto">
          <a:xfrm>
            <a:off x="3121022" y="2339975"/>
            <a:ext cx="608012" cy="339725"/>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21522" name="Text Box 78"/>
          <p:cNvSpPr txBox="1">
            <a:spLocks noChangeArrowheads="1"/>
          </p:cNvSpPr>
          <p:nvPr/>
        </p:nvSpPr>
        <p:spPr bwMode="auto">
          <a:xfrm>
            <a:off x="1777997" y="2328863"/>
            <a:ext cx="503237" cy="338137"/>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21523" name="Text Box 79"/>
          <p:cNvSpPr txBox="1">
            <a:spLocks noChangeArrowheads="1"/>
          </p:cNvSpPr>
          <p:nvPr/>
        </p:nvSpPr>
        <p:spPr bwMode="auto">
          <a:xfrm>
            <a:off x="1138234" y="2346325"/>
            <a:ext cx="306388" cy="338138"/>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21524" name="Freeform 62"/>
          <p:cNvSpPr>
            <a:spLocks/>
          </p:cNvSpPr>
          <p:nvPr/>
        </p:nvSpPr>
        <p:spPr bwMode="auto">
          <a:xfrm>
            <a:off x="5334000" y="2717800"/>
            <a:ext cx="3043237" cy="2682875"/>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21525" name="Freeform 64"/>
          <p:cNvSpPr>
            <a:spLocks/>
          </p:cNvSpPr>
          <p:nvPr/>
        </p:nvSpPr>
        <p:spPr bwMode="auto">
          <a:xfrm>
            <a:off x="5334000" y="3784600"/>
            <a:ext cx="3043237" cy="26987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20701">
            <a:solidFill>
              <a:schemeClr val="tx1"/>
            </a:solidFill>
            <a:round/>
            <a:headEnd/>
            <a:tailEnd/>
          </a:ln>
        </p:spPr>
        <p:txBody>
          <a:bodyPr/>
          <a:lstStyle/>
          <a:p>
            <a:endParaRPr lang="en-US"/>
          </a:p>
        </p:txBody>
      </p:sp>
      <p:sp>
        <p:nvSpPr>
          <p:cNvPr id="21526" name="Line 66"/>
          <p:cNvSpPr>
            <a:spLocks noChangeShapeType="1"/>
          </p:cNvSpPr>
          <p:nvPr/>
        </p:nvSpPr>
        <p:spPr bwMode="auto">
          <a:xfrm flipH="1">
            <a:off x="5334000" y="2978150"/>
            <a:ext cx="3043237" cy="3175"/>
          </a:xfrm>
          <a:prstGeom prst="line">
            <a:avLst/>
          </a:prstGeom>
          <a:noFill/>
          <a:ln w="20638">
            <a:solidFill>
              <a:srgbClr val="000000"/>
            </a:solidFill>
            <a:round/>
            <a:headEnd/>
            <a:tailEnd/>
          </a:ln>
        </p:spPr>
        <p:txBody>
          <a:bodyPr/>
          <a:lstStyle/>
          <a:p>
            <a:endParaRPr lang="en-US"/>
          </a:p>
        </p:txBody>
      </p:sp>
      <p:sp>
        <p:nvSpPr>
          <p:cNvPr id="21527" name="Line 67"/>
          <p:cNvSpPr>
            <a:spLocks noChangeShapeType="1"/>
          </p:cNvSpPr>
          <p:nvPr/>
        </p:nvSpPr>
        <p:spPr bwMode="auto">
          <a:xfrm flipH="1">
            <a:off x="5334000" y="3254375"/>
            <a:ext cx="3043237" cy="3175"/>
          </a:xfrm>
          <a:prstGeom prst="line">
            <a:avLst/>
          </a:prstGeom>
          <a:noFill/>
          <a:ln w="20638">
            <a:solidFill>
              <a:srgbClr val="000000"/>
            </a:solidFill>
            <a:round/>
            <a:headEnd/>
            <a:tailEnd/>
          </a:ln>
        </p:spPr>
        <p:txBody>
          <a:bodyPr/>
          <a:lstStyle/>
          <a:p>
            <a:endParaRPr lang="en-US"/>
          </a:p>
        </p:txBody>
      </p:sp>
      <p:sp>
        <p:nvSpPr>
          <p:cNvPr id="21528" name="Line 68"/>
          <p:cNvSpPr>
            <a:spLocks noChangeShapeType="1"/>
          </p:cNvSpPr>
          <p:nvPr/>
        </p:nvSpPr>
        <p:spPr bwMode="auto">
          <a:xfrm flipH="1">
            <a:off x="5334000" y="3521075"/>
            <a:ext cx="3043237" cy="3175"/>
          </a:xfrm>
          <a:prstGeom prst="line">
            <a:avLst/>
          </a:prstGeom>
          <a:noFill/>
          <a:ln w="20638">
            <a:solidFill>
              <a:srgbClr val="000000"/>
            </a:solidFill>
            <a:round/>
            <a:headEnd/>
            <a:tailEnd/>
          </a:ln>
        </p:spPr>
        <p:txBody>
          <a:bodyPr/>
          <a:lstStyle/>
          <a:p>
            <a:endParaRPr lang="en-US"/>
          </a:p>
        </p:txBody>
      </p:sp>
      <p:sp>
        <p:nvSpPr>
          <p:cNvPr id="21529" name="Line 69"/>
          <p:cNvSpPr>
            <a:spLocks noChangeShapeType="1"/>
          </p:cNvSpPr>
          <p:nvPr/>
        </p:nvSpPr>
        <p:spPr bwMode="auto">
          <a:xfrm flipH="1">
            <a:off x="5334000" y="4054475"/>
            <a:ext cx="3043237" cy="0"/>
          </a:xfrm>
          <a:prstGeom prst="line">
            <a:avLst/>
          </a:prstGeom>
          <a:noFill/>
          <a:ln w="20638">
            <a:solidFill>
              <a:srgbClr val="000000"/>
            </a:solidFill>
            <a:round/>
            <a:headEnd/>
            <a:tailEnd/>
          </a:ln>
        </p:spPr>
        <p:txBody>
          <a:bodyPr/>
          <a:lstStyle/>
          <a:p>
            <a:endParaRPr lang="en-US"/>
          </a:p>
        </p:txBody>
      </p:sp>
      <p:sp>
        <p:nvSpPr>
          <p:cNvPr id="21530" name="Line 70"/>
          <p:cNvSpPr>
            <a:spLocks noChangeShapeType="1"/>
          </p:cNvSpPr>
          <p:nvPr/>
        </p:nvSpPr>
        <p:spPr bwMode="auto">
          <a:xfrm flipH="1">
            <a:off x="5334000" y="4321175"/>
            <a:ext cx="3043237" cy="1588"/>
          </a:xfrm>
          <a:prstGeom prst="line">
            <a:avLst/>
          </a:prstGeom>
          <a:noFill/>
          <a:ln w="20638">
            <a:solidFill>
              <a:srgbClr val="000000"/>
            </a:solidFill>
            <a:round/>
            <a:headEnd/>
            <a:tailEnd/>
          </a:ln>
        </p:spPr>
        <p:txBody>
          <a:bodyPr/>
          <a:lstStyle/>
          <a:p>
            <a:endParaRPr lang="en-US"/>
          </a:p>
        </p:txBody>
      </p:sp>
      <p:sp>
        <p:nvSpPr>
          <p:cNvPr id="21531" name="Line 71"/>
          <p:cNvSpPr>
            <a:spLocks noChangeShapeType="1"/>
          </p:cNvSpPr>
          <p:nvPr/>
        </p:nvSpPr>
        <p:spPr bwMode="auto">
          <a:xfrm flipH="1">
            <a:off x="5334000" y="4586288"/>
            <a:ext cx="3043237" cy="3175"/>
          </a:xfrm>
          <a:prstGeom prst="line">
            <a:avLst/>
          </a:prstGeom>
          <a:noFill/>
          <a:ln w="20638">
            <a:solidFill>
              <a:srgbClr val="000000"/>
            </a:solidFill>
            <a:round/>
            <a:headEnd/>
            <a:tailEnd/>
          </a:ln>
        </p:spPr>
        <p:txBody>
          <a:bodyPr/>
          <a:lstStyle/>
          <a:p>
            <a:endParaRPr lang="en-US"/>
          </a:p>
        </p:txBody>
      </p:sp>
      <p:sp>
        <p:nvSpPr>
          <p:cNvPr id="21532" name="Line 72"/>
          <p:cNvSpPr>
            <a:spLocks noChangeShapeType="1"/>
          </p:cNvSpPr>
          <p:nvPr/>
        </p:nvSpPr>
        <p:spPr bwMode="auto">
          <a:xfrm flipH="1">
            <a:off x="5334000" y="4856163"/>
            <a:ext cx="3043237" cy="0"/>
          </a:xfrm>
          <a:prstGeom prst="line">
            <a:avLst/>
          </a:prstGeom>
          <a:noFill/>
          <a:ln w="20638">
            <a:solidFill>
              <a:srgbClr val="000000"/>
            </a:solidFill>
            <a:round/>
            <a:headEnd/>
            <a:tailEnd/>
          </a:ln>
        </p:spPr>
        <p:txBody>
          <a:bodyPr/>
          <a:lstStyle/>
          <a:p>
            <a:endParaRPr lang="en-US"/>
          </a:p>
        </p:txBody>
      </p:sp>
      <p:sp>
        <p:nvSpPr>
          <p:cNvPr id="21533" name="Line 73"/>
          <p:cNvSpPr>
            <a:spLocks noChangeShapeType="1"/>
          </p:cNvSpPr>
          <p:nvPr/>
        </p:nvSpPr>
        <p:spPr bwMode="auto">
          <a:xfrm flipH="1">
            <a:off x="5334000" y="5122863"/>
            <a:ext cx="3043237" cy="3175"/>
          </a:xfrm>
          <a:prstGeom prst="line">
            <a:avLst/>
          </a:prstGeom>
          <a:noFill/>
          <a:ln w="20638">
            <a:solidFill>
              <a:srgbClr val="000000"/>
            </a:solidFill>
            <a:round/>
            <a:headEnd/>
            <a:tailEnd/>
          </a:ln>
        </p:spPr>
        <p:txBody>
          <a:bodyPr/>
          <a:lstStyle/>
          <a:p>
            <a:endParaRPr lang="en-US"/>
          </a:p>
        </p:txBody>
      </p:sp>
      <p:sp>
        <p:nvSpPr>
          <p:cNvPr id="21534" name="Line 74"/>
          <p:cNvSpPr>
            <a:spLocks noChangeShapeType="1"/>
          </p:cNvSpPr>
          <p:nvPr/>
        </p:nvSpPr>
        <p:spPr bwMode="auto">
          <a:xfrm>
            <a:off x="5559425" y="2733675"/>
            <a:ext cx="14287" cy="2673350"/>
          </a:xfrm>
          <a:prstGeom prst="line">
            <a:avLst/>
          </a:prstGeom>
          <a:noFill/>
          <a:ln w="20638">
            <a:solidFill>
              <a:srgbClr val="000000"/>
            </a:solidFill>
            <a:round/>
            <a:headEnd/>
            <a:tailEnd/>
          </a:ln>
        </p:spPr>
        <p:txBody>
          <a:bodyPr/>
          <a:lstStyle/>
          <a:p>
            <a:endParaRPr lang="en-US"/>
          </a:p>
        </p:txBody>
      </p:sp>
      <p:sp>
        <p:nvSpPr>
          <p:cNvPr id="21535" name="Line 75"/>
          <p:cNvSpPr>
            <a:spLocks noChangeShapeType="1"/>
          </p:cNvSpPr>
          <p:nvPr/>
        </p:nvSpPr>
        <p:spPr bwMode="auto">
          <a:xfrm>
            <a:off x="6740525" y="2706688"/>
            <a:ext cx="3175" cy="2689225"/>
          </a:xfrm>
          <a:prstGeom prst="line">
            <a:avLst/>
          </a:prstGeom>
          <a:noFill/>
          <a:ln w="20638">
            <a:solidFill>
              <a:srgbClr val="000000"/>
            </a:solidFill>
            <a:round/>
            <a:headEnd/>
            <a:tailEnd/>
          </a:ln>
        </p:spPr>
        <p:txBody>
          <a:bodyPr/>
          <a:lstStyle/>
          <a:p>
            <a:endParaRPr lang="en-US"/>
          </a:p>
        </p:txBody>
      </p:sp>
      <p:sp>
        <p:nvSpPr>
          <p:cNvPr id="21536" name="Text Box 76"/>
          <p:cNvSpPr txBox="1">
            <a:spLocks noChangeArrowheads="1"/>
          </p:cNvSpPr>
          <p:nvPr/>
        </p:nvSpPr>
        <p:spPr bwMode="auto">
          <a:xfrm>
            <a:off x="7235825" y="2339975"/>
            <a:ext cx="608012" cy="339725"/>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21537" name="Text Box 78"/>
          <p:cNvSpPr txBox="1">
            <a:spLocks noChangeArrowheads="1"/>
          </p:cNvSpPr>
          <p:nvPr/>
        </p:nvSpPr>
        <p:spPr bwMode="auto">
          <a:xfrm>
            <a:off x="5892800" y="2328863"/>
            <a:ext cx="503237" cy="338137"/>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21538" name="Text Box 79"/>
          <p:cNvSpPr txBox="1">
            <a:spLocks noChangeArrowheads="1"/>
          </p:cNvSpPr>
          <p:nvPr/>
        </p:nvSpPr>
        <p:spPr bwMode="auto">
          <a:xfrm>
            <a:off x="5253037" y="2346325"/>
            <a:ext cx="306388" cy="338138"/>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grpSp>
        <p:nvGrpSpPr>
          <p:cNvPr id="2" name="Group 55"/>
          <p:cNvGrpSpPr>
            <a:grpSpLocks/>
          </p:cNvGrpSpPr>
          <p:nvPr/>
        </p:nvGrpSpPr>
        <p:grpSpPr bwMode="auto">
          <a:xfrm>
            <a:off x="1408109" y="2346325"/>
            <a:ext cx="323850" cy="3054350"/>
            <a:chOff x="1793854" y="2380209"/>
            <a:chExt cx="324128" cy="3053466"/>
          </a:xfrm>
        </p:grpSpPr>
        <p:sp>
          <p:nvSpPr>
            <p:cNvPr id="21562" name="Line 74"/>
            <p:cNvSpPr>
              <a:spLocks noChangeShapeType="1"/>
            </p:cNvSpPr>
            <p:nvPr/>
          </p:nvSpPr>
          <p:spPr bwMode="auto">
            <a:xfrm>
              <a:off x="2060005" y="2759826"/>
              <a:ext cx="14021" cy="2673849"/>
            </a:xfrm>
            <a:prstGeom prst="line">
              <a:avLst/>
            </a:prstGeom>
            <a:noFill/>
            <a:ln w="20638">
              <a:solidFill>
                <a:srgbClr val="000000"/>
              </a:solidFill>
              <a:round/>
              <a:headEnd/>
              <a:tailEnd/>
            </a:ln>
          </p:spPr>
          <p:txBody>
            <a:bodyPr/>
            <a:lstStyle/>
            <a:p>
              <a:endParaRPr lang="en-US"/>
            </a:p>
          </p:txBody>
        </p:sp>
        <p:sp>
          <p:nvSpPr>
            <p:cNvPr id="21563" name="Text Box 79"/>
            <p:cNvSpPr txBox="1">
              <a:spLocks noChangeArrowheads="1"/>
            </p:cNvSpPr>
            <p:nvPr/>
          </p:nvSpPr>
          <p:spPr bwMode="auto">
            <a:xfrm>
              <a:off x="1793854" y="2380209"/>
              <a:ext cx="324128" cy="338554"/>
            </a:xfrm>
            <a:prstGeom prst="rect">
              <a:avLst/>
            </a:prstGeom>
            <a:noFill/>
            <a:ln w="12700">
              <a:noFill/>
              <a:miter lim="800000"/>
              <a:headEnd/>
              <a:tailEnd/>
            </a:ln>
          </p:spPr>
          <p:txBody>
            <a:bodyPr wrap="none">
              <a:spAutoFit/>
            </a:bodyPr>
            <a:lstStyle/>
            <a:p>
              <a:pPr>
                <a:buFont typeface="Wingdings" pitchFamily="2" charset="2"/>
                <a:buNone/>
              </a:pPr>
              <a:r>
                <a:rPr lang="en-US" sz="1600"/>
                <a:t>D</a:t>
              </a:r>
            </a:p>
          </p:txBody>
        </p:sp>
      </p:grpSp>
      <p:grpSp>
        <p:nvGrpSpPr>
          <p:cNvPr id="3" name="Group 56"/>
          <p:cNvGrpSpPr>
            <a:grpSpLocks/>
          </p:cNvGrpSpPr>
          <p:nvPr/>
        </p:nvGrpSpPr>
        <p:grpSpPr bwMode="auto">
          <a:xfrm>
            <a:off x="5530850" y="2346325"/>
            <a:ext cx="323850" cy="3036888"/>
            <a:chOff x="5230159" y="2378826"/>
            <a:chExt cx="324128" cy="3038223"/>
          </a:xfrm>
        </p:grpSpPr>
        <p:sp>
          <p:nvSpPr>
            <p:cNvPr id="21560" name="Line 74"/>
            <p:cNvSpPr>
              <a:spLocks noChangeShapeType="1"/>
            </p:cNvSpPr>
            <p:nvPr/>
          </p:nvSpPr>
          <p:spPr bwMode="auto">
            <a:xfrm>
              <a:off x="5503026" y="2743200"/>
              <a:ext cx="14021" cy="2673849"/>
            </a:xfrm>
            <a:prstGeom prst="line">
              <a:avLst/>
            </a:prstGeom>
            <a:noFill/>
            <a:ln w="20638">
              <a:solidFill>
                <a:srgbClr val="000000"/>
              </a:solidFill>
              <a:round/>
              <a:headEnd/>
              <a:tailEnd/>
            </a:ln>
          </p:spPr>
          <p:txBody>
            <a:bodyPr/>
            <a:lstStyle/>
            <a:p>
              <a:endParaRPr lang="en-US"/>
            </a:p>
          </p:txBody>
        </p:sp>
        <p:sp>
          <p:nvSpPr>
            <p:cNvPr id="21561" name="Text Box 79"/>
            <p:cNvSpPr txBox="1">
              <a:spLocks noChangeArrowheads="1"/>
            </p:cNvSpPr>
            <p:nvPr/>
          </p:nvSpPr>
          <p:spPr bwMode="auto">
            <a:xfrm>
              <a:off x="5230159" y="2378826"/>
              <a:ext cx="324128" cy="338554"/>
            </a:xfrm>
            <a:prstGeom prst="rect">
              <a:avLst/>
            </a:prstGeom>
            <a:noFill/>
            <a:ln w="12700">
              <a:noFill/>
              <a:miter lim="800000"/>
              <a:headEnd/>
              <a:tailEnd/>
            </a:ln>
          </p:spPr>
          <p:txBody>
            <a:bodyPr wrap="none">
              <a:spAutoFit/>
            </a:bodyPr>
            <a:lstStyle/>
            <a:p>
              <a:pPr>
                <a:buFont typeface="Wingdings" pitchFamily="2" charset="2"/>
                <a:buNone/>
              </a:pPr>
              <a:r>
                <a:rPr lang="en-US" sz="1600"/>
                <a:t>D</a:t>
              </a:r>
            </a:p>
          </p:txBody>
        </p:sp>
      </p:grpSp>
      <p:grpSp>
        <p:nvGrpSpPr>
          <p:cNvPr id="4" name="Group 54"/>
          <p:cNvGrpSpPr>
            <a:grpSpLocks/>
          </p:cNvGrpSpPr>
          <p:nvPr/>
        </p:nvGrpSpPr>
        <p:grpSpPr bwMode="auto">
          <a:xfrm>
            <a:off x="528634" y="2328863"/>
            <a:ext cx="549275" cy="3081337"/>
            <a:chOff x="914400" y="2362200"/>
            <a:chExt cx="548548" cy="3081252"/>
          </a:xfrm>
        </p:grpSpPr>
        <p:sp>
          <p:nvSpPr>
            <p:cNvPr id="21549" name="Freeform 62"/>
            <p:cNvSpPr>
              <a:spLocks/>
            </p:cNvSpPr>
            <p:nvPr/>
          </p:nvSpPr>
          <p:spPr bwMode="auto">
            <a:xfrm>
              <a:off x="1081948" y="2743200"/>
              <a:ext cx="228600" cy="2700252"/>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21550" name="Line 66"/>
            <p:cNvSpPr>
              <a:spLocks noChangeShapeType="1"/>
            </p:cNvSpPr>
            <p:nvPr/>
          </p:nvSpPr>
          <p:spPr bwMode="auto">
            <a:xfrm flipH="1">
              <a:off x="1081948" y="3034304"/>
              <a:ext cx="228600" cy="0"/>
            </a:xfrm>
            <a:prstGeom prst="line">
              <a:avLst/>
            </a:prstGeom>
            <a:noFill/>
            <a:ln w="20638">
              <a:solidFill>
                <a:srgbClr val="000000"/>
              </a:solidFill>
              <a:round/>
              <a:headEnd/>
              <a:tailEnd/>
            </a:ln>
          </p:spPr>
          <p:txBody>
            <a:bodyPr/>
            <a:lstStyle/>
            <a:p>
              <a:endParaRPr lang="en-US"/>
            </a:p>
          </p:txBody>
        </p:sp>
        <p:sp>
          <p:nvSpPr>
            <p:cNvPr id="21551" name="Line 66"/>
            <p:cNvSpPr>
              <a:spLocks noChangeShapeType="1"/>
            </p:cNvSpPr>
            <p:nvPr/>
          </p:nvSpPr>
          <p:spPr bwMode="auto">
            <a:xfrm flipH="1">
              <a:off x="1081948" y="3284913"/>
              <a:ext cx="228600" cy="0"/>
            </a:xfrm>
            <a:prstGeom prst="line">
              <a:avLst/>
            </a:prstGeom>
            <a:noFill/>
            <a:ln w="20638">
              <a:solidFill>
                <a:srgbClr val="000000"/>
              </a:solidFill>
              <a:round/>
              <a:headEnd/>
              <a:tailEnd/>
            </a:ln>
          </p:spPr>
          <p:txBody>
            <a:bodyPr/>
            <a:lstStyle/>
            <a:p>
              <a:endParaRPr lang="en-US"/>
            </a:p>
          </p:txBody>
        </p:sp>
        <p:sp>
          <p:nvSpPr>
            <p:cNvPr id="21552" name="Line 66"/>
            <p:cNvSpPr>
              <a:spLocks noChangeShapeType="1"/>
            </p:cNvSpPr>
            <p:nvPr/>
          </p:nvSpPr>
          <p:spPr bwMode="auto">
            <a:xfrm flipH="1">
              <a:off x="1081948" y="3560461"/>
              <a:ext cx="228600" cy="0"/>
            </a:xfrm>
            <a:prstGeom prst="line">
              <a:avLst/>
            </a:prstGeom>
            <a:noFill/>
            <a:ln w="20638">
              <a:solidFill>
                <a:srgbClr val="000000"/>
              </a:solidFill>
              <a:round/>
              <a:headEnd/>
              <a:tailEnd/>
            </a:ln>
          </p:spPr>
          <p:txBody>
            <a:bodyPr/>
            <a:lstStyle/>
            <a:p>
              <a:endParaRPr lang="en-US"/>
            </a:p>
          </p:txBody>
        </p:sp>
        <p:sp>
          <p:nvSpPr>
            <p:cNvPr id="21553" name="Line 66"/>
            <p:cNvSpPr>
              <a:spLocks noChangeShapeType="1"/>
            </p:cNvSpPr>
            <p:nvPr/>
          </p:nvSpPr>
          <p:spPr bwMode="auto">
            <a:xfrm flipH="1">
              <a:off x="1090261" y="3811070"/>
              <a:ext cx="228600" cy="0"/>
            </a:xfrm>
            <a:prstGeom prst="line">
              <a:avLst/>
            </a:prstGeom>
            <a:noFill/>
            <a:ln w="20638">
              <a:solidFill>
                <a:srgbClr val="000000"/>
              </a:solidFill>
              <a:round/>
              <a:headEnd/>
              <a:tailEnd/>
            </a:ln>
          </p:spPr>
          <p:txBody>
            <a:bodyPr/>
            <a:lstStyle/>
            <a:p>
              <a:endParaRPr lang="en-US"/>
            </a:p>
          </p:txBody>
        </p:sp>
        <p:sp>
          <p:nvSpPr>
            <p:cNvPr id="21554" name="Line 66"/>
            <p:cNvSpPr>
              <a:spLocks noChangeShapeType="1"/>
            </p:cNvSpPr>
            <p:nvPr/>
          </p:nvSpPr>
          <p:spPr bwMode="auto">
            <a:xfrm flipH="1">
              <a:off x="1090261" y="4086618"/>
              <a:ext cx="228600" cy="0"/>
            </a:xfrm>
            <a:prstGeom prst="line">
              <a:avLst/>
            </a:prstGeom>
            <a:noFill/>
            <a:ln w="20638">
              <a:solidFill>
                <a:srgbClr val="000000"/>
              </a:solidFill>
              <a:round/>
              <a:headEnd/>
              <a:tailEnd/>
            </a:ln>
          </p:spPr>
          <p:txBody>
            <a:bodyPr/>
            <a:lstStyle/>
            <a:p>
              <a:endParaRPr lang="en-US"/>
            </a:p>
          </p:txBody>
        </p:sp>
        <p:sp>
          <p:nvSpPr>
            <p:cNvPr id="21555" name="Line 66"/>
            <p:cNvSpPr>
              <a:spLocks noChangeShapeType="1"/>
            </p:cNvSpPr>
            <p:nvPr/>
          </p:nvSpPr>
          <p:spPr bwMode="auto">
            <a:xfrm flipH="1">
              <a:off x="1090261" y="4345540"/>
              <a:ext cx="228600" cy="0"/>
            </a:xfrm>
            <a:prstGeom prst="line">
              <a:avLst/>
            </a:prstGeom>
            <a:noFill/>
            <a:ln w="20638">
              <a:solidFill>
                <a:srgbClr val="000000"/>
              </a:solidFill>
              <a:round/>
              <a:headEnd/>
              <a:tailEnd/>
            </a:ln>
          </p:spPr>
          <p:txBody>
            <a:bodyPr/>
            <a:lstStyle/>
            <a:p>
              <a:endParaRPr lang="en-US"/>
            </a:p>
          </p:txBody>
        </p:sp>
        <p:sp>
          <p:nvSpPr>
            <p:cNvPr id="21556" name="Line 66"/>
            <p:cNvSpPr>
              <a:spLocks noChangeShapeType="1"/>
            </p:cNvSpPr>
            <p:nvPr/>
          </p:nvSpPr>
          <p:spPr bwMode="auto">
            <a:xfrm flipH="1">
              <a:off x="1081948" y="4612775"/>
              <a:ext cx="228600" cy="0"/>
            </a:xfrm>
            <a:prstGeom prst="line">
              <a:avLst/>
            </a:prstGeom>
            <a:noFill/>
            <a:ln w="20638">
              <a:solidFill>
                <a:srgbClr val="000000"/>
              </a:solidFill>
              <a:round/>
              <a:headEnd/>
              <a:tailEnd/>
            </a:ln>
          </p:spPr>
          <p:txBody>
            <a:bodyPr/>
            <a:lstStyle/>
            <a:p>
              <a:endParaRPr lang="en-US"/>
            </a:p>
          </p:txBody>
        </p:sp>
        <p:sp>
          <p:nvSpPr>
            <p:cNvPr id="21557" name="Line 66"/>
            <p:cNvSpPr>
              <a:spLocks noChangeShapeType="1"/>
            </p:cNvSpPr>
            <p:nvPr/>
          </p:nvSpPr>
          <p:spPr bwMode="auto">
            <a:xfrm flipH="1">
              <a:off x="1081948" y="4880010"/>
              <a:ext cx="228600" cy="0"/>
            </a:xfrm>
            <a:prstGeom prst="line">
              <a:avLst/>
            </a:prstGeom>
            <a:noFill/>
            <a:ln w="20638">
              <a:solidFill>
                <a:srgbClr val="000000"/>
              </a:solidFill>
              <a:round/>
              <a:headEnd/>
              <a:tailEnd/>
            </a:ln>
          </p:spPr>
          <p:txBody>
            <a:bodyPr/>
            <a:lstStyle/>
            <a:p>
              <a:endParaRPr lang="en-US"/>
            </a:p>
          </p:txBody>
        </p:sp>
        <p:sp>
          <p:nvSpPr>
            <p:cNvPr id="21558" name="Line 66"/>
            <p:cNvSpPr>
              <a:spLocks noChangeShapeType="1"/>
            </p:cNvSpPr>
            <p:nvPr/>
          </p:nvSpPr>
          <p:spPr bwMode="auto">
            <a:xfrm flipH="1">
              <a:off x="1081948" y="5155558"/>
              <a:ext cx="228600" cy="0"/>
            </a:xfrm>
            <a:prstGeom prst="line">
              <a:avLst/>
            </a:prstGeom>
            <a:noFill/>
            <a:ln w="20638">
              <a:solidFill>
                <a:srgbClr val="000000"/>
              </a:solidFill>
              <a:round/>
              <a:headEnd/>
              <a:tailEnd/>
            </a:ln>
          </p:spPr>
          <p:txBody>
            <a:bodyPr/>
            <a:lstStyle/>
            <a:p>
              <a:endParaRPr lang="en-US"/>
            </a:p>
          </p:txBody>
        </p:sp>
        <p:sp>
          <p:nvSpPr>
            <p:cNvPr id="21559" name="Text Box 79"/>
            <p:cNvSpPr txBox="1">
              <a:spLocks noChangeArrowheads="1"/>
            </p:cNvSpPr>
            <p:nvPr/>
          </p:nvSpPr>
          <p:spPr bwMode="auto">
            <a:xfrm>
              <a:off x="914400" y="2362200"/>
              <a:ext cx="548548" cy="338554"/>
            </a:xfrm>
            <a:prstGeom prst="rect">
              <a:avLst/>
            </a:prstGeom>
            <a:noFill/>
            <a:ln w="12700">
              <a:noFill/>
              <a:miter lim="800000"/>
              <a:headEnd/>
              <a:tailEnd/>
            </a:ln>
          </p:spPr>
          <p:txBody>
            <a:bodyPr wrap="none">
              <a:spAutoFit/>
            </a:bodyPr>
            <a:lstStyle/>
            <a:p>
              <a:pPr>
                <a:buFont typeface="Wingdings" pitchFamily="2" charset="2"/>
                <a:buNone/>
              </a:pPr>
              <a:r>
                <a:rPr lang="en-US" sz="1600"/>
                <a:t>LRU</a:t>
              </a:r>
            </a:p>
          </p:txBody>
        </p:sp>
      </p:grpSp>
      <p:sp>
        <p:nvSpPr>
          <p:cNvPr id="21542" name="Text Box 76"/>
          <p:cNvSpPr txBox="1">
            <a:spLocks noChangeArrowheads="1"/>
          </p:cNvSpPr>
          <p:nvPr/>
        </p:nvSpPr>
        <p:spPr bwMode="auto">
          <a:xfrm>
            <a:off x="8378825" y="2676525"/>
            <a:ext cx="534987" cy="276225"/>
          </a:xfrm>
          <a:prstGeom prst="rect">
            <a:avLst/>
          </a:prstGeom>
          <a:noFill/>
          <a:ln w="12700">
            <a:noFill/>
            <a:miter lim="800000"/>
            <a:headEnd/>
            <a:tailEnd/>
          </a:ln>
        </p:spPr>
        <p:txBody>
          <a:bodyPr wrap="none">
            <a:spAutoFit/>
          </a:bodyPr>
          <a:lstStyle/>
          <a:p>
            <a:pPr>
              <a:buFont typeface="Wingdings" pitchFamily="2" charset="2"/>
              <a:buNone/>
            </a:pPr>
            <a:r>
              <a:rPr lang="en-US" sz="1200"/>
              <a:t>Set 0</a:t>
            </a:r>
          </a:p>
        </p:txBody>
      </p:sp>
      <p:sp>
        <p:nvSpPr>
          <p:cNvPr id="21543" name="Text Box 76"/>
          <p:cNvSpPr txBox="1">
            <a:spLocks noChangeArrowheads="1"/>
          </p:cNvSpPr>
          <p:nvPr/>
        </p:nvSpPr>
        <p:spPr bwMode="auto">
          <a:xfrm>
            <a:off x="8377237" y="2946400"/>
            <a:ext cx="534988" cy="277813"/>
          </a:xfrm>
          <a:prstGeom prst="rect">
            <a:avLst/>
          </a:prstGeom>
          <a:noFill/>
          <a:ln w="12700">
            <a:noFill/>
            <a:miter lim="800000"/>
            <a:headEnd/>
            <a:tailEnd/>
          </a:ln>
        </p:spPr>
        <p:txBody>
          <a:bodyPr wrap="none">
            <a:spAutoFit/>
          </a:bodyPr>
          <a:lstStyle/>
          <a:p>
            <a:pPr>
              <a:buFont typeface="Wingdings" pitchFamily="2" charset="2"/>
              <a:buNone/>
            </a:pPr>
            <a:r>
              <a:rPr lang="en-US" sz="1200"/>
              <a:t>Set 1</a:t>
            </a:r>
          </a:p>
        </p:txBody>
      </p:sp>
      <p:sp>
        <p:nvSpPr>
          <p:cNvPr id="21544" name="Text Box 76"/>
          <p:cNvSpPr txBox="1">
            <a:spLocks noChangeArrowheads="1"/>
          </p:cNvSpPr>
          <p:nvPr/>
        </p:nvSpPr>
        <p:spPr bwMode="auto">
          <a:xfrm>
            <a:off x="8375650" y="3238500"/>
            <a:ext cx="534987" cy="276225"/>
          </a:xfrm>
          <a:prstGeom prst="rect">
            <a:avLst/>
          </a:prstGeom>
          <a:noFill/>
          <a:ln w="12700">
            <a:noFill/>
            <a:miter lim="800000"/>
            <a:headEnd/>
            <a:tailEnd/>
          </a:ln>
        </p:spPr>
        <p:txBody>
          <a:bodyPr wrap="none">
            <a:spAutoFit/>
          </a:bodyPr>
          <a:lstStyle/>
          <a:p>
            <a:pPr>
              <a:buFont typeface="Wingdings" pitchFamily="2" charset="2"/>
              <a:buNone/>
            </a:pPr>
            <a:r>
              <a:rPr lang="en-US" sz="1200"/>
              <a:t>Set 2</a:t>
            </a:r>
          </a:p>
        </p:txBody>
      </p:sp>
      <p:sp>
        <p:nvSpPr>
          <p:cNvPr id="21545" name="Text Box 76"/>
          <p:cNvSpPr txBox="1">
            <a:spLocks noChangeArrowheads="1"/>
          </p:cNvSpPr>
          <p:nvPr/>
        </p:nvSpPr>
        <p:spPr bwMode="auto">
          <a:xfrm>
            <a:off x="8453437" y="3805238"/>
            <a:ext cx="338138" cy="276225"/>
          </a:xfrm>
          <a:prstGeom prst="rect">
            <a:avLst/>
          </a:prstGeom>
          <a:noFill/>
          <a:ln w="12700">
            <a:noFill/>
            <a:miter lim="800000"/>
            <a:headEnd/>
            <a:tailEnd/>
          </a:ln>
        </p:spPr>
        <p:txBody>
          <a:bodyPr wrap="none">
            <a:spAutoFit/>
          </a:bodyPr>
          <a:lstStyle/>
          <a:p>
            <a:pPr>
              <a:buFont typeface="Wingdings" pitchFamily="2" charset="2"/>
              <a:buNone/>
            </a:pPr>
            <a:r>
              <a:rPr lang="en-US" sz="1200" b="1"/>
              <a:t>…</a:t>
            </a:r>
          </a:p>
        </p:txBody>
      </p:sp>
      <p:sp>
        <p:nvSpPr>
          <p:cNvPr id="21546" name="Text Box 76"/>
          <p:cNvSpPr txBox="1">
            <a:spLocks noChangeArrowheads="1"/>
          </p:cNvSpPr>
          <p:nvPr/>
        </p:nvSpPr>
        <p:spPr bwMode="auto">
          <a:xfrm>
            <a:off x="8366125" y="4579938"/>
            <a:ext cx="677862" cy="276225"/>
          </a:xfrm>
          <a:prstGeom prst="rect">
            <a:avLst/>
          </a:prstGeom>
          <a:noFill/>
          <a:ln w="12700">
            <a:noFill/>
            <a:miter lim="800000"/>
            <a:headEnd/>
            <a:tailEnd/>
          </a:ln>
        </p:spPr>
        <p:txBody>
          <a:bodyPr wrap="none">
            <a:spAutoFit/>
          </a:bodyPr>
          <a:lstStyle/>
          <a:p>
            <a:pPr>
              <a:buFont typeface="Wingdings" pitchFamily="2" charset="2"/>
              <a:buNone/>
            </a:pPr>
            <a:r>
              <a:rPr lang="en-US" sz="1200"/>
              <a:t>Set n-3</a:t>
            </a:r>
          </a:p>
        </p:txBody>
      </p:sp>
      <p:sp>
        <p:nvSpPr>
          <p:cNvPr id="21547" name="Text Box 76"/>
          <p:cNvSpPr txBox="1">
            <a:spLocks noChangeArrowheads="1"/>
          </p:cNvSpPr>
          <p:nvPr/>
        </p:nvSpPr>
        <p:spPr bwMode="auto">
          <a:xfrm>
            <a:off x="8364537" y="4849813"/>
            <a:ext cx="677863" cy="277812"/>
          </a:xfrm>
          <a:prstGeom prst="rect">
            <a:avLst/>
          </a:prstGeom>
          <a:noFill/>
          <a:ln w="12700">
            <a:noFill/>
            <a:miter lim="800000"/>
            <a:headEnd/>
            <a:tailEnd/>
          </a:ln>
        </p:spPr>
        <p:txBody>
          <a:bodyPr wrap="none">
            <a:spAutoFit/>
          </a:bodyPr>
          <a:lstStyle/>
          <a:p>
            <a:pPr>
              <a:buFont typeface="Wingdings" pitchFamily="2" charset="2"/>
              <a:buNone/>
            </a:pPr>
            <a:r>
              <a:rPr lang="en-US" sz="1200"/>
              <a:t>Set n-2</a:t>
            </a:r>
          </a:p>
        </p:txBody>
      </p:sp>
      <p:sp>
        <p:nvSpPr>
          <p:cNvPr id="21548" name="Text Box 76"/>
          <p:cNvSpPr txBox="1">
            <a:spLocks noChangeArrowheads="1"/>
          </p:cNvSpPr>
          <p:nvPr/>
        </p:nvSpPr>
        <p:spPr bwMode="auto">
          <a:xfrm>
            <a:off x="8362950" y="5121275"/>
            <a:ext cx="677862" cy="276225"/>
          </a:xfrm>
          <a:prstGeom prst="rect">
            <a:avLst/>
          </a:prstGeom>
          <a:noFill/>
          <a:ln w="12700">
            <a:noFill/>
            <a:miter lim="800000"/>
            <a:headEnd/>
            <a:tailEnd/>
          </a:ln>
        </p:spPr>
        <p:txBody>
          <a:bodyPr wrap="none">
            <a:spAutoFit/>
          </a:bodyPr>
          <a:lstStyle/>
          <a:p>
            <a:pPr>
              <a:buFont typeface="Wingdings" pitchFamily="2" charset="2"/>
              <a:buNone/>
            </a:pPr>
            <a:r>
              <a:rPr lang="en-US" sz="1200"/>
              <a:t>Set n-1</a:t>
            </a:r>
          </a:p>
        </p:txBody>
      </p:sp>
      <p:sp>
        <p:nvSpPr>
          <p:cNvPr id="60" name="TextBox 177"/>
          <p:cNvSpPr txBox="1">
            <a:spLocks noChangeArrowheads="1"/>
          </p:cNvSpPr>
          <p:nvPr/>
        </p:nvSpPr>
        <p:spPr bwMode="auto">
          <a:xfrm>
            <a:off x="2281234" y="2005012"/>
            <a:ext cx="706438" cy="280988"/>
          </a:xfrm>
          <a:prstGeom prst="rect">
            <a:avLst/>
          </a:prstGeom>
          <a:noFill/>
          <a:ln w="9525">
            <a:noFill/>
            <a:miter lim="800000"/>
            <a:headEnd/>
            <a:tailEnd/>
          </a:ln>
        </p:spPr>
        <p:txBody>
          <a:bodyPr wrap="none">
            <a:spAutoFit/>
          </a:bodyPr>
          <a:lstStyle/>
          <a:p>
            <a:pPr>
              <a:buFont typeface="Wingdings" pitchFamily="2" charset="2"/>
              <a:buNone/>
            </a:pPr>
            <a:r>
              <a:rPr lang="en-US" sz="1600" b="1" dirty="0">
                <a:solidFill>
                  <a:srgbClr val="C00000"/>
                </a:solidFill>
              </a:rPr>
              <a:t>Way 0</a:t>
            </a:r>
          </a:p>
        </p:txBody>
      </p:sp>
      <p:sp>
        <p:nvSpPr>
          <p:cNvPr id="61" name="TextBox 177"/>
          <p:cNvSpPr txBox="1">
            <a:spLocks noChangeArrowheads="1"/>
          </p:cNvSpPr>
          <p:nvPr/>
        </p:nvSpPr>
        <p:spPr bwMode="auto">
          <a:xfrm>
            <a:off x="6375399" y="1981200"/>
            <a:ext cx="830677" cy="338554"/>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Way 1</a:t>
            </a:r>
            <a:endParaRPr lang="en-US" sz="1600" b="1" dirty="0">
              <a:solidFill>
                <a:srgbClr val="C00000"/>
              </a:solidFill>
            </a:endParaRPr>
          </a:p>
        </p:txBody>
      </p:sp>
      <p:grpSp>
        <p:nvGrpSpPr>
          <p:cNvPr id="63" name="Group 54"/>
          <p:cNvGrpSpPr>
            <a:grpSpLocks/>
          </p:cNvGrpSpPr>
          <p:nvPr/>
        </p:nvGrpSpPr>
        <p:grpSpPr bwMode="auto">
          <a:xfrm>
            <a:off x="4683124" y="2328863"/>
            <a:ext cx="549275" cy="3081337"/>
            <a:chOff x="914400" y="2362200"/>
            <a:chExt cx="548548" cy="3081252"/>
          </a:xfrm>
        </p:grpSpPr>
        <p:sp>
          <p:nvSpPr>
            <p:cNvPr id="64" name="Freeform 62"/>
            <p:cNvSpPr>
              <a:spLocks/>
            </p:cNvSpPr>
            <p:nvPr/>
          </p:nvSpPr>
          <p:spPr bwMode="auto">
            <a:xfrm>
              <a:off x="1081948" y="2743200"/>
              <a:ext cx="228600" cy="2700252"/>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65" name="Line 66"/>
            <p:cNvSpPr>
              <a:spLocks noChangeShapeType="1"/>
            </p:cNvSpPr>
            <p:nvPr/>
          </p:nvSpPr>
          <p:spPr bwMode="auto">
            <a:xfrm flipH="1">
              <a:off x="1081948" y="3034304"/>
              <a:ext cx="228600" cy="0"/>
            </a:xfrm>
            <a:prstGeom prst="line">
              <a:avLst/>
            </a:prstGeom>
            <a:noFill/>
            <a:ln w="20638">
              <a:solidFill>
                <a:srgbClr val="000000"/>
              </a:solidFill>
              <a:round/>
              <a:headEnd/>
              <a:tailEnd/>
            </a:ln>
          </p:spPr>
          <p:txBody>
            <a:bodyPr/>
            <a:lstStyle/>
            <a:p>
              <a:endParaRPr lang="en-US"/>
            </a:p>
          </p:txBody>
        </p:sp>
        <p:sp>
          <p:nvSpPr>
            <p:cNvPr id="66" name="Line 66"/>
            <p:cNvSpPr>
              <a:spLocks noChangeShapeType="1"/>
            </p:cNvSpPr>
            <p:nvPr/>
          </p:nvSpPr>
          <p:spPr bwMode="auto">
            <a:xfrm flipH="1">
              <a:off x="1081948" y="3284913"/>
              <a:ext cx="228600" cy="0"/>
            </a:xfrm>
            <a:prstGeom prst="line">
              <a:avLst/>
            </a:prstGeom>
            <a:noFill/>
            <a:ln w="20638">
              <a:solidFill>
                <a:srgbClr val="000000"/>
              </a:solidFill>
              <a:round/>
              <a:headEnd/>
              <a:tailEnd/>
            </a:ln>
          </p:spPr>
          <p:txBody>
            <a:bodyPr/>
            <a:lstStyle/>
            <a:p>
              <a:endParaRPr lang="en-US"/>
            </a:p>
          </p:txBody>
        </p:sp>
        <p:sp>
          <p:nvSpPr>
            <p:cNvPr id="67" name="Line 66"/>
            <p:cNvSpPr>
              <a:spLocks noChangeShapeType="1"/>
            </p:cNvSpPr>
            <p:nvPr/>
          </p:nvSpPr>
          <p:spPr bwMode="auto">
            <a:xfrm flipH="1">
              <a:off x="1081948" y="3560461"/>
              <a:ext cx="228600" cy="0"/>
            </a:xfrm>
            <a:prstGeom prst="line">
              <a:avLst/>
            </a:prstGeom>
            <a:noFill/>
            <a:ln w="20638">
              <a:solidFill>
                <a:srgbClr val="000000"/>
              </a:solidFill>
              <a:round/>
              <a:headEnd/>
              <a:tailEnd/>
            </a:ln>
          </p:spPr>
          <p:txBody>
            <a:bodyPr/>
            <a:lstStyle/>
            <a:p>
              <a:endParaRPr lang="en-US"/>
            </a:p>
          </p:txBody>
        </p:sp>
        <p:sp>
          <p:nvSpPr>
            <p:cNvPr id="68" name="Line 66"/>
            <p:cNvSpPr>
              <a:spLocks noChangeShapeType="1"/>
            </p:cNvSpPr>
            <p:nvPr/>
          </p:nvSpPr>
          <p:spPr bwMode="auto">
            <a:xfrm flipH="1">
              <a:off x="1090261" y="3811070"/>
              <a:ext cx="228600" cy="0"/>
            </a:xfrm>
            <a:prstGeom prst="line">
              <a:avLst/>
            </a:prstGeom>
            <a:noFill/>
            <a:ln w="20638">
              <a:solidFill>
                <a:srgbClr val="000000"/>
              </a:solidFill>
              <a:round/>
              <a:headEnd/>
              <a:tailEnd/>
            </a:ln>
          </p:spPr>
          <p:txBody>
            <a:bodyPr/>
            <a:lstStyle/>
            <a:p>
              <a:endParaRPr lang="en-US"/>
            </a:p>
          </p:txBody>
        </p:sp>
        <p:sp>
          <p:nvSpPr>
            <p:cNvPr id="69" name="Line 66"/>
            <p:cNvSpPr>
              <a:spLocks noChangeShapeType="1"/>
            </p:cNvSpPr>
            <p:nvPr/>
          </p:nvSpPr>
          <p:spPr bwMode="auto">
            <a:xfrm flipH="1">
              <a:off x="1090261" y="4086618"/>
              <a:ext cx="228600" cy="0"/>
            </a:xfrm>
            <a:prstGeom prst="line">
              <a:avLst/>
            </a:prstGeom>
            <a:noFill/>
            <a:ln w="20638">
              <a:solidFill>
                <a:srgbClr val="000000"/>
              </a:solidFill>
              <a:round/>
              <a:headEnd/>
              <a:tailEnd/>
            </a:ln>
          </p:spPr>
          <p:txBody>
            <a:bodyPr/>
            <a:lstStyle/>
            <a:p>
              <a:endParaRPr lang="en-US"/>
            </a:p>
          </p:txBody>
        </p:sp>
        <p:sp>
          <p:nvSpPr>
            <p:cNvPr id="70" name="Line 66"/>
            <p:cNvSpPr>
              <a:spLocks noChangeShapeType="1"/>
            </p:cNvSpPr>
            <p:nvPr/>
          </p:nvSpPr>
          <p:spPr bwMode="auto">
            <a:xfrm flipH="1">
              <a:off x="1090261" y="4345540"/>
              <a:ext cx="228600" cy="0"/>
            </a:xfrm>
            <a:prstGeom prst="line">
              <a:avLst/>
            </a:prstGeom>
            <a:noFill/>
            <a:ln w="20638">
              <a:solidFill>
                <a:srgbClr val="000000"/>
              </a:solidFill>
              <a:round/>
              <a:headEnd/>
              <a:tailEnd/>
            </a:ln>
          </p:spPr>
          <p:txBody>
            <a:bodyPr/>
            <a:lstStyle/>
            <a:p>
              <a:endParaRPr lang="en-US"/>
            </a:p>
          </p:txBody>
        </p:sp>
        <p:sp>
          <p:nvSpPr>
            <p:cNvPr id="71" name="Line 66"/>
            <p:cNvSpPr>
              <a:spLocks noChangeShapeType="1"/>
            </p:cNvSpPr>
            <p:nvPr/>
          </p:nvSpPr>
          <p:spPr bwMode="auto">
            <a:xfrm flipH="1">
              <a:off x="1081948" y="4612775"/>
              <a:ext cx="228600" cy="0"/>
            </a:xfrm>
            <a:prstGeom prst="line">
              <a:avLst/>
            </a:prstGeom>
            <a:noFill/>
            <a:ln w="20638">
              <a:solidFill>
                <a:srgbClr val="000000"/>
              </a:solidFill>
              <a:round/>
              <a:headEnd/>
              <a:tailEnd/>
            </a:ln>
          </p:spPr>
          <p:txBody>
            <a:bodyPr/>
            <a:lstStyle/>
            <a:p>
              <a:endParaRPr lang="en-US"/>
            </a:p>
          </p:txBody>
        </p:sp>
        <p:sp>
          <p:nvSpPr>
            <p:cNvPr id="72" name="Line 66"/>
            <p:cNvSpPr>
              <a:spLocks noChangeShapeType="1"/>
            </p:cNvSpPr>
            <p:nvPr/>
          </p:nvSpPr>
          <p:spPr bwMode="auto">
            <a:xfrm flipH="1">
              <a:off x="1081948" y="4880010"/>
              <a:ext cx="228600" cy="0"/>
            </a:xfrm>
            <a:prstGeom prst="line">
              <a:avLst/>
            </a:prstGeom>
            <a:noFill/>
            <a:ln w="20638">
              <a:solidFill>
                <a:srgbClr val="000000"/>
              </a:solidFill>
              <a:round/>
              <a:headEnd/>
              <a:tailEnd/>
            </a:ln>
          </p:spPr>
          <p:txBody>
            <a:bodyPr/>
            <a:lstStyle/>
            <a:p>
              <a:endParaRPr lang="en-US"/>
            </a:p>
          </p:txBody>
        </p:sp>
        <p:sp>
          <p:nvSpPr>
            <p:cNvPr id="73" name="Line 66"/>
            <p:cNvSpPr>
              <a:spLocks noChangeShapeType="1"/>
            </p:cNvSpPr>
            <p:nvPr/>
          </p:nvSpPr>
          <p:spPr bwMode="auto">
            <a:xfrm flipH="1">
              <a:off x="1081948" y="5155558"/>
              <a:ext cx="228600" cy="0"/>
            </a:xfrm>
            <a:prstGeom prst="line">
              <a:avLst/>
            </a:prstGeom>
            <a:noFill/>
            <a:ln w="20638">
              <a:solidFill>
                <a:srgbClr val="000000"/>
              </a:solidFill>
              <a:round/>
              <a:headEnd/>
              <a:tailEnd/>
            </a:ln>
          </p:spPr>
          <p:txBody>
            <a:bodyPr/>
            <a:lstStyle/>
            <a:p>
              <a:endParaRPr lang="en-US"/>
            </a:p>
          </p:txBody>
        </p:sp>
        <p:sp>
          <p:nvSpPr>
            <p:cNvPr id="74" name="Text Box 79"/>
            <p:cNvSpPr txBox="1">
              <a:spLocks noChangeArrowheads="1"/>
            </p:cNvSpPr>
            <p:nvPr/>
          </p:nvSpPr>
          <p:spPr bwMode="auto">
            <a:xfrm>
              <a:off x="914400" y="2362200"/>
              <a:ext cx="548548" cy="338554"/>
            </a:xfrm>
            <a:prstGeom prst="rect">
              <a:avLst/>
            </a:prstGeom>
            <a:noFill/>
            <a:ln w="12700">
              <a:noFill/>
              <a:miter lim="800000"/>
              <a:headEnd/>
              <a:tailEnd/>
            </a:ln>
          </p:spPr>
          <p:txBody>
            <a:bodyPr wrap="none">
              <a:spAutoFit/>
            </a:bodyPr>
            <a:lstStyle/>
            <a:p>
              <a:pPr>
                <a:buFont typeface="Wingdings" pitchFamily="2" charset="2"/>
                <a:buNone/>
              </a:pPr>
              <a:r>
                <a:rPr lang="en-US" sz="1600"/>
                <a:t>LRU</a:t>
              </a:r>
            </a:p>
          </p:txBody>
        </p:sp>
      </p:grpSp>
    </p:spTree>
    <p:extLst>
      <p:ext uri="{BB962C8B-B14F-4D97-AF65-F5344CB8AC3E}">
        <p14:creationId xmlns:p14="http://schemas.microsoft.com/office/powerpoint/2010/main" val="193341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p:cTn id="21" dur="500" fill="hold"/>
                                        <p:tgtEl>
                                          <p:spTgt spid="63"/>
                                        </p:tgtEl>
                                        <p:attrNameLst>
                                          <p:attrName>ppt_w</p:attrName>
                                        </p:attrNameLst>
                                      </p:cBhvr>
                                      <p:tavLst>
                                        <p:tav tm="0">
                                          <p:val>
                                            <p:fltVal val="0"/>
                                          </p:val>
                                        </p:tav>
                                        <p:tav tm="100000">
                                          <p:val>
                                            <p:strVal val="#ppt_w"/>
                                          </p:val>
                                        </p:tav>
                                      </p:tavLst>
                                    </p:anim>
                                    <p:anim calcmode="lin" valueType="num">
                                      <p:cBhvr>
                                        <p:cTn id="22" dur="500" fill="hold"/>
                                        <p:tgtEl>
                                          <p:spTgt spid="6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Reducing Cache Miss Penalty (#2)</a:t>
            </a:r>
          </a:p>
        </p:txBody>
      </p:sp>
      <p:sp>
        <p:nvSpPr>
          <p:cNvPr id="3" name="Content Placeholder 2"/>
          <p:cNvSpPr>
            <a:spLocks noGrp="1"/>
          </p:cNvSpPr>
          <p:nvPr>
            <p:ph idx="1"/>
          </p:nvPr>
        </p:nvSpPr>
        <p:spPr>
          <a:xfrm>
            <a:off x="261257" y="1265464"/>
            <a:ext cx="6015997" cy="4906736"/>
          </a:xfrm>
        </p:spPr>
        <p:txBody>
          <a:bodyPr/>
          <a:lstStyle/>
          <a:p>
            <a:r>
              <a:rPr lang="en-US" dirty="0"/>
              <a:t>Use multiple levels of caches</a:t>
            </a:r>
          </a:p>
          <a:p>
            <a:pPr lvl="1"/>
            <a:r>
              <a:rPr lang="en-US" dirty="0"/>
              <a:t>Primary cache (Level-1 or L1) attached to CPU</a:t>
            </a:r>
          </a:p>
          <a:p>
            <a:pPr lvl="2"/>
            <a:r>
              <a:rPr lang="en-US" dirty="0"/>
              <a:t>Small, but fast</a:t>
            </a:r>
          </a:p>
          <a:p>
            <a:pPr lvl="1"/>
            <a:r>
              <a:rPr lang="en-US" dirty="0"/>
              <a:t>Level-2 (L2) cache services misses from primary cache</a:t>
            </a:r>
          </a:p>
          <a:p>
            <a:pPr lvl="2"/>
            <a:r>
              <a:rPr lang="en-US" dirty="0"/>
              <a:t>Larger, slower, but faster than L3 </a:t>
            </a:r>
          </a:p>
          <a:p>
            <a:pPr lvl="1"/>
            <a:r>
              <a:rPr lang="en-US" dirty="0"/>
              <a:t>Level-3 (L3) cache services misses from L2 cache</a:t>
            </a:r>
          </a:p>
          <a:p>
            <a:pPr lvl="2"/>
            <a:r>
              <a:rPr lang="en-US" dirty="0"/>
              <a:t>Largest, slowest, but faster than main memory</a:t>
            </a:r>
          </a:p>
          <a:p>
            <a:pPr lvl="1"/>
            <a:r>
              <a:rPr lang="en-US" dirty="0"/>
              <a:t>Main memory services L3 cache misses</a:t>
            </a:r>
          </a:p>
          <a:p>
            <a:endParaRPr lang="en-US" dirty="0"/>
          </a:p>
          <a:p>
            <a:r>
              <a:rPr lang="en-US" dirty="0"/>
              <a:t>Advancement in semiconductor technology allows enough room on the die for L1, L2, and, L3 caches </a:t>
            </a:r>
          </a:p>
          <a:p>
            <a:pPr lvl="1"/>
            <a:r>
              <a:rPr lang="en-US" dirty="0"/>
              <a:t>L2 and L3 caches are typically unified, meaning that it holds both instructions and data</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2532" name="Slide Number Placeholder 3"/>
          <p:cNvSpPr>
            <a:spLocks noGrp="1"/>
          </p:cNvSpPr>
          <p:nvPr>
            <p:ph type="sldNum" sz="quarter" idx="12"/>
          </p:nvPr>
        </p:nvSpPr>
        <p:spPr/>
        <p:txBody>
          <a:bodyPr/>
          <a:lstStyle/>
          <a:p>
            <a:fld id="{AAB07F2E-6A94-4BFC-BBA0-22150187E5C6}" type="slidenum">
              <a:rPr lang="en-US" smtClean="0"/>
              <a:pPr/>
              <a:t>53</a:t>
            </a:fld>
            <a:endParaRPr lang="en-US"/>
          </a:p>
        </p:txBody>
      </p:sp>
      <p:sp>
        <p:nvSpPr>
          <p:cNvPr id="8" name="Rectangle 8"/>
          <p:cNvSpPr>
            <a:spLocks noChangeArrowheads="1"/>
          </p:cNvSpPr>
          <p:nvPr/>
        </p:nvSpPr>
        <p:spPr bwMode="auto">
          <a:xfrm>
            <a:off x="7101724" y="1143000"/>
            <a:ext cx="1422400" cy="990600"/>
          </a:xfrm>
          <a:prstGeom prst="rect">
            <a:avLst/>
          </a:prstGeom>
          <a:noFill/>
          <a:ln w="19050">
            <a:solidFill>
              <a:schemeClr val="tx1"/>
            </a:solidFill>
            <a:miter lim="800000"/>
            <a:headEnd/>
            <a:tailEnd/>
          </a:ln>
        </p:spPr>
        <p:txBody>
          <a:bodyPr wrap="none" anchorCtr="1"/>
          <a:lstStyle/>
          <a:p>
            <a:pPr>
              <a:buFont typeface="Wingdings" pitchFamily="2" charset="2"/>
              <a:buNone/>
            </a:pPr>
            <a:r>
              <a:rPr lang="en-US" dirty="0"/>
              <a:t>CPU Core</a:t>
            </a:r>
          </a:p>
        </p:txBody>
      </p:sp>
      <p:sp>
        <p:nvSpPr>
          <p:cNvPr id="9" name="Rectangle 16"/>
          <p:cNvSpPr>
            <a:spLocks noChangeArrowheads="1"/>
          </p:cNvSpPr>
          <p:nvPr/>
        </p:nvSpPr>
        <p:spPr bwMode="auto">
          <a:xfrm>
            <a:off x="7228724" y="1752599"/>
            <a:ext cx="1141412" cy="304800"/>
          </a:xfrm>
          <a:prstGeom prst="rect">
            <a:avLst/>
          </a:prstGeom>
          <a:solidFill>
            <a:srgbClr val="FFFF00"/>
          </a:solidFill>
          <a:ln w="12700">
            <a:solidFill>
              <a:schemeClr val="tx1"/>
            </a:solidFill>
            <a:miter lim="800000"/>
            <a:headEnd/>
            <a:tailEnd/>
          </a:ln>
        </p:spPr>
        <p:txBody>
          <a:bodyPr anchor="ctr" anchorCtr="1"/>
          <a:lstStyle/>
          <a:p>
            <a:pPr>
              <a:buFont typeface="Wingdings" pitchFamily="2" charset="2"/>
              <a:buNone/>
            </a:pPr>
            <a:r>
              <a:rPr lang="en-US" b="1">
                <a:solidFill>
                  <a:srgbClr val="C00000"/>
                </a:solidFill>
              </a:rPr>
              <a:t>Reg File</a:t>
            </a:r>
          </a:p>
        </p:txBody>
      </p:sp>
      <p:sp>
        <p:nvSpPr>
          <p:cNvPr id="10" name="Rectangle 13"/>
          <p:cNvSpPr>
            <a:spLocks noChangeArrowheads="1"/>
          </p:cNvSpPr>
          <p:nvPr/>
        </p:nvSpPr>
        <p:spPr bwMode="auto">
          <a:xfrm>
            <a:off x="6923924" y="23621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I$ (32KB)  </a:t>
            </a:r>
          </a:p>
        </p:txBody>
      </p:sp>
      <p:sp>
        <p:nvSpPr>
          <p:cNvPr id="11" name="Rectangle 14"/>
          <p:cNvSpPr>
            <a:spLocks noChangeArrowheads="1"/>
          </p:cNvSpPr>
          <p:nvPr/>
        </p:nvSpPr>
        <p:spPr bwMode="auto">
          <a:xfrm>
            <a:off x="7914524" y="23621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D$ (32KB)</a:t>
            </a:r>
          </a:p>
        </p:txBody>
      </p:sp>
      <p:grpSp>
        <p:nvGrpSpPr>
          <p:cNvPr id="33" name="Group 32"/>
          <p:cNvGrpSpPr/>
          <p:nvPr/>
        </p:nvGrpSpPr>
        <p:grpSpPr>
          <a:xfrm>
            <a:off x="6892925" y="3733799"/>
            <a:ext cx="2022475" cy="1143001"/>
            <a:chOff x="6892925" y="3733799"/>
            <a:chExt cx="2022475" cy="1143001"/>
          </a:xfrm>
        </p:grpSpPr>
        <p:sp>
          <p:nvSpPr>
            <p:cNvPr id="12" name="Rectangle 3" descr="10%"/>
            <p:cNvSpPr>
              <a:spLocks noChangeArrowheads="1"/>
            </p:cNvSpPr>
            <p:nvPr/>
          </p:nvSpPr>
          <p:spPr bwMode="auto">
            <a:xfrm>
              <a:off x="6892925" y="4038600"/>
              <a:ext cx="2022475"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L3 Cache (8MB)</a:t>
              </a:r>
            </a:p>
          </p:txBody>
        </p:sp>
        <p:cxnSp>
          <p:nvCxnSpPr>
            <p:cNvPr id="13" name="Straight Connector 21"/>
            <p:cNvCxnSpPr>
              <a:cxnSpLocks noChangeShapeType="1"/>
            </p:cNvCxnSpPr>
            <p:nvPr/>
          </p:nvCxnSpPr>
          <p:spPr bwMode="auto">
            <a:xfrm rot="5400000">
              <a:off x="7720849" y="3886199"/>
              <a:ext cx="304800" cy="0"/>
            </a:xfrm>
            <a:prstGeom prst="line">
              <a:avLst/>
            </a:prstGeom>
            <a:noFill/>
            <a:ln w="38100" algn="ctr">
              <a:solidFill>
                <a:schemeClr val="tx1"/>
              </a:solidFill>
              <a:round/>
              <a:headEnd type="stealth" w="med" len="med"/>
              <a:tailEnd type="stealth" w="med" len="med"/>
            </a:ln>
          </p:spPr>
        </p:cxnSp>
      </p:grpSp>
      <p:cxnSp>
        <p:nvCxnSpPr>
          <p:cNvPr id="14" name="Straight Connector 23"/>
          <p:cNvCxnSpPr>
            <a:cxnSpLocks noChangeShapeType="1"/>
          </p:cNvCxnSpPr>
          <p:nvPr/>
        </p:nvCxnSpPr>
        <p:spPr bwMode="auto">
          <a:xfrm rot="5400000">
            <a:off x="7267853" y="2261285"/>
            <a:ext cx="304800" cy="0"/>
          </a:xfrm>
          <a:prstGeom prst="line">
            <a:avLst/>
          </a:prstGeom>
          <a:noFill/>
          <a:ln w="38100" algn="ctr">
            <a:solidFill>
              <a:schemeClr val="tx1"/>
            </a:solidFill>
            <a:round/>
            <a:headEnd type="stealth" w="med" len="med"/>
            <a:tailEnd type="stealth" w="med" len="med"/>
          </a:ln>
        </p:spPr>
      </p:cxnSp>
      <p:cxnSp>
        <p:nvCxnSpPr>
          <p:cNvPr id="15" name="Straight Connector 24"/>
          <p:cNvCxnSpPr>
            <a:cxnSpLocks noChangeShapeType="1"/>
          </p:cNvCxnSpPr>
          <p:nvPr/>
        </p:nvCxnSpPr>
        <p:spPr bwMode="auto">
          <a:xfrm rot="5400000">
            <a:off x="8192552" y="2261285"/>
            <a:ext cx="304800" cy="0"/>
          </a:xfrm>
          <a:prstGeom prst="line">
            <a:avLst/>
          </a:prstGeom>
          <a:noFill/>
          <a:ln w="38100" algn="ctr">
            <a:solidFill>
              <a:schemeClr val="tx1"/>
            </a:solidFill>
            <a:round/>
            <a:headEnd type="stealth" w="med" len="med"/>
            <a:tailEnd type="stealth" w="med" len="med"/>
          </a:ln>
        </p:spPr>
      </p:cxnSp>
      <p:grpSp>
        <p:nvGrpSpPr>
          <p:cNvPr id="32" name="Group 31"/>
          <p:cNvGrpSpPr/>
          <p:nvPr/>
        </p:nvGrpSpPr>
        <p:grpSpPr>
          <a:xfrm>
            <a:off x="6899275" y="2868827"/>
            <a:ext cx="1981200" cy="864973"/>
            <a:chOff x="6899275" y="2868827"/>
            <a:chExt cx="1981200" cy="864973"/>
          </a:xfrm>
        </p:grpSpPr>
        <p:sp>
          <p:nvSpPr>
            <p:cNvPr id="7" name="Rectangle 3" descr="10%"/>
            <p:cNvSpPr>
              <a:spLocks noChangeArrowheads="1"/>
            </p:cNvSpPr>
            <p:nvPr/>
          </p:nvSpPr>
          <p:spPr bwMode="auto">
            <a:xfrm>
              <a:off x="6899275" y="3160713"/>
              <a:ext cx="1981200" cy="573087"/>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L2 Cache (256KB)</a:t>
              </a:r>
            </a:p>
          </p:txBody>
        </p:sp>
        <p:cxnSp>
          <p:nvCxnSpPr>
            <p:cNvPr id="16" name="Straight Connector 25"/>
            <p:cNvCxnSpPr>
              <a:cxnSpLocks noChangeShapeType="1"/>
            </p:cNvCxnSpPr>
            <p:nvPr/>
          </p:nvCxnSpPr>
          <p:spPr bwMode="auto">
            <a:xfrm rot="5400000">
              <a:off x="8219324" y="3021227"/>
              <a:ext cx="304800" cy="0"/>
            </a:xfrm>
            <a:prstGeom prst="line">
              <a:avLst/>
            </a:prstGeom>
            <a:noFill/>
            <a:ln w="38100" algn="ctr">
              <a:solidFill>
                <a:schemeClr val="tx1"/>
              </a:solidFill>
              <a:round/>
              <a:headEnd type="stealth" w="med" len="med"/>
              <a:tailEnd type="stealth" w="med" len="med"/>
            </a:ln>
          </p:spPr>
        </p:cxnSp>
        <p:cxnSp>
          <p:nvCxnSpPr>
            <p:cNvPr id="17" name="Straight Connector 26"/>
            <p:cNvCxnSpPr>
              <a:cxnSpLocks noChangeShapeType="1"/>
            </p:cNvCxnSpPr>
            <p:nvPr/>
          </p:nvCxnSpPr>
          <p:spPr bwMode="auto">
            <a:xfrm rot="5400000">
              <a:off x="7267853" y="3033584"/>
              <a:ext cx="304800" cy="0"/>
            </a:xfrm>
            <a:prstGeom prst="line">
              <a:avLst/>
            </a:prstGeom>
            <a:noFill/>
            <a:ln w="38100" algn="ctr">
              <a:solidFill>
                <a:schemeClr val="tx1"/>
              </a:solidFill>
              <a:round/>
              <a:headEnd type="stealth" w="med" len="med"/>
              <a:tailEnd type="stealth" w="med" len="med"/>
            </a:ln>
          </p:spPr>
        </p:cxnSp>
      </p:grpSp>
      <p:sp>
        <p:nvSpPr>
          <p:cNvPr id="29" name="Rectangle 3" descr="10%"/>
          <p:cNvSpPr>
            <a:spLocks noChangeArrowheads="1"/>
          </p:cNvSpPr>
          <p:nvPr/>
        </p:nvSpPr>
        <p:spPr bwMode="auto">
          <a:xfrm>
            <a:off x="6934200" y="5334000"/>
            <a:ext cx="2022475" cy="838200"/>
          </a:xfrm>
          <a:prstGeom prst="rect">
            <a:avLst/>
          </a:prstGeom>
          <a:solidFill>
            <a:srgbClr val="00CC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Memory</a:t>
            </a:r>
          </a:p>
        </p:txBody>
      </p:sp>
      <p:cxnSp>
        <p:nvCxnSpPr>
          <p:cNvPr id="30" name="Straight Connector 21"/>
          <p:cNvCxnSpPr>
            <a:cxnSpLocks noChangeShapeType="1"/>
          </p:cNvCxnSpPr>
          <p:nvPr/>
        </p:nvCxnSpPr>
        <p:spPr bwMode="auto">
          <a:xfrm>
            <a:off x="7861852" y="4876800"/>
            <a:ext cx="0" cy="457200"/>
          </a:xfrm>
          <a:prstGeom prst="line">
            <a:avLst/>
          </a:prstGeom>
          <a:noFill/>
          <a:ln w="38100" algn="ctr">
            <a:solidFill>
              <a:schemeClr val="tx1"/>
            </a:solidFill>
            <a:round/>
            <a:headEnd type="stealth" w="med" len="med"/>
            <a:tailEnd type="stealth" w="med" len="med"/>
          </a:ln>
        </p:spPr>
      </p:cxnSp>
    </p:spTree>
    <p:extLst>
      <p:ext uri="{BB962C8B-B14F-4D97-AF65-F5344CB8AC3E}">
        <p14:creationId xmlns:p14="http://schemas.microsoft.com/office/powerpoint/2010/main" val="301618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Core i7 Example</a:t>
            </a:r>
          </a:p>
        </p:txBody>
      </p:sp>
      <p:sp>
        <p:nvSpPr>
          <p:cNvPr id="4" name="내용 개체 틀 3"/>
          <p:cNvSpPr>
            <a:spLocks noGrp="1"/>
          </p:cNvSpPr>
          <p:nvPr>
            <p:ph idx="1"/>
          </p:nvPr>
        </p:nvSpPr>
        <p:spPr/>
        <p:txBody>
          <a:bodyPr/>
          <a:lstStyle/>
          <a:p>
            <a:endParaRPr lang="ko-KR" altLang="en-US"/>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23555" name="Slide Number Placeholder 3"/>
          <p:cNvSpPr>
            <a:spLocks noGrp="1"/>
          </p:cNvSpPr>
          <p:nvPr>
            <p:ph type="sldNum" sz="quarter" idx="12"/>
          </p:nvPr>
        </p:nvSpPr>
        <p:spPr/>
        <p:txBody>
          <a:bodyPr/>
          <a:lstStyle/>
          <a:p>
            <a:fld id="{5E1A6236-5B3A-4B0E-B604-090C017C33E6}" type="slidenum">
              <a:rPr lang="en-US" smtClean="0"/>
              <a:pPr/>
              <a:t>54</a:t>
            </a:fld>
            <a:endParaRPr lang="en-US"/>
          </a:p>
        </p:txBody>
      </p:sp>
      <p:pic>
        <p:nvPicPr>
          <p:cNvPr id="23556" name="Picture 2" descr="C:\Documents and Settings\user\My Documents\KU\선도교사교육\core_i7_wafer_layout.jpg"/>
          <p:cNvPicPr>
            <a:picLocks noChangeAspect="1" noChangeArrowheads="1"/>
          </p:cNvPicPr>
          <p:nvPr/>
        </p:nvPicPr>
        <p:blipFill>
          <a:blip r:embed="rId3" cstate="print"/>
          <a:srcRect/>
          <a:stretch>
            <a:fillRect/>
          </a:stretch>
        </p:blipFill>
        <p:spPr bwMode="auto">
          <a:xfrm>
            <a:off x="174625" y="2133600"/>
            <a:ext cx="3940175" cy="2895600"/>
          </a:xfrm>
          <a:prstGeom prst="rect">
            <a:avLst/>
          </a:prstGeom>
          <a:noFill/>
          <a:ln w="9525">
            <a:noFill/>
            <a:miter lim="800000"/>
            <a:headEnd/>
            <a:tailEnd/>
          </a:ln>
        </p:spPr>
      </p:pic>
      <p:grpSp>
        <p:nvGrpSpPr>
          <p:cNvPr id="2" name="Group 28"/>
          <p:cNvGrpSpPr>
            <a:grpSpLocks/>
          </p:cNvGrpSpPr>
          <p:nvPr/>
        </p:nvGrpSpPr>
        <p:grpSpPr bwMode="auto">
          <a:xfrm>
            <a:off x="4283075" y="1295400"/>
            <a:ext cx="4648200" cy="4724400"/>
            <a:chOff x="4283826" y="1295400"/>
            <a:chExt cx="4648200" cy="4724400"/>
          </a:xfrm>
        </p:grpSpPr>
        <p:sp>
          <p:nvSpPr>
            <p:cNvPr id="23558" name="Rectangle 2"/>
            <p:cNvSpPr>
              <a:spLocks noChangeArrowheads="1"/>
            </p:cNvSpPr>
            <p:nvPr/>
          </p:nvSpPr>
          <p:spPr bwMode="auto">
            <a:xfrm>
              <a:off x="4283826" y="1295400"/>
              <a:ext cx="4648200" cy="4724400"/>
            </a:xfrm>
            <a:prstGeom prst="rect">
              <a:avLst/>
            </a:prstGeom>
            <a:solidFill>
              <a:schemeClr val="bg1"/>
            </a:solidFill>
            <a:ln w="19050">
              <a:solidFill>
                <a:schemeClr val="tx1"/>
              </a:solidFill>
              <a:miter lim="800000"/>
              <a:headEnd/>
              <a:tailEnd/>
            </a:ln>
          </p:spPr>
          <p:txBody>
            <a:bodyPr wrap="none" anchorCtr="1"/>
            <a:lstStyle/>
            <a:p>
              <a:pPr>
                <a:buFont typeface="Wingdings" pitchFamily="2" charset="2"/>
                <a:buNone/>
              </a:pPr>
              <a:r>
                <a:rPr lang="en-US" b="1"/>
                <a:t>Core i7</a:t>
              </a:r>
            </a:p>
          </p:txBody>
        </p:sp>
        <p:sp>
          <p:nvSpPr>
            <p:cNvPr id="7" name="Rectangle 3" descr="10%"/>
            <p:cNvSpPr>
              <a:spLocks noChangeArrowheads="1"/>
            </p:cNvSpPr>
            <p:nvPr/>
          </p:nvSpPr>
          <p:spPr bwMode="auto">
            <a:xfrm>
              <a:off x="4496551" y="3694113"/>
              <a:ext cx="1981200" cy="6858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L2 Cache (256KB)</a:t>
              </a:r>
            </a:p>
          </p:txBody>
        </p:sp>
        <p:sp>
          <p:nvSpPr>
            <p:cNvPr id="23560" name="Rectangle 8"/>
            <p:cNvSpPr>
              <a:spLocks noChangeArrowheads="1"/>
            </p:cNvSpPr>
            <p:nvPr/>
          </p:nvSpPr>
          <p:spPr bwMode="auto">
            <a:xfrm>
              <a:off x="4699000" y="1676400"/>
              <a:ext cx="1422400" cy="990600"/>
            </a:xfrm>
            <a:prstGeom prst="rect">
              <a:avLst/>
            </a:prstGeom>
            <a:noFill/>
            <a:ln w="19050">
              <a:solidFill>
                <a:schemeClr val="tx1"/>
              </a:solidFill>
              <a:miter lim="800000"/>
              <a:headEnd/>
              <a:tailEnd/>
            </a:ln>
          </p:spPr>
          <p:txBody>
            <a:bodyPr wrap="none" anchorCtr="1"/>
            <a:lstStyle/>
            <a:p>
              <a:pPr>
                <a:buFont typeface="Wingdings" pitchFamily="2" charset="2"/>
                <a:buNone/>
              </a:pPr>
              <a:r>
                <a:rPr lang="en-US" dirty="0"/>
                <a:t>CPU Core</a:t>
              </a:r>
            </a:p>
          </p:txBody>
        </p:sp>
        <p:sp>
          <p:nvSpPr>
            <p:cNvPr id="23561" name="Rectangle 16"/>
            <p:cNvSpPr>
              <a:spLocks noChangeArrowheads="1"/>
            </p:cNvSpPr>
            <p:nvPr/>
          </p:nvSpPr>
          <p:spPr bwMode="auto">
            <a:xfrm>
              <a:off x="4826000" y="2285999"/>
              <a:ext cx="1141412" cy="304800"/>
            </a:xfrm>
            <a:prstGeom prst="rect">
              <a:avLst/>
            </a:prstGeom>
            <a:solidFill>
              <a:srgbClr val="FFFF00"/>
            </a:solidFill>
            <a:ln w="12700">
              <a:solidFill>
                <a:schemeClr val="tx1"/>
              </a:solidFill>
              <a:miter lim="800000"/>
              <a:headEnd/>
              <a:tailEnd/>
            </a:ln>
          </p:spPr>
          <p:txBody>
            <a:bodyPr anchor="ctr" anchorCtr="1"/>
            <a:lstStyle/>
            <a:p>
              <a:pPr>
                <a:buFont typeface="Wingdings" pitchFamily="2" charset="2"/>
                <a:buNone/>
              </a:pPr>
              <a:r>
                <a:rPr lang="en-US" b="1">
                  <a:solidFill>
                    <a:srgbClr val="C00000"/>
                  </a:solidFill>
                </a:rPr>
                <a:t>Reg File</a:t>
              </a:r>
            </a:p>
          </p:txBody>
        </p:sp>
        <p:sp>
          <p:nvSpPr>
            <p:cNvPr id="23562" name="Rectangle 13"/>
            <p:cNvSpPr>
              <a:spLocks noChangeArrowheads="1"/>
            </p:cNvSpPr>
            <p:nvPr/>
          </p:nvSpPr>
          <p:spPr bwMode="auto">
            <a:xfrm>
              <a:off x="4521200" y="28955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I$ (32KB)  </a:t>
              </a:r>
            </a:p>
          </p:txBody>
        </p:sp>
        <p:sp>
          <p:nvSpPr>
            <p:cNvPr id="23563" name="Rectangle 14"/>
            <p:cNvSpPr>
              <a:spLocks noChangeArrowheads="1"/>
            </p:cNvSpPr>
            <p:nvPr/>
          </p:nvSpPr>
          <p:spPr bwMode="auto">
            <a:xfrm>
              <a:off x="5511800" y="28955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D$ (32KB)</a:t>
              </a:r>
            </a:p>
          </p:txBody>
        </p:sp>
        <p:sp>
          <p:nvSpPr>
            <p:cNvPr id="16" name="Rectangle 3" descr="10%"/>
            <p:cNvSpPr>
              <a:spLocks noChangeArrowheads="1"/>
            </p:cNvSpPr>
            <p:nvPr/>
          </p:nvSpPr>
          <p:spPr bwMode="auto">
            <a:xfrm>
              <a:off x="4455276" y="4648200"/>
              <a:ext cx="4308475" cy="1219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L3 Cache (8MB) - Shared</a:t>
              </a:r>
            </a:p>
          </p:txBody>
        </p:sp>
        <p:cxnSp>
          <p:nvCxnSpPr>
            <p:cNvPr id="23565" name="Straight Connector 21"/>
            <p:cNvCxnSpPr>
              <a:cxnSpLocks noChangeShapeType="1"/>
            </p:cNvCxnSpPr>
            <p:nvPr/>
          </p:nvCxnSpPr>
          <p:spPr bwMode="auto">
            <a:xfrm rot="5400000">
              <a:off x="5283200" y="4495799"/>
              <a:ext cx="304800" cy="0"/>
            </a:xfrm>
            <a:prstGeom prst="line">
              <a:avLst/>
            </a:prstGeom>
            <a:noFill/>
            <a:ln w="38100" algn="ctr">
              <a:solidFill>
                <a:schemeClr val="tx1"/>
              </a:solidFill>
              <a:round/>
              <a:headEnd type="stealth" w="med" len="med"/>
              <a:tailEnd type="stealth" w="med" len="med"/>
            </a:ln>
          </p:spPr>
        </p:cxnSp>
        <p:cxnSp>
          <p:nvCxnSpPr>
            <p:cNvPr id="23566" name="Straight Connector 23"/>
            <p:cNvCxnSpPr>
              <a:cxnSpLocks noChangeShapeType="1"/>
            </p:cNvCxnSpPr>
            <p:nvPr/>
          </p:nvCxnSpPr>
          <p:spPr bwMode="auto">
            <a:xfrm rot="5400000">
              <a:off x="4865129" y="2794685"/>
              <a:ext cx="304800" cy="0"/>
            </a:xfrm>
            <a:prstGeom prst="line">
              <a:avLst/>
            </a:prstGeom>
            <a:noFill/>
            <a:ln w="38100" algn="ctr">
              <a:solidFill>
                <a:schemeClr val="tx1"/>
              </a:solidFill>
              <a:round/>
              <a:headEnd type="stealth" w="med" len="med"/>
              <a:tailEnd type="stealth" w="med" len="med"/>
            </a:ln>
          </p:spPr>
        </p:cxnSp>
        <p:cxnSp>
          <p:nvCxnSpPr>
            <p:cNvPr id="23567" name="Straight Connector 24"/>
            <p:cNvCxnSpPr>
              <a:cxnSpLocks noChangeShapeType="1"/>
            </p:cNvCxnSpPr>
            <p:nvPr/>
          </p:nvCxnSpPr>
          <p:spPr bwMode="auto">
            <a:xfrm rot="5400000">
              <a:off x="5789828" y="2794685"/>
              <a:ext cx="304800" cy="0"/>
            </a:xfrm>
            <a:prstGeom prst="line">
              <a:avLst/>
            </a:prstGeom>
            <a:noFill/>
            <a:ln w="38100" algn="ctr">
              <a:solidFill>
                <a:schemeClr val="tx1"/>
              </a:solidFill>
              <a:round/>
              <a:headEnd type="stealth" w="med" len="med"/>
              <a:tailEnd type="stealth" w="med" len="med"/>
            </a:ln>
          </p:spPr>
        </p:cxnSp>
        <p:cxnSp>
          <p:nvCxnSpPr>
            <p:cNvPr id="23568" name="Straight Connector 25"/>
            <p:cNvCxnSpPr>
              <a:cxnSpLocks noChangeShapeType="1"/>
            </p:cNvCxnSpPr>
            <p:nvPr/>
          </p:nvCxnSpPr>
          <p:spPr bwMode="auto">
            <a:xfrm rot="5400000">
              <a:off x="5816600" y="3554627"/>
              <a:ext cx="304800" cy="0"/>
            </a:xfrm>
            <a:prstGeom prst="line">
              <a:avLst/>
            </a:prstGeom>
            <a:noFill/>
            <a:ln w="38100" algn="ctr">
              <a:solidFill>
                <a:schemeClr val="tx1"/>
              </a:solidFill>
              <a:round/>
              <a:headEnd type="stealth" w="med" len="med"/>
              <a:tailEnd type="stealth" w="med" len="med"/>
            </a:ln>
          </p:spPr>
        </p:cxnSp>
        <p:cxnSp>
          <p:nvCxnSpPr>
            <p:cNvPr id="23569" name="Straight Connector 26"/>
            <p:cNvCxnSpPr>
              <a:cxnSpLocks noChangeShapeType="1"/>
            </p:cNvCxnSpPr>
            <p:nvPr/>
          </p:nvCxnSpPr>
          <p:spPr bwMode="auto">
            <a:xfrm rot="5400000">
              <a:off x="4865129" y="3566984"/>
              <a:ext cx="304800" cy="0"/>
            </a:xfrm>
            <a:prstGeom prst="line">
              <a:avLst/>
            </a:prstGeom>
            <a:noFill/>
            <a:ln w="38100" algn="ctr">
              <a:solidFill>
                <a:schemeClr val="tx1"/>
              </a:solidFill>
              <a:round/>
              <a:headEnd type="stealth" w="med" len="med"/>
              <a:tailEnd type="stealth" w="med" len="med"/>
            </a:ln>
          </p:spPr>
        </p:cxnSp>
        <p:sp>
          <p:nvSpPr>
            <p:cNvPr id="18" name="Rectangle 3" descr="10%"/>
            <p:cNvSpPr>
              <a:spLocks noChangeArrowheads="1"/>
            </p:cNvSpPr>
            <p:nvPr/>
          </p:nvSpPr>
          <p:spPr bwMode="auto">
            <a:xfrm>
              <a:off x="6782551" y="3694113"/>
              <a:ext cx="1981200" cy="6858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L2 Cache (256KB)</a:t>
              </a:r>
            </a:p>
          </p:txBody>
        </p:sp>
        <p:sp>
          <p:nvSpPr>
            <p:cNvPr id="23571" name="Rectangle 8"/>
            <p:cNvSpPr>
              <a:spLocks noChangeArrowheads="1"/>
            </p:cNvSpPr>
            <p:nvPr/>
          </p:nvSpPr>
          <p:spPr bwMode="auto">
            <a:xfrm>
              <a:off x="6985000" y="1676400"/>
              <a:ext cx="1422400" cy="990600"/>
            </a:xfrm>
            <a:prstGeom prst="rect">
              <a:avLst/>
            </a:prstGeom>
            <a:noFill/>
            <a:ln w="19050">
              <a:solidFill>
                <a:schemeClr val="tx1"/>
              </a:solidFill>
              <a:miter lim="800000"/>
              <a:headEnd/>
              <a:tailEnd/>
            </a:ln>
          </p:spPr>
          <p:txBody>
            <a:bodyPr wrap="none" anchorCtr="1"/>
            <a:lstStyle/>
            <a:p>
              <a:pPr>
                <a:buFont typeface="Wingdings" pitchFamily="2" charset="2"/>
                <a:buNone/>
              </a:pPr>
              <a:r>
                <a:rPr lang="en-US" dirty="0"/>
                <a:t>CPU Core</a:t>
              </a:r>
            </a:p>
          </p:txBody>
        </p:sp>
        <p:sp>
          <p:nvSpPr>
            <p:cNvPr id="23572" name="Rectangle 16"/>
            <p:cNvSpPr>
              <a:spLocks noChangeArrowheads="1"/>
            </p:cNvSpPr>
            <p:nvPr/>
          </p:nvSpPr>
          <p:spPr bwMode="auto">
            <a:xfrm>
              <a:off x="7112000" y="2285999"/>
              <a:ext cx="1141412" cy="304800"/>
            </a:xfrm>
            <a:prstGeom prst="rect">
              <a:avLst/>
            </a:prstGeom>
            <a:solidFill>
              <a:srgbClr val="FFFF00"/>
            </a:solidFill>
            <a:ln w="12700">
              <a:solidFill>
                <a:schemeClr val="tx1"/>
              </a:solidFill>
              <a:miter lim="800000"/>
              <a:headEnd/>
              <a:tailEnd/>
            </a:ln>
          </p:spPr>
          <p:txBody>
            <a:bodyPr anchor="ctr" anchorCtr="1"/>
            <a:lstStyle/>
            <a:p>
              <a:pPr>
                <a:buFont typeface="Wingdings" pitchFamily="2" charset="2"/>
                <a:buNone/>
              </a:pPr>
              <a:r>
                <a:rPr lang="en-US" b="1">
                  <a:solidFill>
                    <a:srgbClr val="C00000"/>
                  </a:solidFill>
                </a:rPr>
                <a:t>Reg File</a:t>
              </a:r>
            </a:p>
          </p:txBody>
        </p:sp>
        <p:sp>
          <p:nvSpPr>
            <p:cNvPr id="23573" name="Rectangle 13"/>
            <p:cNvSpPr>
              <a:spLocks noChangeArrowheads="1"/>
            </p:cNvSpPr>
            <p:nvPr/>
          </p:nvSpPr>
          <p:spPr bwMode="auto">
            <a:xfrm>
              <a:off x="6807200" y="28955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I$ (32KB)  </a:t>
              </a:r>
            </a:p>
          </p:txBody>
        </p:sp>
        <p:sp>
          <p:nvSpPr>
            <p:cNvPr id="23574" name="Rectangle 14"/>
            <p:cNvSpPr>
              <a:spLocks noChangeArrowheads="1"/>
            </p:cNvSpPr>
            <p:nvPr/>
          </p:nvSpPr>
          <p:spPr bwMode="auto">
            <a:xfrm>
              <a:off x="7797800" y="28955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D$ (32KB)</a:t>
              </a:r>
            </a:p>
          </p:txBody>
        </p:sp>
        <p:cxnSp>
          <p:nvCxnSpPr>
            <p:cNvPr id="23575" name="Straight Connector 21"/>
            <p:cNvCxnSpPr>
              <a:cxnSpLocks noChangeShapeType="1"/>
            </p:cNvCxnSpPr>
            <p:nvPr/>
          </p:nvCxnSpPr>
          <p:spPr bwMode="auto">
            <a:xfrm rot="5400000">
              <a:off x="7569200" y="4495799"/>
              <a:ext cx="304800" cy="0"/>
            </a:xfrm>
            <a:prstGeom prst="line">
              <a:avLst/>
            </a:prstGeom>
            <a:noFill/>
            <a:ln w="38100" algn="ctr">
              <a:solidFill>
                <a:schemeClr val="tx1"/>
              </a:solidFill>
              <a:round/>
              <a:headEnd type="stealth" w="med" len="med"/>
              <a:tailEnd type="stealth" w="med" len="med"/>
            </a:ln>
          </p:spPr>
        </p:cxnSp>
        <p:cxnSp>
          <p:nvCxnSpPr>
            <p:cNvPr id="23576" name="Straight Connector 23"/>
            <p:cNvCxnSpPr>
              <a:cxnSpLocks noChangeShapeType="1"/>
            </p:cNvCxnSpPr>
            <p:nvPr/>
          </p:nvCxnSpPr>
          <p:spPr bwMode="auto">
            <a:xfrm rot="5400000">
              <a:off x="7151129" y="2794685"/>
              <a:ext cx="304800" cy="0"/>
            </a:xfrm>
            <a:prstGeom prst="line">
              <a:avLst/>
            </a:prstGeom>
            <a:noFill/>
            <a:ln w="38100" algn="ctr">
              <a:solidFill>
                <a:schemeClr val="tx1"/>
              </a:solidFill>
              <a:round/>
              <a:headEnd type="stealth" w="med" len="med"/>
              <a:tailEnd type="stealth" w="med" len="med"/>
            </a:ln>
          </p:spPr>
        </p:cxnSp>
        <p:cxnSp>
          <p:nvCxnSpPr>
            <p:cNvPr id="23577" name="Straight Connector 24"/>
            <p:cNvCxnSpPr>
              <a:cxnSpLocks noChangeShapeType="1"/>
            </p:cNvCxnSpPr>
            <p:nvPr/>
          </p:nvCxnSpPr>
          <p:spPr bwMode="auto">
            <a:xfrm rot="5400000">
              <a:off x="8075828" y="2794685"/>
              <a:ext cx="304800" cy="0"/>
            </a:xfrm>
            <a:prstGeom prst="line">
              <a:avLst/>
            </a:prstGeom>
            <a:noFill/>
            <a:ln w="38100" algn="ctr">
              <a:solidFill>
                <a:schemeClr val="tx1"/>
              </a:solidFill>
              <a:round/>
              <a:headEnd type="stealth" w="med" len="med"/>
              <a:tailEnd type="stealth" w="med" len="med"/>
            </a:ln>
          </p:spPr>
        </p:cxnSp>
        <p:cxnSp>
          <p:nvCxnSpPr>
            <p:cNvPr id="23578" name="Straight Connector 25"/>
            <p:cNvCxnSpPr>
              <a:cxnSpLocks noChangeShapeType="1"/>
            </p:cNvCxnSpPr>
            <p:nvPr/>
          </p:nvCxnSpPr>
          <p:spPr bwMode="auto">
            <a:xfrm rot="5400000">
              <a:off x="8102600" y="3554627"/>
              <a:ext cx="304800" cy="0"/>
            </a:xfrm>
            <a:prstGeom prst="line">
              <a:avLst/>
            </a:prstGeom>
            <a:noFill/>
            <a:ln w="38100" algn="ctr">
              <a:solidFill>
                <a:schemeClr val="tx1"/>
              </a:solidFill>
              <a:round/>
              <a:headEnd type="stealth" w="med" len="med"/>
              <a:tailEnd type="stealth" w="med" len="med"/>
            </a:ln>
          </p:spPr>
        </p:cxnSp>
        <p:cxnSp>
          <p:nvCxnSpPr>
            <p:cNvPr id="23579" name="Straight Connector 26"/>
            <p:cNvCxnSpPr>
              <a:cxnSpLocks noChangeShapeType="1"/>
            </p:cNvCxnSpPr>
            <p:nvPr/>
          </p:nvCxnSpPr>
          <p:spPr bwMode="auto">
            <a:xfrm rot="5400000">
              <a:off x="7151129" y="3566984"/>
              <a:ext cx="304800" cy="0"/>
            </a:xfrm>
            <a:prstGeom prst="line">
              <a:avLst/>
            </a:prstGeom>
            <a:noFill/>
            <a:ln w="38100" algn="ctr">
              <a:solidFill>
                <a:schemeClr val="tx1"/>
              </a:solidFill>
              <a:round/>
              <a:headEnd type="stealth" w="med" len="med"/>
              <a:tailEnd type="stealth" w="med" len="med"/>
            </a:ln>
          </p:spPr>
        </p:cxnSp>
        <p:sp>
          <p:nvSpPr>
            <p:cNvPr id="23580" name="Text Box 31"/>
            <p:cNvSpPr txBox="1">
              <a:spLocks noChangeArrowheads="1"/>
            </p:cNvSpPr>
            <p:nvPr/>
          </p:nvSpPr>
          <p:spPr bwMode="auto">
            <a:xfrm>
              <a:off x="6324600" y="1905000"/>
              <a:ext cx="457200" cy="400110"/>
            </a:xfrm>
            <a:prstGeom prst="rect">
              <a:avLst/>
            </a:prstGeom>
            <a:noFill/>
            <a:ln w="12700">
              <a:noFill/>
              <a:miter lim="800000"/>
              <a:headEnd/>
              <a:tailEnd/>
            </a:ln>
          </p:spPr>
          <p:txBody>
            <a:bodyPr>
              <a:spAutoFit/>
            </a:bodyPr>
            <a:lstStyle/>
            <a:p>
              <a:pPr>
                <a:buFont typeface="Wingdings" pitchFamily="2" charset="2"/>
                <a:buNone/>
              </a:pPr>
              <a:r>
                <a:rPr lang="en-US" sz="2000" b="1"/>
                <a:t>..</a:t>
              </a:r>
            </a:p>
          </p:txBody>
        </p:sp>
      </p:grpSp>
    </p:spTree>
    <p:extLst>
      <p:ext uri="{BB962C8B-B14F-4D97-AF65-F5344CB8AC3E}">
        <p14:creationId xmlns:p14="http://schemas.microsoft.com/office/powerpoint/2010/main" val="99777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ltLang="ko-KR"/>
              <a:t>Virtualization - </a:t>
            </a:r>
            <a:br>
              <a:rPr lang="en-US" altLang="ko-KR" dirty="0"/>
            </a:br>
            <a:r>
              <a:rPr lang="en-US" altLang="ko-KR" dirty="0"/>
              <a:t>VT-x / AMD-V</a:t>
            </a:r>
            <a:endParaRPr lang="en-US" dirty="0"/>
          </a:p>
        </p:txBody>
      </p:sp>
      <p:sp>
        <p:nvSpPr>
          <p:cNvPr id="2" name="텍스트 개체 틀 1"/>
          <p:cNvSpPr>
            <a:spLocks noGrp="1"/>
          </p:cNvSpPr>
          <p:nvPr>
            <p:ph type="subTitle" idx="1"/>
          </p:nvPr>
        </p:nvSpPr>
        <p:spPr/>
        <p:txBody>
          <a:bodyPr/>
          <a:lstStyle/>
          <a:p>
            <a:pPr lvl="0">
              <a:buClr>
                <a:srgbClr val="D34817">
                  <a:lumMod val="75000"/>
                </a:srgbClr>
              </a:buClr>
            </a:pPr>
            <a:r>
              <a:rPr lang="ko-KR" altLang="en-US" dirty="0">
                <a:solidFill>
                  <a:prstClr val="black"/>
                </a:solidFill>
              </a:rPr>
              <a:t>임종범</a:t>
            </a:r>
            <a:endParaRPr lang="en-US" altLang="ko-KR" dirty="0">
              <a:solidFill>
                <a:prstClr val="black"/>
              </a:solidFill>
            </a:endParaRPr>
          </a:p>
          <a:p>
            <a:pPr lvl="0">
              <a:buClr>
                <a:srgbClr val="D34817">
                  <a:lumMod val="75000"/>
                </a:srgbClr>
              </a:buClr>
            </a:pPr>
            <a:r>
              <a:rPr lang="en-US" altLang="ko-KR" i="1" dirty="0">
                <a:solidFill>
                  <a:prstClr val="black"/>
                </a:solidFill>
                <a:latin typeface="Georgia" panose="02040502050405020303" pitchFamily="18" charset="0"/>
              </a:rPr>
              <a:t>jblim@kpu.ac.kr</a:t>
            </a:r>
            <a:endParaRPr lang="ko-KR" altLang="en-US" sz="1600" dirty="0">
              <a:solidFill>
                <a:srgbClr val="1F497D">
                  <a:lumMod val="50000"/>
                </a:srgbClr>
              </a:solidFill>
            </a:endParaRPr>
          </a:p>
          <a:p>
            <a:endParaRPr lang="ko-KR" altLang="en-US" dirty="0"/>
          </a:p>
        </p:txBody>
      </p:sp>
      <p:sp>
        <p:nvSpPr>
          <p:cNvPr id="4" name="바닥글 개체 틀 3"/>
          <p:cNvSpPr>
            <a:spLocks noGrp="1"/>
          </p:cNvSpPr>
          <p:nvPr>
            <p:ph type="ftr" sz="quarter" idx="11"/>
          </p:nvPr>
        </p:nvSpPr>
        <p:spPr/>
        <p:txBody>
          <a:bodyPr/>
          <a:lstStyle/>
          <a:p>
            <a:pPr>
              <a:defRPr/>
            </a:pPr>
            <a:r>
              <a:rPr lang="en-US" altLang="ko-KR">
                <a:solidFill>
                  <a:prstClr val="black"/>
                </a:solidFill>
              </a:rPr>
              <a:t>Dept. of Game &amp; Multimedia Engineering</a:t>
            </a:r>
            <a:endParaRPr lang="ko-KR" altLang="en-US">
              <a:solidFill>
                <a:prstClr val="black"/>
              </a:solidFill>
            </a:endParaRPr>
          </a:p>
        </p:txBody>
      </p:sp>
      <p:sp>
        <p:nvSpPr>
          <p:cNvPr id="3" name="슬라이드 번호 개체 틀 2"/>
          <p:cNvSpPr>
            <a:spLocks noGrp="1"/>
          </p:cNvSpPr>
          <p:nvPr>
            <p:ph type="sldNum" sz="quarter" idx="4294967295"/>
          </p:nvPr>
        </p:nvSpPr>
        <p:spPr>
          <a:xfrm>
            <a:off x="8664575" y="6354763"/>
            <a:ext cx="479425" cy="365125"/>
          </a:xfrm>
        </p:spPr>
        <p:txBody>
          <a:bodyPr/>
          <a:lstStyle/>
          <a:p>
            <a:pPr>
              <a:defRPr/>
            </a:pPr>
            <a:fld id="{515CC4ED-1449-4712-AE45-EBC263B4DD26}" type="slidenum">
              <a:rPr lang="en-US" altLang="ko-KR" smtClean="0">
                <a:solidFill>
                  <a:srgbClr val="1F497D">
                    <a:lumMod val="50000"/>
                  </a:srgbClr>
                </a:solidFill>
              </a:rPr>
              <a:pPr>
                <a:defRPr/>
              </a:pPr>
              <a:t>55</a:t>
            </a:fld>
            <a:r>
              <a:rPr lang="en-US" altLang="ko-KR">
                <a:solidFill>
                  <a:srgbClr val="1F497D">
                    <a:lumMod val="50000"/>
                  </a:srgbClr>
                </a:solidFill>
              </a:rPr>
              <a:t> </a:t>
            </a:r>
          </a:p>
        </p:txBody>
      </p:sp>
    </p:spTree>
    <p:extLst>
      <p:ext uri="{BB962C8B-B14F-4D97-AF65-F5344CB8AC3E}">
        <p14:creationId xmlns:p14="http://schemas.microsoft.com/office/powerpoint/2010/main" val="3487785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56</a:t>
            </a:fld>
            <a:endParaRPr lang="en-US" dirty="0"/>
          </a:p>
        </p:txBody>
      </p:sp>
      <p:sp>
        <p:nvSpPr>
          <p:cNvPr id="8" name="텍스트 개체 틀 7"/>
          <p:cNvSpPr>
            <a:spLocks noGrp="1"/>
          </p:cNvSpPr>
          <p:nvPr>
            <p:ph type="body" sz="quarter" idx="12"/>
          </p:nvPr>
        </p:nvSpPr>
        <p:spPr>
          <a:xfrm>
            <a:off x="457200" y="1268760"/>
            <a:ext cx="3989938" cy="5112568"/>
          </a:xfrm>
        </p:spPr>
        <p:txBody>
          <a:bodyPr/>
          <a:lstStyle/>
          <a:p>
            <a:r>
              <a:rPr lang="en-US" altLang="ko-KR" dirty="0"/>
              <a:t>Virtualization refers to the act of creating a virtual (rather than actual) version of something, including a virtual computer hardware platform, operating system (OS), storage device, or computer network resources</a:t>
            </a:r>
          </a:p>
          <a:p>
            <a:r>
              <a:rPr lang="en-US" altLang="ko-KR" dirty="0"/>
              <a:t>Hardware virtualization or platform virtualization refers to the creation of a virtual machine that acts like a real computer with an operating system</a:t>
            </a:r>
            <a:endParaRPr lang="ko-KR" altLang="en-US" dirty="0"/>
          </a:p>
        </p:txBody>
      </p:sp>
      <p:sp>
        <p:nvSpPr>
          <p:cNvPr id="7" name="제목 6"/>
          <p:cNvSpPr>
            <a:spLocks noGrp="1"/>
          </p:cNvSpPr>
          <p:nvPr>
            <p:ph type="title"/>
          </p:nvPr>
        </p:nvSpPr>
        <p:spPr/>
        <p:txBody>
          <a:bodyPr/>
          <a:lstStyle/>
          <a:p>
            <a:r>
              <a:rPr lang="en-US" altLang="ko-KR"/>
              <a:t>What is virtualization?</a:t>
            </a:r>
            <a:endParaRPr lang="ko-KR" altLang="en-US" dirty="0"/>
          </a:p>
        </p:txBody>
      </p:sp>
      <p:pic>
        <p:nvPicPr>
          <p:cNvPr id="1026" name="Picture 2" descr="Virt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4780" y="1131740"/>
            <a:ext cx="4464496" cy="27293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upload.wikimedia.org/wikipedia/commons/a/af/VirtualBox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5699" y="4419394"/>
            <a:ext cx="3069441" cy="230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798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57</a:t>
            </a:fld>
            <a:endParaRPr lang="en-US" dirty="0"/>
          </a:p>
        </p:txBody>
      </p:sp>
      <p:sp>
        <p:nvSpPr>
          <p:cNvPr id="8" name="텍스트 개체 틀 7"/>
          <p:cNvSpPr>
            <a:spLocks noGrp="1"/>
          </p:cNvSpPr>
          <p:nvPr>
            <p:ph type="body" sz="quarter" idx="12"/>
          </p:nvPr>
        </p:nvSpPr>
        <p:spPr/>
        <p:txBody>
          <a:bodyPr/>
          <a:lstStyle/>
          <a:p>
            <a:r>
              <a:rPr lang="en-US" altLang="ko-KR" dirty="0"/>
              <a:t>Major types of hardware virtualization include:</a:t>
            </a:r>
          </a:p>
          <a:p>
            <a:pPr lvl="1"/>
            <a:r>
              <a:rPr lang="en-US" altLang="ko-KR" dirty="0"/>
              <a:t>Full virtualization</a:t>
            </a:r>
          </a:p>
          <a:p>
            <a:pPr lvl="2"/>
            <a:r>
              <a:rPr lang="en-US" altLang="ko-KR" dirty="0"/>
              <a:t>almost complete simulation of the actual hardware to allow software, which typically consists of a guest operating system, to run unmodified</a:t>
            </a:r>
          </a:p>
          <a:p>
            <a:pPr lvl="1"/>
            <a:r>
              <a:rPr lang="en-US" altLang="ko-KR" dirty="0" err="1"/>
              <a:t>Paravirtualization</a:t>
            </a:r>
            <a:endParaRPr lang="en-US" altLang="ko-KR" dirty="0"/>
          </a:p>
          <a:p>
            <a:pPr lvl="2"/>
            <a:r>
              <a:rPr lang="en-US" altLang="ko-KR" dirty="0"/>
              <a:t>a hardware environment is not simulated; however, the guest programs are executed in their own isolated domains, as if they are running on a separate system</a:t>
            </a:r>
          </a:p>
          <a:p>
            <a:pPr lvl="2"/>
            <a:r>
              <a:rPr lang="en-US" altLang="ko-KR" dirty="0"/>
              <a:t>Guest programs need to be specifically modified to run in this environment</a:t>
            </a:r>
            <a:endParaRPr lang="ko-KR" altLang="en-US" dirty="0"/>
          </a:p>
        </p:txBody>
      </p:sp>
      <p:sp>
        <p:nvSpPr>
          <p:cNvPr id="7" name="제목 6"/>
          <p:cNvSpPr>
            <a:spLocks noGrp="1"/>
          </p:cNvSpPr>
          <p:nvPr>
            <p:ph type="title"/>
          </p:nvPr>
        </p:nvSpPr>
        <p:spPr/>
        <p:txBody>
          <a:bodyPr/>
          <a:lstStyle/>
          <a:p>
            <a:r>
              <a:rPr lang="en-US" altLang="ko-KR"/>
              <a:t>Hardware virtualization</a:t>
            </a:r>
            <a:endParaRPr lang="ko-KR" altLang="en-US" dirty="0"/>
          </a:p>
        </p:txBody>
      </p:sp>
    </p:spTree>
    <p:extLst>
      <p:ext uri="{BB962C8B-B14F-4D97-AF65-F5344CB8AC3E}">
        <p14:creationId xmlns:p14="http://schemas.microsoft.com/office/powerpoint/2010/main" val="3494956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based techniques</a:t>
            </a:r>
            <a:endParaRPr lang="en-US" dirty="0"/>
          </a:p>
        </p:txBody>
      </p:sp>
      <p:sp>
        <p:nvSpPr>
          <p:cNvPr id="3" name="Content Placeholder 2"/>
          <p:cNvSpPr>
            <a:spLocks noGrp="1"/>
          </p:cNvSpPr>
          <p:nvPr>
            <p:ph idx="1"/>
          </p:nvPr>
        </p:nvSpPr>
        <p:spPr/>
        <p:txBody>
          <a:bodyPr/>
          <a:lstStyle/>
          <a:p>
            <a:r>
              <a:rPr lang="en-US"/>
              <a:t>Binary translation</a:t>
            </a:r>
          </a:p>
          <a:p>
            <a:pPr lvl="1"/>
            <a:r>
              <a:rPr lang="en-US"/>
              <a:t>Emulation of one instruction set by another for same CPU.</a:t>
            </a:r>
          </a:p>
          <a:p>
            <a:pPr lvl="1"/>
            <a:r>
              <a:rPr lang="en-US"/>
              <a:t>When source and target instruction set are the same, it’s called instruction set simulation</a:t>
            </a:r>
          </a:p>
          <a:p>
            <a:pPr lvl="1"/>
            <a:r>
              <a:rPr lang="en-US"/>
              <a:t>can be done “just in time” (JIT)</a:t>
            </a:r>
          </a:p>
          <a:p>
            <a:pPr lvl="2"/>
            <a:r>
              <a:rPr lang="en-US"/>
              <a:t>can do some caching to be more efficient (i.e., hot spot detection)</a:t>
            </a:r>
          </a:p>
          <a:p>
            <a:r>
              <a:rPr lang="en-US"/>
              <a:t>Para-virtualization</a:t>
            </a:r>
          </a:p>
          <a:p>
            <a:pPr lvl="1"/>
            <a:r>
              <a:rPr lang="en-US"/>
              <a:t>modification of guest kernel to support being virtualized</a:t>
            </a:r>
          </a:p>
          <a:p>
            <a:pPr lvl="1"/>
            <a:r>
              <a:rPr lang="en-US"/>
              <a:t>Can be pretty efficient</a:t>
            </a:r>
            <a:endParaRPr lang="en-US" dirty="0"/>
          </a:p>
        </p:txBody>
      </p:sp>
      <p:sp>
        <p:nvSpPr>
          <p:cNvPr id="5" name="Footer Placeholder 4"/>
          <p:cNvSpPr>
            <a:spLocks noGrp="1"/>
          </p:cNvSpPr>
          <p:nvPr>
            <p:ph type="ftr" sz="quarter" idx="11"/>
          </p:nvPr>
        </p:nvSpPr>
        <p:spPr/>
        <p:txBody>
          <a:bodyPr/>
          <a:lstStyle/>
          <a:p>
            <a:r>
              <a:rPr lang="en-US"/>
              <a:t>Dept. of Game &amp; Multimedia Engineering</a:t>
            </a:r>
          </a:p>
        </p:txBody>
      </p:sp>
      <p:sp>
        <p:nvSpPr>
          <p:cNvPr id="6" name="Slide Number Placeholder 5"/>
          <p:cNvSpPr>
            <a:spLocks noGrp="1"/>
          </p:cNvSpPr>
          <p:nvPr>
            <p:ph type="sldNum" sz="quarter" idx="12"/>
          </p:nvPr>
        </p:nvSpPr>
        <p:spPr/>
        <p:txBody>
          <a:bodyPr/>
          <a:lstStyle/>
          <a:p>
            <a:fld id="{A4ECE658-60ED-8149-8543-3DDC7ED3E89C}" type="slidenum">
              <a:rPr lang="en-US" smtClean="0"/>
              <a:pPr/>
              <a:t>58</a:t>
            </a:fld>
            <a:endParaRPr lang="en-US"/>
          </a:p>
        </p:txBody>
      </p:sp>
    </p:spTree>
    <p:extLst>
      <p:ext uri="{BB962C8B-B14F-4D97-AF65-F5344CB8AC3E}">
        <p14:creationId xmlns:p14="http://schemas.microsoft.com/office/powerpoint/2010/main" val="4177217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Binary Translation</a:t>
            </a:r>
            <a:endParaRPr lang="en-US" dirty="0"/>
          </a:p>
        </p:txBody>
      </p:sp>
      <p:sp>
        <p:nvSpPr>
          <p:cNvPr id="3" name="Content Placeholder 2"/>
          <p:cNvSpPr>
            <a:spLocks noGrp="1"/>
          </p:cNvSpPr>
          <p:nvPr>
            <p:ph idx="1"/>
          </p:nvPr>
        </p:nvSpPr>
        <p:spPr/>
        <p:txBody>
          <a:bodyPr/>
          <a:lstStyle/>
          <a:p>
            <a:r>
              <a:rPr lang="en-US"/>
              <a:t>x86 assembly cannot be virtualized because some privileged instructions don’t generate exceptions</a:t>
            </a:r>
          </a:p>
          <a:p>
            <a:r>
              <a:rPr lang="en-US"/>
              <a:t>Workaround: translate the unsafe assembly from the guest to safe assembly</a:t>
            </a:r>
          </a:p>
          <a:p>
            <a:pPr lvl="1"/>
            <a:r>
              <a:rPr lang="en-US"/>
              <a:t>Known as binary translation</a:t>
            </a:r>
          </a:p>
          <a:p>
            <a:pPr lvl="1"/>
            <a:r>
              <a:rPr lang="en-US"/>
              <a:t>Performed by the VMM</a:t>
            </a:r>
          </a:p>
          <a:p>
            <a:pPr lvl="1"/>
            <a:r>
              <a:rPr lang="en-US"/>
              <a:t>Privileged instructions are changed to function calls to code in VMM</a:t>
            </a:r>
            <a:endParaRPr lang="en-US" dirty="0"/>
          </a:p>
        </p:txBody>
      </p:sp>
      <p:sp>
        <p:nvSpPr>
          <p:cNvPr id="4" name="Slide Number Placeholder 3"/>
          <p:cNvSpPr>
            <a:spLocks noGrp="1"/>
          </p:cNvSpPr>
          <p:nvPr>
            <p:ph type="sldNum" sz="quarter" idx="12"/>
          </p:nvPr>
        </p:nvSpPr>
        <p:spPr/>
        <p:txBody>
          <a:bodyPr/>
          <a:lstStyle/>
          <a:p>
            <a:fld id="{283B9EA5-CE9A-4950-A80C-5ADF06B45BB8}" type="slidenum">
              <a:rPr lang="en-US" smtClean="0"/>
              <a:pPr/>
              <a:t>59</a:t>
            </a:fld>
            <a:endParaRPr lang="en-US" dirty="0"/>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1674451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FA57-3829-4204-89F8-B1872E26BDD0}"/>
              </a:ext>
            </a:extLst>
          </p:cNvPr>
          <p:cNvSpPr>
            <a:spLocks noGrp="1"/>
          </p:cNvSpPr>
          <p:nvPr>
            <p:ph type="title"/>
          </p:nvPr>
        </p:nvSpPr>
        <p:spPr/>
        <p:txBody>
          <a:bodyPr>
            <a:normAutofit fontScale="90000"/>
          </a:bodyPr>
          <a:lstStyle/>
          <a:p>
            <a:r>
              <a:rPr lang="en-US" altLang="ko-KR" dirty="0"/>
              <a:t>cache and main memory</a:t>
            </a:r>
            <a:br>
              <a:rPr lang="en-US" altLang="ko-KR" dirty="0"/>
            </a:br>
            <a:r>
              <a:rPr lang="en-US" altLang="ko-KR" dirty="0"/>
              <a:t>Example: Intel Core i7 (old model)</a:t>
            </a:r>
            <a:endParaRPr lang="ko-KR" altLang="en-US" dirty="0"/>
          </a:p>
        </p:txBody>
      </p:sp>
      <p:sp>
        <p:nvSpPr>
          <p:cNvPr id="3" name="Content Placeholder 2">
            <a:extLst>
              <a:ext uri="{FF2B5EF4-FFF2-40B4-BE49-F238E27FC236}">
                <a16:creationId xmlns:a16="http://schemas.microsoft.com/office/drawing/2014/main" id="{9E5875CC-1CC7-4F98-890D-EA721852CA7F}"/>
              </a:ext>
            </a:extLst>
          </p:cNvPr>
          <p:cNvSpPr>
            <a:spLocks noGrp="1"/>
          </p:cNvSpPr>
          <p:nvPr>
            <p:ph idx="1"/>
          </p:nvPr>
        </p:nvSpPr>
        <p:spPr/>
        <p:txBody>
          <a:bodyPr>
            <a:normAutofit lnSpcReduction="10000"/>
          </a:bodyPr>
          <a:lstStyle/>
          <a:p>
            <a:r>
              <a:rPr lang="en-US" altLang="ko-KR" dirty="0"/>
              <a:t>64-bit processor, x86-64 instruction set</a:t>
            </a:r>
          </a:p>
          <a:p>
            <a:pPr lvl="1"/>
            <a:r>
              <a:rPr lang="en-US" altLang="ko-KR" dirty="0"/>
              <a:t>36-bit physical addresses and 48-bit virtual addresses</a:t>
            </a:r>
          </a:p>
          <a:p>
            <a:r>
              <a:rPr lang="en-US" altLang="ko-KR" dirty="0"/>
              <a:t>Three-level cache hierarchy; all levels use 64-byte block size; two-level TLB</a:t>
            </a:r>
          </a:p>
          <a:p>
            <a:pPr lvl="1"/>
            <a:r>
              <a:rPr lang="en-US" altLang="ko-KR" dirty="0"/>
              <a:t>L1 cache:</a:t>
            </a:r>
          </a:p>
          <a:p>
            <a:pPr lvl="2"/>
            <a:r>
              <a:rPr lang="en-US" altLang="ko-KR" dirty="0"/>
              <a:t>I cache: 32 KB 4-way set associative; D cache: 32 KB 8-way set associative; per core, pseudo LRU replacement, virtually indexed and physically tagged</a:t>
            </a:r>
          </a:p>
          <a:p>
            <a:pPr lvl="1"/>
            <a:r>
              <a:rPr lang="en-US" altLang="ko-KR" dirty="0"/>
              <a:t>L2 cache:</a:t>
            </a:r>
          </a:p>
          <a:p>
            <a:pPr lvl="2"/>
            <a:r>
              <a:rPr lang="en-US" altLang="ko-KR" dirty="0"/>
              <a:t>256 KB, 8-way set associative, per core, pseudo-LRU replacement, physically indexed</a:t>
            </a:r>
          </a:p>
          <a:p>
            <a:pPr lvl="1"/>
            <a:r>
              <a:rPr lang="en-US" altLang="ko-KR" dirty="0"/>
              <a:t>L3 cache:</a:t>
            </a:r>
          </a:p>
          <a:p>
            <a:pPr lvl="2"/>
            <a:r>
              <a:rPr lang="en-US" altLang="ko-KR" dirty="0"/>
              <a:t>2 MB per core, 16-way set associative, pseudo-LRU replacement (with ordered selection algorithm), physically indexed</a:t>
            </a:r>
          </a:p>
          <a:p>
            <a:pPr lvl="1"/>
            <a:r>
              <a:rPr lang="en-US" altLang="ko-KR" dirty="0"/>
              <a:t>First-level TLB:</a:t>
            </a:r>
          </a:p>
          <a:p>
            <a:pPr lvl="2"/>
            <a:r>
              <a:rPr lang="en-US" altLang="ko-KR" dirty="0"/>
              <a:t>I TLB: 128 entries, 4-way set associative, pseudo-LRU replacement; D TLB: 64 entries, 4-way set associative, pseudo-LRU replacement</a:t>
            </a:r>
          </a:p>
          <a:p>
            <a:pPr lvl="1"/>
            <a:r>
              <a:rPr lang="en-US" altLang="ko-KR" dirty="0"/>
              <a:t>Second-level TLB:</a:t>
            </a:r>
          </a:p>
          <a:p>
            <a:pPr lvl="2"/>
            <a:r>
              <a:rPr lang="en-US" altLang="ko-KR" dirty="0"/>
              <a:t>512 entries, 4-way set associative, pseudo-LRU replacement, 4 KB page size</a:t>
            </a:r>
          </a:p>
        </p:txBody>
      </p:sp>
      <p:sp>
        <p:nvSpPr>
          <p:cNvPr id="4" name="Footer Placeholder 3">
            <a:extLst>
              <a:ext uri="{FF2B5EF4-FFF2-40B4-BE49-F238E27FC236}">
                <a16:creationId xmlns:a16="http://schemas.microsoft.com/office/drawing/2014/main" id="{2769A1DB-C2AC-444C-AF1E-FF50C34DDD0C}"/>
              </a:ext>
            </a:extLst>
          </p:cNvPr>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a:extLst>
              <a:ext uri="{FF2B5EF4-FFF2-40B4-BE49-F238E27FC236}">
                <a16:creationId xmlns:a16="http://schemas.microsoft.com/office/drawing/2014/main" id="{29D71E3D-ADF1-47B7-8F1A-97C60D48F6FD}"/>
              </a:ext>
            </a:extLst>
          </p:cNvPr>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56137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Binary Translation Example</a:t>
            </a:r>
            <a:endParaRPr lang="en-US" dirty="0"/>
          </a:p>
        </p:txBody>
      </p:sp>
      <p:sp>
        <p:nvSpPr>
          <p:cNvPr id="7" name="Text Placeholder 6"/>
          <p:cNvSpPr>
            <a:spLocks noGrp="1"/>
          </p:cNvSpPr>
          <p:nvPr>
            <p:ph type="body" idx="1"/>
          </p:nvPr>
        </p:nvSpPr>
        <p:spPr/>
        <p:txBody>
          <a:bodyPr/>
          <a:lstStyle/>
          <a:p>
            <a:r>
              <a:rPr lang="en-US"/>
              <a:t>Guest OS Assembly</a:t>
            </a:r>
            <a:endParaRPr lang="en-US" dirty="0"/>
          </a:p>
        </p:txBody>
      </p:sp>
      <p:sp>
        <p:nvSpPr>
          <p:cNvPr id="11" name="Content Placeholder 2"/>
          <p:cNvSpPr>
            <a:spLocks noGrp="1"/>
          </p:cNvSpPr>
          <p:nvPr>
            <p:ph sz="half" idx="2"/>
          </p:nvPr>
        </p:nvSpPr>
        <p:spPr/>
        <p:txBody>
          <a:bodyPr>
            <a:normAutofit fontScale="77500" lnSpcReduction="20000"/>
          </a:bodyPr>
          <a:lstStyle/>
          <a:p>
            <a:pPr marL="0" indent="0">
              <a:buNone/>
            </a:pPr>
            <a:r>
              <a:rPr lang="en-US" dirty="0" err="1"/>
              <a:t>do_atomic_operation</a:t>
            </a:r>
            <a:r>
              <a:rPr lang="en-US" dirty="0"/>
              <a:t>:</a:t>
            </a:r>
          </a:p>
          <a:p>
            <a:pPr marL="0" indent="0">
              <a:buNone/>
            </a:pPr>
            <a:r>
              <a:rPr lang="en-US" dirty="0"/>
              <a:t>      cli</a:t>
            </a:r>
          </a:p>
          <a:p>
            <a:pPr marL="0" indent="0">
              <a:buNone/>
            </a:pPr>
            <a:r>
              <a:rPr lang="en-US" dirty="0"/>
              <a:t>      </a:t>
            </a:r>
            <a:r>
              <a:rPr lang="en-US" dirty="0" err="1"/>
              <a:t>mov</a:t>
            </a:r>
            <a:r>
              <a:rPr lang="en-US" dirty="0"/>
              <a:t> </a:t>
            </a:r>
            <a:r>
              <a:rPr lang="en-US" dirty="0" err="1"/>
              <a:t>eax</a:t>
            </a:r>
            <a:r>
              <a:rPr lang="en-US" dirty="0"/>
              <a:t>, 1</a:t>
            </a:r>
          </a:p>
          <a:p>
            <a:pPr marL="0" indent="0">
              <a:buNone/>
            </a:pPr>
            <a:r>
              <a:rPr lang="en-US" dirty="0"/>
              <a:t>      </a:t>
            </a:r>
            <a:r>
              <a:rPr lang="en-US" dirty="0" err="1"/>
              <a:t>xchg</a:t>
            </a:r>
            <a:r>
              <a:rPr lang="en-US" dirty="0"/>
              <a:t> </a:t>
            </a:r>
            <a:r>
              <a:rPr lang="en-US" dirty="0" err="1"/>
              <a:t>eax</a:t>
            </a:r>
            <a:r>
              <a:rPr lang="en-US" dirty="0"/>
              <a:t>, [</a:t>
            </a:r>
            <a:r>
              <a:rPr lang="en-US" dirty="0" err="1"/>
              <a:t>lock_addr</a:t>
            </a:r>
            <a:r>
              <a:rPr lang="en-US" dirty="0"/>
              <a:t>]</a:t>
            </a:r>
          </a:p>
          <a:p>
            <a:pPr marL="0" indent="0">
              <a:buNone/>
            </a:pPr>
            <a:r>
              <a:rPr lang="en-US" dirty="0"/>
              <a:t>      test </a:t>
            </a:r>
            <a:r>
              <a:rPr lang="en-US" dirty="0" err="1"/>
              <a:t>eax</a:t>
            </a:r>
            <a:r>
              <a:rPr lang="en-US" dirty="0"/>
              <a:t>, </a:t>
            </a:r>
            <a:r>
              <a:rPr lang="en-US" dirty="0" err="1"/>
              <a:t>eax</a:t>
            </a:r>
            <a:endParaRPr lang="en-US" dirty="0"/>
          </a:p>
          <a:p>
            <a:pPr marL="0" indent="0">
              <a:buNone/>
            </a:pPr>
            <a:r>
              <a:rPr lang="en-US" dirty="0"/>
              <a:t>      </a:t>
            </a:r>
            <a:r>
              <a:rPr lang="en-US" dirty="0" err="1"/>
              <a:t>jnz</a:t>
            </a:r>
            <a:r>
              <a:rPr lang="en-US" dirty="0"/>
              <a:t> spinlock</a:t>
            </a:r>
          </a:p>
          <a:p>
            <a:pPr marL="0" indent="0">
              <a:buNone/>
            </a:pPr>
            <a:r>
              <a:rPr lang="en-US" dirty="0"/>
              <a:t>      …</a:t>
            </a:r>
          </a:p>
          <a:p>
            <a:pPr marL="0" indent="0">
              <a:buNone/>
            </a:pPr>
            <a:r>
              <a:rPr lang="en-US" dirty="0"/>
              <a:t>      …</a:t>
            </a:r>
          </a:p>
          <a:p>
            <a:pPr marL="0" indent="0">
              <a:buNone/>
            </a:pPr>
            <a:r>
              <a:rPr lang="en-US" dirty="0"/>
              <a:t>      </a:t>
            </a:r>
            <a:r>
              <a:rPr lang="en-US" dirty="0" err="1"/>
              <a:t>mov</a:t>
            </a:r>
            <a:r>
              <a:rPr lang="en-US" dirty="0"/>
              <a:t> [</a:t>
            </a:r>
            <a:r>
              <a:rPr lang="en-US" dirty="0" err="1"/>
              <a:t>lock_addr</a:t>
            </a:r>
            <a:r>
              <a:rPr lang="en-US" dirty="0"/>
              <a:t>], 0</a:t>
            </a:r>
          </a:p>
          <a:p>
            <a:pPr marL="0" indent="0">
              <a:buNone/>
            </a:pPr>
            <a:r>
              <a:rPr lang="en-US" dirty="0"/>
              <a:t>      </a:t>
            </a:r>
            <a:r>
              <a:rPr lang="en-US" dirty="0" err="1"/>
              <a:t>sti</a:t>
            </a:r>
            <a:endParaRPr lang="en-US" dirty="0"/>
          </a:p>
          <a:p>
            <a:pPr marL="0" indent="0">
              <a:buNone/>
            </a:pPr>
            <a:r>
              <a:rPr lang="en-US" dirty="0"/>
              <a:t>      ret</a:t>
            </a:r>
          </a:p>
        </p:txBody>
      </p:sp>
      <p:sp>
        <p:nvSpPr>
          <p:cNvPr id="9" name="Text Placeholder 8"/>
          <p:cNvSpPr>
            <a:spLocks noGrp="1"/>
          </p:cNvSpPr>
          <p:nvPr>
            <p:ph type="body" sz="quarter" idx="3"/>
          </p:nvPr>
        </p:nvSpPr>
        <p:spPr/>
        <p:txBody>
          <a:bodyPr/>
          <a:lstStyle/>
          <a:p>
            <a:r>
              <a:rPr lang="en-US"/>
              <a:t>Translated Assembly</a:t>
            </a:r>
            <a:endParaRPr lang="en-US" dirty="0"/>
          </a:p>
        </p:txBody>
      </p:sp>
      <p:sp>
        <p:nvSpPr>
          <p:cNvPr id="10" name="Content Placeholder 9"/>
          <p:cNvSpPr>
            <a:spLocks noGrp="1"/>
          </p:cNvSpPr>
          <p:nvPr>
            <p:ph sz="quarter" idx="4"/>
          </p:nvPr>
        </p:nvSpPr>
        <p:spPr/>
        <p:txBody>
          <a:bodyPr>
            <a:normAutofit fontScale="77500" lnSpcReduction="20000"/>
          </a:bodyPr>
          <a:lstStyle/>
          <a:p>
            <a:pPr marL="0" indent="0">
              <a:buNone/>
            </a:pPr>
            <a:r>
              <a:rPr lang="en-US" dirty="0" err="1"/>
              <a:t>do_atomic_operation</a:t>
            </a:r>
            <a:r>
              <a:rPr lang="en-US" dirty="0"/>
              <a:t>:</a:t>
            </a:r>
          </a:p>
          <a:p>
            <a:pPr marL="0" indent="0">
              <a:buNone/>
            </a:pPr>
            <a:r>
              <a:rPr lang="en-US" dirty="0"/>
              <a:t>      call [</a:t>
            </a:r>
            <a:r>
              <a:rPr lang="en-US" dirty="0" err="1"/>
              <a:t>vmm_disable_interrupts</a:t>
            </a:r>
            <a:r>
              <a:rPr lang="en-US" dirty="0"/>
              <a:t>]</a:t>
            </a:r>
          </a:p>
          <a:p>
            <a:pPr marL="0" indent="0">
              <a:buNone/>
            </a:pPr>
            <a:r>
              <a:rPr lang="en-US" dirty="0"/>
              <a:t>      </a:t>
            </a:r>
            <a:r>
              <a:rPr lang="en-US" dirty="0" err="1"/>
              <a:t>mov</a:t>
            </a:r>
            <a:r>
              <a:rPr lang="en-US" dirty="0"/>
              <a:t> </a:t>
            </a:r>
            <a:r>
              <a:rPr lang="en-US" dirty="0" err="1"/>
              <a:t>eax</a:t>
            </a:r>
            <a:r>
              <a:rPr lang="en-US" dirty="0"/>
              <a:t>, 1</a:t>
            </a:r>
          </a:p>
          <a:p>
            <a:pPr marL="0" indent="0">
              <a:buNone/>
            </a:pPr>
            <a:r>
              <a:rPr lang="en-US" dirty="0"/>
              <a:t>      </a:t>
            </a:r>
            <a:r>
              <a:rPr lang="en-US" dirty="0" err="1"/>
              <a:t>xchg</a:t>
            </a:r>
            <a:r>
              <a:rPr lang="en-US" dirty="0"/>
              <a:t> </a:t>
            </a:r>
            <a:r>
              <a:rPr lang="en-US" dirty="0" err="1"/>
              <a:t>eax</a:t>
            </a:r>
            <a:r>
              <a:rPr lang="en-US" dirty="0"/>
              <a:t>, [</a:t>
            </a:r>
            <a:r>
              <a:rPr lang="en-US" dirty="0" err="1"/>
              <a:t>lock_addr</a:t>
            </a:r>
            <a:r>
              <a:rPr lang="en-US" dirty="0"/>
              <a:t>]</a:t>
            </a:r>
          </a:p>
          <a:p>
            <a:pPr marL="0" indent="0">
              <a:buNone/>
            </a:pPr>
            <a:r>
              <a:rPr lang="en-US" dirty="0"/>
              <a:t>      test </a:t>
            </a:r>
            <a:r>
              <a:rPr lang="en-US" dirty="0" err="1"/>
              <a:t>eax</a:t>
            </a:r>
            <a:r>
              <a:rPr lang="en-US" dirty="0"/>
              <a:t>, </a:t>
            </a:r>
            <a:r>
              <a:rPr lang="en-US" dirty="0" err="1"/>
              <a:t>eax</a:t>
            </a:r>
            <a:endParaRPr lang="en-US" dirty="0"/>
          </a:p>
          <a:p>
            <a:pPr marL="0" indent="0">
              <a:buNone/>
            </a:pPr>
            <a:r>
              <a:rPr lang="en-US" dirty="0"/>
              <a:t>      </a:t>
            </a:r>
            <a:r>
              <a:rPr lang="en-US" dirty="0" err="1"/>
              <a:t>jnz</a:t>
            </a:r>
            <a:r>
              <a:rPr lang="en-US" dirty="0"/>
              <a:t> spinlock</a:t>
            </a:r>
          </a:p>
          <a:p>
            <a:pPr marL="0" indent="0">
              <a:buNone/>
            </a:pPr>
            <a:r>
              <a:rPr lang="en-US" dirty="0"/>
              <a:t>      …</a:t>
            </a:r>
          </a:p>
          <a:p>
            <a:pPr marL="0" indent="0">
              <a:buNone/>
            </a:pPr>
            <a:r>
              <a:rPr lang="en-US" dirty="0"/>
              <a:t>      …</a:t>
            </a:r>
          </a:p>
          <a:p>
            <a:pPr marL="0" indent="0">
              <a:buNone/>
            </a:pPr>
            <a:r>
              <a:rPr lang="en-US" dirty="0"/>
              <a:t>      </a:t>
            </a:r>
            <a:r>
              <a:rPr lang="en-US" dirty="0" err="1"/>
              <a:t>mov</a:t>
            </a:r>
            <a:r>
              <a:rPr lang="en-US" dirty="0"/>
              <a:t> [</a:t>
            </a:r>
            <a:r>
              <a:rPr lang="en-US" dirty="0" err="1"/>
              <a:t>lock_addr</a:t>
            </a:r>
            <a:r>
              <a:rPr lang="en-US" dirty="0"/>
              <a:t>], 0</a:t>
            </a:r>
          </a:p>
          <a:p>
            <a:pPr marL="0" indent="0">
              <a:buNone/>
            </a:pPr>
            <a:r>
              <a:rPr lang="en-US" dirty="0"/>
              <a:t>      call [</a:t>
            </a:r>
            <a:r>
              <a:rPr lang="en-US" dirty="0" err="1"/>
              <a:t>vmm_enable_interrupts</a:t>
            </a:r>
            <a:r>
              <a:rPr lang="en-US" dirty="0"/>
              <a:t>]</a:t>
            </a:r>
          </a:p>
          <a:p>
            <a:pPr marL="0" indent="0">
              <a:buNone/>
            </a:pPr>
            <a:r>
              <a:rPr lang="en-US" dirty="0"/>
              <a:t>      ret</a:t>
            </a:r>
          </a:p>
          <a:p>
            <a:pPr marL="0" indent="0">
              <a:buNone/>
            </a:pPr>
            <a:endParaRPr lang="en-US" dirty="0"/>
          </a:p>
        </p:txBody>
      </p:sp>
      <p:sp>
        <p:nvSpPr>
          <p:cNvPr id="4" name="Slide Number Placeholder 3"/>
          <p:cNvSpPr>
            <a:spLocks noGrp="1"/>
          </p:cNvSpPr>
          <p:nvPr>
            <p:ph type="sldNum" sz="quarter" idx="12"/>
          </p:nvPr>
        </p:nvSpPr>
        <p:spPr/>
        <p:txBody>
          <a:bodyPr/>
          <a:lstStyle/>
          <a:p>
            <a:fld id="{283B9EA5-CE9A-4950-A80C-5ADF06B45BB8}" type="slidenum">
              <a:rPr lang="en-US" smtClean="0"/>
              <a:pPr/>
              <a:t>60</a:t>
            </a:fld>
            <a:endParaRPr lang="en-US" dirty="0"/>
          </a:p>
        </p:txBody>
      </p:sp>
      <p:sp>
        <p:nvSpPr>
          <p:cNvPr id="12" name="Rectangle 11"/>
          <p:cNvSpPr/>
          <p:nvPr/>
        </p:nvSpPr>
        <p:spPr>
          <a:xfrm>
            <a:off x="827301" y="2429648"/>
            <a:ext cx="696036" cy="40943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27301" y="5302724"/>
            <a:ext cx="696036" cy="40943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2" idx="3"/>
          </p:cNvCxnSpPr>
          <p:nvPr/>
        </p:nvCxnSpPr>
        <p:spPr>
          <a:xfrm>
            <a:off x="1523337" y="2634364"/>
            <a:ext cx="3562065" cy="0"/>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3" idx="3"/>
          </p:cNvCxnSpPr>
          <p:nvPr/>
        </p:nvCxnSpPr>
        <p:spPr>
          <a:xfrm>
            <a:off x="1523337" y="5507440"/>
            <a:ext cx="3548416" cy="0"/>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a:t>Dept. of Game &amp; Multimedia Engineering</a:t>
            </a:r>
          </a:p>
        </p:txBody>
      </p:sp>
    </p:spTree>
    <p:extLst>
      <p:ext uri="{BB962C8B-B14F-4D97-AF65-F5344CB8AC3E}">
        <p14:creationId xmlns:p14="http://schemas.microsoft.com/office/powerpoint/2010/main" val="167621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fade">
                                      <p:cBhvr>
                                        <p:cTn id="15" dur="500"/>
                                        <p:tgtEl>
                                          <p:spTgt spid="9">
                                            <p:bg/>
                                          </p:spTgt>
                                        </p:tgtEl>
                                      </p:cBhvr>
                                    </p:animEffect>
                                    <p:anim calcmode="lin" valueType="num">
                                      <p:cBhvr>
                                        <p:cTn id="16" dur="500" fill="hold"/>
                                        <p:tgtEl>
                                          <p:spTgt spid="9">
                                            <p:bg/>
                                          </p:spTgt>
                                        </p:tgtEl>
                                        <p:attrNameLst>
                                          <p:attrName>ppt_x</p:attrName>
                                        </p:attrNameLst>
                                      </p:cBhvr>
                                      <p:tavLst>
                                        <p:tav tm="0">
                                          <p:val>
                                            <p:strVal val="#ppt_x"/>
                                          </p:val>
                                        </p:tav>
                                        <p:tav tm="100000">
                                          <p:val>
                                            <p:strVal val="#ppt_x"/>
                                          </p:val>
                                        </p:tav>
                                      </p:tavLst>
                                    </p:anim>
                                    <p:anim calcmode="lin" valueType="num">
                                      <p:cBhvr>
                                        <p:cTn id="17" dur="500" fill="hold"/>
                                        <p:tgtEl>
                                          <p:spTgt spid="9">
                                            <p:bg/>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anim calcmode="lin" valueType="num">
                                      <p:cBhvr>
                                        <p:cTn id="2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9">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anim calcmode="lin" valueType="num">
                                      <p:cBhvr>
                                        <p:cTn id="26"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10">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anim calcmode="lin" valueType="num">
                                      <p:cBhvr>
                                        <p:cTn id="3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2" dur="500" fill="hold"/>
                                        <p:tgtEl>
                                          <p:spTgt spid="10">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anim calcmode="lin" valueType="num">
                                      <p:cBhvr>
                                        <p:cTn id="3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2" end="2"/>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
                                            <p:txEl>
                                              <p:pRg st="3" end="3"/>
                                            </p:txEl>
                                          </p:spTgt>
                                        </p:tgtEl>
                                        <p:attrNameLst>
                                          <p:attrName>style.visibility</p:attrName>
                                        </p:attrNameLst>
                                      </p:cBhvr>
                                      <p:to>
                                        <p:strVal val="visible"/>
                                      </p:to>
                                    </p:set>
                                    <p:animEffect transition="in" filter="fade">
                                      <p:cBhvr>
                                        <p:cTn id="40" dur="500"/>
                                        <p:tgtEl>
                                          <p:spTgt spid="10">
                                            <p:txEl>
                                              <p:pRg st="3" end="3"/>
                                            </p:txEl>
                                          </p:spTgt>
                                        </p:tgtEl>
                                      </p:cBhvr>
                                    </p:animEffect>
                                    <p:anim calcmode="lin" valueType="num">
                                      <p:cBhvr>
                                        <p:cTn id="41"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42" dur="500" fill="hold"/>
                                        <p:tgtEl>
                                          <p:spTgt spid="10">
                                            <p:txEl>
                                              <p:pRg st="3" end="3"/>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0">
                                            <p:txEl>
                                              <p:pRg st="4" end="4"/>
                                            </p:txEl>
                                          </p:spTgt>
                                        </p:tgtEl>
                                        <p:attrNameLst>
                                          <p:attrName>style.visibility</p:attrName>
                                        </p:attrNameLst>
                                      </p:cBhvr>
                                      <p:to>
                                        <p:strVal val="visible"/>
                                      </p:to>
                                    </p:set>
                                    <p:animEffect transition="in" filter="fade">
                                      <p:cBhvr>
                                        <p:cTn id="45" dur="500"/>
                                        <p:tgtEl>
                                          <p:spTgt spid="10">
                                            <p:txEl>
                                              <p:pRg st="4" end="4"/>
                                            </p:txEl>
                                          </p:spTgt>
                                        </p:tgtEl>
                                      </p:cBhvr>
                                    </p:animEffect>
                                    <p:anim calcmode="lin" valueType="num">
                                      <p:cBhvr>
                                        <p:cTn id="46"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7" dur="500" fill="hold"/>
                                        <p:tgtEl>
                                          <p:spTgt spid="10">
                                            <p:txEl>
                                              <p:pRg st="4" end="4"/>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
                                            <p:txEl>
                                              <p:pRg st="5" end="5"/>
                                            </p:txEl>
                                          </p:spTgt>
                                        </p:tgtEl>
                                        <p:attrNameLst>
                                          <p:attrName>style.visibility</p:attrName>
                                        </p:attrNameLst>
                                      </p:cBhvr>
                                      <p:to>
                                        <p:strVal val="visible"/>
                                      </p:to>
                                    </p:set>
                                    <p:animEffect transition="in" filter="fade">
                                      <p:cBhvr>
                                        <p:cTn id="50" dur="500"/>
                                        <p:tgtEl>
                                          <p:spTgt spid="10">
                                            <p:txEl>
                                              <p:pRg st="5" end="5"/>
                                            </p:txEl>
                                          </p:spTgt>
                                        </p:tgtEl>
                                      </p:cBhvr>
                                    </p:animEffect>
                                    <p:anim calcmode="lin" valueType="num">
                                      <p:cBhvr>
                                        <p:cTn id="5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52" dur="500" fill="hold"/>
                                        <p:tgtEl>
                                          <p:spTgt spid="10">
                                            <p:txEl>
                                              <p:pRg st="5" end="5"/>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0">
                                            <p:txEl>
                                              <p:pRg st="6" end="6"/>
                                            </p:txEl>
                                          </p:spTgt>
                                        </p:tgtEl>
                                        <p:attrNameLst>
                                          <p:attrName>style.visibility</p:attrName>
                                        </p:attrNameLst>
                                      </p:cBhvr>
                                      <p:to>
                                        <p:strVal val="visible"/>
                                      </p:to>
                                    </p:set>
                                    <p:animEffect transition="in" filter="fade">
                                      <p:cBhvr>
                                        <p:cTn id="55" dur="500"/>
                                        <p:tgtEl>
                                          <p:spTgt spid="10">
                                            <p:txEl>
                                              <p:pRg st="6" end="6"/>
                                            </p:txEl>
                                          </p:spTgt>
                                        </p:tgtEl>
                                      </p:cBhvr>
                                    </p:animEffect>
                                    <p:anim calcmode="lin" valueType="num">
                                      <p:cBhvr>
                                        <p:cTn id="5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57" dur="500" fill="hold"/>
                                        <p:tgtEl>
                                          <p:spTgt spid="10">
                                            <p:txEl>
                                              <p:pRg st="6" end="6"/>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0">
                                            <p:txEl>
                                              <p:pRg st="7" end="7"/>
                                            </p:txEl>
                                          </p:spTgt>
                                        </p:tgtEl>
                                        <p:attrNameLst>
                                          <p:attrName>style.visibility</p:attrName>
                                        </p:attrNameLst>
                                      </p:cBhvr>
                                      <p:to>
                                        <p:strVal val="visible"/>
                                      </p:to>
                                    </p:set>
                                    <p:animEffect transition="in" filter="fade">
                                      <p:cBhvr>
                                        <p:cTn id="60" dur="500"/>
                                        <p:tgtEl>
                                          <p:spTgt spid="10">
                                            <p:txEl>
                                              <p:pRg st="7" end="7"/>
                                            </p:txEl>
                                          </p:spTgt>
                                        </p:tgtEl>
                                      </p:cBhvr>
                                    </p:animEffect>
                                    <p:anim calcmode="lin" valueType="num">
                                      <p:cBhvr>
                                        <p:cTn id="61"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62" dur="500" fill="hold"/>
                                        <p:tgtEl>
                                          <p:spTgt spid="10">
                                            <p:txEl>
                                              <p:pRg st="7" end="7"/>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0">
                                            <p:txEl>
                                              <p:pRg st="8" end="8"/>
                                            </p:txEl>
                                          </p:spTgt>
                                        </p:tgtEl>
                                        <p:attrNameLst>
                                          <p:attrName>style.visibility</p:attrName>
                                        </p:attrNameLst>
                                      </p:cBhvr>
                                      <p:to>
                                        <p:strVal val="visible"/>
                                      </p:to>
                                    </p:set>
                                    <p:animEffect transition="in" filter="fade">
                                      <p:cBhvr>
                                        <p:cTn id="65" dur="500"/>
                                        <p:tgtEl>
                                          <p:spTgt spid="10">
                                            <p:txEl>
                                              <p:pRg st="8" end="8"/>
                                            </p:txEl>
                                          </p:spTgt>
                                        </p:tgtEl>
                                      </p:cBhvr>
                                    </p:animEffect>
                                    <p:anim calcmode="lin" valueType="num">
                                      <p:cBhvr>
                                        <p:cTn id="66"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67" dur="500" fill="hold"/>
                                        <p:tgtEl>
                                          <p:spTgt spid="10">
                                            <p:txEl>
                                              <p:pRg st="8" end="8"/>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0">
                                            <p:txEl>
                                              <p:pRg st="9" end="9"/>
                                            </p:txEl>
                                          </p:spTgt>
                                        </p:tgtEl>
                                        <p:attrNameLst>
                                          <p:attrName>style.visibility</p:attrName>
                                        </p:attrNameLst>
                                      </p:cBhvr>
                                      <p:to>
                                        <p:strVal val="visible"/>
                                      </p:to>
                                    </p:set>
                                    <p:animEffect transition="in" filter="fade">
                                      <p:cBhvr>
                                        <p:cTn id="70" dur="500"/>
                                        <p:tgtEl>
                                          <p:spTgt spid="10">
                                            <p:txEl>
                                              <p:pRg st="9" end="9"/>
                                            </p:txEl>
                                          </p:spTgt>
                                        </p:tgtEl>
                                      </p:cBhvr>
                                    </p:animEffect>
                                    <p:anim calcmode="lin" valueType="num">
                                      <p:cBhvr>
                                        <p:cTn id="71"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9" end="9"/>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0">
                                            <p:txEl>
                                              <p:pRg st="10" end="10"/>
                                            </p:txEl>
                                          </p:spTgt>
                                        </p:tgtEl>
                                        <p:attrNameLst>
                                          <p:attrName>style.visibility</p:attrName>
                                        </p:attrNameLst>
                                      </p:cBhvr>
                                      <p:to>
                                        <p:strVal val="visible"/>
                                      </p:to>
                                    </p:set>
                                    <p:animEffect transition="in" filter="fade">
                                      <p:cBhvr>
                                        <p:cTn id="75" dur="500"/>
                                        <p:tgtEl>
                                          <p:spTgt spid="10">
                                            <p:txEl>
                                              <p:pRg st="10" end="10"/>
                                            </p:txEl>
                                          </p:spTgt>
                                        </p:tgtEl>
                                      </p:cBhvr>
                                    </p:animEffect>
                                    <p:anim calcmode="lin" valueType="num">
                                      <p:cBhvr>
                                        <p:cTn id="76"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77"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par>
                                <p:cTn id="82" presetID="22" presetClass="entr" presetSubtype="8" fill="hold"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wipe(left)">
                                      <p:cBhvr>
                                        <p:cTn id="8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0" grpId="0" build="p"/>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a:t>Binary translation – example</a:t>
            </a:r>
            <a:endParaRPr lang="en-US" dirty="0"/>
          </a:p>
        </p:txBody>
      </p:sp>
      <p:sp>
        <p:nvSpPr>
          <p:cNvPr id="6" name="Content Placeholder 5"/>
          <p:cNvSpPr>
            <a:spLocks noGrp="1"/>
          </p:cNvSpPr>
          <p:nvPr>
            <p:ph idx="1"/>
          </p:nvPr>
        </p:nvSpPr>
        <p:spPr/>
        <p:txBody>
          <a:bodyPr/>
          <a:lstStyle/>
          <a:p>
            <a:endParaRPr lang="en-US"/>
          </a:p>
        </p:txBody>
      </p:sp>
      <p:sp>
        <p:nvSpPr>
          <p:cNvPr id="4" name="Dia számának helye 3"/>
          <p:cNvSpPr>
            <a:spLocks noGrp="1"/>
          </p:cNvSpPr>
          <p:nvPr>
            <p:ph type="sldNum" sz="quarter" idx="12"/>
          </p:nvPr>
        </p:nvSpPr>
        <p:spPr>
          <a:xfrm>
            <a:off x="8410575" y="6354763"/>
            <a:ext cx="479425" cy="365125"/>
          </a:xfrm>
        </p:spPr>
        <p:txBody>
          <a:bodyPr/>
          <a:lstStyle/>
          <a:p>
            <a:fld id="{3D86C690-4F62-4AFC-8745-06DC9BF07935}" type="slidenum">
              <a:rPr lang="hu-HU" smtClean="0"/>
              <a:pPr/>
              <a:t>61</a:t>
            </a:fld>
            <a:endParaRPr lang="hu-HU"/>
          </a:p>
        </p:txBody>
      </p:sp>
      <p:cxnSp>
        <p:nvCxnSpPr>
          <p:cNvPr id="47" name="Straight Arrow Connector 60"/>
          <p:cNvCxnSpPr>
            <a:stCxn id="62" idx="3"/>
            <a:endCxn id="52" idx="1"/>
          </p:cNvCxnSpPr>
          <p:nvPr/>
        </p:nvCxnSpPr>
        <p:spPr>
          <a:xfrm>
            <a:off x="3733800" y="2514600"/>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64"/>
          <p:cNvCxnSpPr>
            <a:stCxn id="64" idx="3"/>
            <a:endCxn id="53" idx="1"/>
          </p:cNvCxnSpPr>
          <p:nvPr/>
        </p:nvCxnSpPr>
        <p:spPr>
          <a:xfrm>
            <a:off x="3733800" y="3124200"/>
            <a:ext cx="1371600" cy="1524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65"/>
          <p:cNvCxnSpPr>
            <a:stCxn id="65" idx="3"/>
            <a:endCxn id="54" idx="1"/>
          </p:cNvCxnSpPr>
          <p:nvPr/>
        </p:nvCxnSpPr>
        <p:spPr>
          <a:xfrm>
            <a:off x="3733800" y="3429000"/>
            <a:ext cx="1371600" cy="7620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66"/>
          <p:cNvCxnSpPr>
            <a:stCxn id="66" idx="3"/>
            <a:endCxn id="55" idx="1"/>
          </p:cNvCxnSpPr>
          <p:nvPr/>
        </p:nvCxnSpPr>
        <p:spPr>
          <a:xfrm>
            <a:off x="3733800" y="3733800"/>
            <a:ext cx="1371600" cy="12192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93"/>
          <p:cNvCxnSpPr>
            <a:stCxn id="61" idx="3"/>
            <a:endCxn id="56" idx="1"/>
          </p:cNvCxnSpPr>
          <p:nvPr/>
        </p:nvCxnSpPr>
        <p:spPr>
          <a:xfrm>
            <a:off x="3733800" y="2209800"/>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Left Brace 20"/>
          <p:cNvSpPr/>
          <p:nvPr/>
        </p:nvSpPr>
        <p:spPr>
          <a:xfrm>
            <a:off x="5105400" y="2438400"/>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21"/>
          <p:cNvSpPr/>
          <p:nvPr/>
        </p:nvSpPr>
        <p:spPr>
          <a:xfrm>
            <a:off x="5105400" y="3048000"/>
            <a:ext cx="76200" cy="4572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22"/>
          <p:cNvSpPr/>
          <p:nvPr/>
        </p:nvSpPr>
        <p:spPr>
          <a:xfrm>
            <a:off x="5105400" y="3657600"/>
            <a:ext cx="76200" cy="10668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23"/>
          <p:cNvSpPr/>
          <p:nvPr/>
        </p:nvSpPr>
        <p:spPr>
          <a:xfrm>
            <a:off x="5105400" y="4876800"/>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Left Brace 95"/>
          <p:cNvSpPr/>
          <p:nvPr/>
        </p:nvSpPr>
        <p:spPr>
          <a:xfrm>
            <a:off x="5105400" y="2133600"/>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Left Brace 96"/>
          <p:cNvSpPr/>
          <p:nvPr/>
        </p:nvSpPr>
        <p:spPr>
          <a:xfrm>
            <a:off x="5105400" y="2743200"/>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Arrow Connector 97"/>
          <p:cNvCxnSpPr>
            <a:stCxn id="63" idx="3"/>
            <a:endCxn id="57" idx="1"/>
          </p:cNvCxnSpPr>
          <p:nvPr/>
        </p:nvCxnSpPr>
        <p:spPr>
          <a:xfrm>
            <a:off x="3733800" y="2819400"/>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6"/>
          <p:cNvCxnSpPr>
            <a:stCxn id="60" idx="3"/>
            <a:endCxn id="61" idx="1"/>
          </p:cNvCxnSpPr>
          <p:nvPr/>
        </p:nvCxnSpPr>
        <p:spPr>
          <a:xfrm>
            <a:off x="1295400" y="2209800"/>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ectangle 13"/>
          <p:cNvSpPr/>
          <p:nvPr/>
        </p:nvSpPr>
        <p:spPr>
          <a:xfrm>
            <a:off x="609600" y="2057400"/>
            <a:ext cx="685800" cy="304800"/>
          </a:xfrm>
          <a:prstGeom prst="rect">
            <a:avLst/>
          </a:prstGeom>
          <a:solidFill>
            <a:schemeClr val="tx1"/>
          </a:solidFill>
          <a:ln w="9525">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400" b="1" dirty="0" err="1">
                <a:solidFill>
                  <a:schemeClr val="bg1"/>
                </a:solidFill>
              </a:rPr>
              <a:t>vEPC</a:t>
            </a:r>
            <a:endParaRPr lang="en-US" sz="1400" b="1" dirty="0">
              <a:solidFill>
                <a:schemeClr val="bg1"/>
              </a:solidFill>
            </a:endParaRPr>
          </a:p>
        </p:txBody>
      </p:sp>
      <p:sp>
        <p:nvSpPr>
          <p:cNvPr id="61" name="Rectangle 31"/>
          <p:cNvSpPr/>
          <p:nvPr/>
        </p:nvSpPr>
        <p:spPr>
          <a:xfrm>
            <a:off x="1524000" y="20574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62" name="Rectangle 32"/>
          <p:cNvSpPr/>
          <p:nvPr/>
        </p:nvSpPr>
        <p:spPr>
          <a:xfrm>
            <a:off x="1524000" y="23622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cli</a:t>
            </a:r>
            <a:endParaRPr lang="en-US" sz="1400" b="1" dirty="0">
              <a:solidFill>
                <a:schemeClr val="tx1"/>
              </a:solidFill>
              <a:latin typeface="Courier New" pitchFamily="49" charset="0"/>
              <a:cs typeface="Courier New" pitchFamily="49" charset="0"/>
            </a:endParaRPr>
          </a:p>
        </p:txBody>
      </p:sp>
      <p:sp>
        <p:nvSpPr>
          <p:cNvPr id="63" name="Rectangle 33"/>
          <p:cNvSpPr/>
          <p:nvPr/>
        </p:nvSpPr>
        <p:spPr>
          <a:xfrm>
            <a:off x="1524000" y="26670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64" name="Rectangle 34"/>
          <p:cNvSpPr/>
          <p:nvPr/>
        </p:nvSpPr>
        <p:spPr>
          <a:xfrm>
            <a:off x="1524000" y="29718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cr3</a:t>
            </a:r>
          </a:p>
        </p:txBody>
      </p:sp>
      <p:sp>
        <p:nvSpPr>
          <p:cNvPr id="65" name="Rectangle 35"/>
          <p:cNvSpPr/>
          <p:nvPr/>
        </p:nvSpPr>
        <p:spPr>
          <a:xfrm>
            <a:off x="1524000" y="32766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sti</a:t>
            </a:r>
            <a:endParaRPr lang="en-US" sz="1400" b="1" dirty="0">
              <a:solidFill>
                <a:schemeClr val="tx1"/>
              </a:solidFill>
              <a:latin typeface="Courier New" pitchFamily="49" charset="0"/>
              <a:cs typeface="Courier New" pitchFamily="49" charset="0"/>
            </a:endParaRPr>
          </a:p>
        </p:txBody>
      </p:sp>
      <p:sp>
        <p:nvSpPr>
          <p:cNvPr id="66" name="Rectangle 36"/>
          <p:cNvSpPr/>
          <p:nvPr/>
        </p:nvSpPr>
        <p:spPr>
          <a:xfrm>
            <a:off x="1524000" y="35814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ret</a:t>
            </a:r>
          </a:p>
        </p:txBody>
      </p:sp>
      <p:cxnSp>
        <p:nvCxnSpPr>
          <p:cNvPr id="67" name="Straight Connector 38"/>
          <p:cNvCxnSpPr/>
          <p:nvPr/>
        </p:nvCxnSpPr>
        <p:spPr>
          <a:xfrm rot="5400000">
            <a:off x="304800" y="2971800"/>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39"/>
          <p:cNvCxnSpPr/>
          <p:nvPr/>
        </p:nvCxnSpPr>
        <p:spPr>
          <a:xfrm rot="5400000">
            <a:off x="2515394" y="2971006"/>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40"/>
          <p:cNvSpPr/>
          <p:nvPr/>
        </p:nvSpPr>
        <p:spPr>
          <a:xfrm>
            <a:off x="5257800" y="20574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70" name="Rectangle 41"/>
          <p:cNvSpPr/>
          <p:nvPr/>
        </p:nvSpPr>
        <p:spPr>
          <a:xfrm>
            <a:off x="5257800" y="2362200"/>
            <a:ext cx="2209800" cy="304800"/>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[VIF], 0</a:t>
            </a:r>
          </a:p>
        </p:txBody>
      </p:sp>
      <p:sp>
        <p:nvSpPr>
          <p:cNvPr id="71" name="Rectangle 42"/>
          <p:cNvSpPr/>
          <p:nvPr/>
        </p:nvSpPr>
        <p:spPr>
          <a:xfrm>
            <a:off x="5257800" y="26670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72" name="Rectangle 43"/>
          <p:cNvSpPr/>
          <p:nvPr/>
        </p:nvSpPr>
        <p:spPr>
          <a:xfrm>
            <a:off x="5257800" y="2971800"/>
            <a:ext cx="2209800" cy="304800"/>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[CO_ARG], </a:t>
            </a:r>
            <a:r>
              <a:rPr lang="en-US" sz="1400" b="1" dirty="0" err="1">
                <a:solidFill>
                  <a:schemeClr val="tx1"/>
                </a:solidFill>
                <a:latin typeface="Courier New" pitchFamily="49" charset="0"/>
                <a:cs typeface="Courier New" pitchFamily="49" charset="0"/>
              </a:rPr>
              <a:t>ebx</a:t>
            </a:r>
            <a:endParaRPr lang="en-US" sz="1400" b="1" dirty="0">
              <a:solidFill>
                <a:schemeClr val="tx1"/>
              </a:solidFill>
              <a:latin typeface="Courier New" pitchFamily="49" charset="0"/>
              <a:cs typeface="Courier New" pitchFamily="49" charset="0"/>
            </a:endParaRPr>
          </a:p>
        </p:txBody>
      </p:sp>
      <p:sp>
        <p:nvSpPr>
          <p:cNvPr id="73" name="Rectangle 44"/>
          <p:cNvSpPr/>
          <p:nvPr/>
        </p:nvSpPr>
        <p:spPr>
          <a:xfrm>
            <a:off x="5257800" y="3276600"/>
            <a:ext cx="2209800" cy="304800"/>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call  HANDLE_CR3</a:t>
            </a:r>
          </a:p>
        </p:txBody>
      </p:sp>
      <p:sp>
        <p:nvSpPr>
          <p:cNvPr id="74" name="Rectangle 45"/>
          <p:cNvSpPr/>
          <p:nvPr/>
        </p:nvSpPr>
        <p:spPr>
          <a:xfrm>
            <a:off x="5257800" y="3581400"/>
            <a:ext cx="2209800" cy="304800"/>
          </a:xfrm>
          <a:prstGeom prst="rect">
            <a:avLst/>
          </a:prstGeom>
          <a:solidFill>
            <a:schemeClr val="accent6">
              <a:lumMod val="40000"/>
              <a:lumOff val="6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[VIF], 1</a:t>
            </a:r>
          </a:p>
        </p:txBody>
      </p:sp>
      <p:cxnSp>
        <p:nvCxnSpPr>
          <p:cNvPr id="75" name="Straight Connector 46"/>
          <p:cNvCxnSpPr/>
          <p:nvPr/>
        </p:nvCxnSpPr>
        <p:spPr>
          <a:xfrm rot="5400000">
            <a:off x="3429794" y="3581400"/>
            <a:ext cx="36568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47"/>
          <p:cNvCxnSpPr/>
          <p:nvPr/>
        </p:nvCxnSpPr>
        <p:spPr>
          <a:xfrm rot="5400000">
            <a:off x="5639594" y="3580606"/>
            <a:ext cx="3657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48"/>
          <p:cNvSpPr/>
          <p:nvPr/>
        </p:nvSpPr>
        <p:spPr>
          <a:xfrm>
            <a:off x="5257800" y="3886200"/>
            <a:ext cx="2209800" cy="304800"/>
          </a:xfrm>
          <a:prstGeom prst="rect">
            <a:avLst/>
          </a:prstGeom>
          <a:solidFill>
            <a:schemeClr val="accent6">
              <a:lumMod val="40000"/>
              <a:lumOff val="6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test  [INT_PEND], 1</a:t>
            </a:r>
          </a:p>
        </p:txBody>
      </p:sp>
      <p:sp>
        <p:nvSpPr>
          <p:cNvPr id="78" name="Rectangle 49"/>
          <p:cNvSpPr/>
          <p:nvPr/>
        </p:nvSpPr>
        <p:spPr>
          <a:xfrm>
            <a:off x="5257800" y="4191000"/>
            <a:ext cx="2209800" cy="304800"/>
          </a:xfrm>
          <a:prstGeom prst="rect">
            <a:avLst/>
          </a:prstGeom>
          <a:solidFill>
            <a:schemeClr val="accent6">
              <a:lumMod val="40000"/>
              <a:lumOff val="6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jne</a:t>
            </a:r>
            <a:endParaRPr lang="en-US" sz="1400" b="1" dirty="0">
              <a:solidFill>
                <a:schemeClr val="tx1"/>
              </a:solidFill>
              <a:latin typeface="Courier New" pitchFamily="49" charset="0"/>
              <a:cs typeface="Courier New" pitchFamily="49" charset="0"/>
            </a:endParaRPr>
          </a:p>
        </p:txBody>
      </p:sp>
      <p:sp>
        <p:nvSpPr>
          <p:cNvPr id="79" name="Rectangle 50"/>
          <p:cNvSpPr/>
          <p:nvPr/>
        </p:nvSpPr>
        <p:spPr>
          <a:xfrm>
            <a:off x="5257800" y="4495800"/>
            <a:ext cx="2209800" cy="304800"/>
          </a:xfrm>
          <a:prstGeom prst="rect">
            <a:avLst/>
          </a:prstGeom>
          <a:solidFill>
            <a:schemeClr val="accent6">
              <a:lumMod val="40000"/>
              <a:lumOff val="6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call  HANDLE_INTS</a:t>
            </a:r>
          </a:p>
        </p:txBody>
      </p:sp>
      <p:sp>
        <p:nvSpPr>
          <p:cNvPr id="80" name="Rectangle 51"/>
          <p:cNvSpPr/>
          <p:nvPr/>
        </p:nvSpPr>
        <p:spPr>
          <a:xfrm>
            <a:off x="5257800" y="4800600"/>
            <a:ext cx="2209800" cy="304800"/>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jmp</a:t>
            </a:r>
            <a:r>
              <a:rPr lang="en-US" sz="1400" b="1" dirty="0">
                <a:solidFill>
                  <a:schemeClr val="tx1"/>
                </a:solidFill>
                <a:latin typeface="Courier New" pitchFamily="49" charset="0"/>
                <a:cs typeface="Courier New" pitchFamily="49" charset="0"/>
              </a:rPr>
              <a:t>   HANDLE_RET</a:t>
            </a:r>
          </a:p>
        </p:txBody>
      </p:sp>
      <p:sp>
        <p:nvSpPr>
          <p:cNvPr id="81" name="Rectangle 77"/>
          <p:cNvSpPr/>
          <p:nvPr/>
        </p:nvSpPr>
        <p:spPr>
          <a:xfrm>
            <a:off x="7772400" y="2057400"/>
            <a:ext cx="685800" cy="304800"/>
          </a:xfrm>
          <a:prstGeom prst="rect">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a:solidFill>
                  <a:schemeClr val="bg1"/>
                </a:solidFill>
              </a:rPr>
              <a:t>start</a:t>
            </a:r>
          </a:p>
        </p:txBody>
      </p:sp>
      <p:sp>
        <p:nvSpPr>
          <p:cNvPr id="82" name="TextBox 107"/>
          <p:cNvSpPr txBox="1"/>
          <p:nvPr/>
        </p:nvSpPr>
        <p:spPr>
          <a:xfrm>
            <a:off x="1990424" y="1295400"/>
            <a:ext cx="1276953" cy="369332"/>
          </a:xfrm>
          <a:prstGeom prst="rect">
            <a:avLst/>
          </a:prstGeom>
          <a:noFill/>
        </p:spPr>
        <p:txBody>
          <a:bodyPr wrap="none" rtlCol="0">
            <a:spAutoFit/>
          </a:bodyPr>
          <a:lstStyle/>
          <a:p>
            <a:pPr algn="ctr"/>
            <a:r>
              <a:rPr lang="en-US" b="1" dirty="0"/>
              <a:t>Guest Code</a:t>
            </a:r>
          </a:p>
        </p:txBody>
      </p:sp>
      <p:sp>
        <p:nvSpPr>
          <p:cNvPr id="83" name="TextBox 109"/>
          <p:cNvSpPr txBox="1"/>
          <p:nvPr/>
        </p:nvSpPr>
        <p:spPr>
          <a:xfrm>
            <a:off x="5429496" y="1295400"/>
            <a:ext cx="1866408" cy="369332"/>
          </a:xfrm>
          <a:prstGeom prst="rect">
            <a:avLst/>
          </a:prstGeom>
          <a:noFill/>
        </p:spPr>
        <p:txBody>
          <a:bodyPr wrap="none" rtlCol="0">
            <a:spAutoFit/>
          </a:bodyPr>
          <a:lstStyle/>
          <a:p>
            <a:pPr algn="ctr"/>
            <a:r>
              <a:rPr lang="en-US" b="1" dirty="0"/>
              <a:t>Translation Cache</a:t>
            </a:r>
          </a:p>
        </p:txBody>
      </p:sp>
      <p:sp>
        <p:nvSpPr>
          <p:cNvPr id="84" name="Right Arrow 120"/>
          <p:cNvSpPr/>
          <p:nvPr/>
        </p:nvSpPr>
        <p:spPr>
          <a:xfrm>
            <a:off x="7467600" y="4876800"/>
            <a:ext cx="381000"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85" name="Left-Right Arrow 125"/>
          <p:cNvSpPr/>
          <p:nvPr/>
        </p:nvSpPr>
        <p:spPr>
          <a:xfrm>
            <a:off x="7467600" y="4572000"/>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86" name="Left-Right Arrow 126"/>
          <p:cNvSpPr/>
          <p:nvPr/>
        </p:nvSpPr>
        <p:spPr>
          <a:xfrm>
            <a:off x="7467600" y="3352800"/>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cxnSp>
        <p:nvCxnSpPr>
          <p:cNvPr id="87" name="Elbow Connector 132"/>
          <p:cNvCxnSpPr/>
          <p:nvPr/>
        </p:nvCxnSpPr>
        <p:spPr>
          <a:xfrm>
            <a:off x="6019800" y="4343400"/>
            <a:ext cx="1219200" cy="457200"/>
          </a:xfrm>
          <a:prstGeom prst="bentConnector3">
            <a:avLst>
              <a:gd name="adj1" fmla="val 100000"/>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8" name="Right Arrow 127"/>
          <p:cNvSpPr/>
          <p:nvPr/>
        </p:nvSpPr>
        <p:spPr>
          <a:xfrm flipH="1">
            <a:off x="7445827" y="2133600"/>
            <a:ext cx="402772"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89" name="Szövegdoboz 88"/>
          <p:cNvSpPr txBox="1"/>
          <p:nvPr/>
        </p:nvSpPr>
        <p:spPr>
          <a:xfrm>
            <a:off x="5219328" y="6087779"/>
            <a:ext cx="3924672" cy="276999"/>
          </a:xfrm>
          <a:prstGeom prst="rect">
            <a:avLst/>
          </a:prstGeom>
          <a:noFill/>
        </p:spPr>
        <p:txBody>
          <a:bodyPr wrap="square" rtlCol="0">
            <a:spAutoFit/>
          </a:bodyPr>
          <a:lstStyle/>
          <a:p>
            <a:r>
              <a:rPr lang="en-US" sz="1200" dirty="0"/>
              <a:t>Source</a:t>
            </a:r>
            <a:r>
              <a:rPr lang="hu-HU" sz="1200" dirty="0"/>
              <a:t>: </a:t>
            </a:r>
            <a:r>
              <a:rPr lang="en-US" sz="1200" dirty="0"/>
              <a:t>Carl </a:t>
            </a:r>
            <a:r>
              <a:rPr lang="en-US" sz="1200" dirty="0" err="1"/>
              <a:t>Waldspurger</a:t>
            </a:r>
            <a:r>
              <a:rPr lang="hu-HU" sz="1200" dirty="0"/>
              <a:t>, </a:t>
            </a:r>
            <a:r>
              <a:rPr lang="hu-HU" sz="1200" dirty="0" err="1"/>
              <a:t>Introduction</a:t>
            </a:r>
            <a:r>
              <a:rPr lang="hu-HU" sz="1200" dirty="0"/>
              <a:t> </a:t>
            </a:r>
            <a:r>
              <a:rPr lang="hu-HU" sz="1200" dirty="0" err="1"/>
              <a:t>to</a:t>
            </a:r>
            <a:r>
              <a:rPr lang="hu-HU" sz="1200" dirty="0"/>
              <a:t> </a:t>
            </a:r>
            <a:r>
              <a:rPr lang="hu-HU" sz="1200" dirty="0" err="1"/>
              <a:t>Virtual</a:t>
            </a:r>
            <a:r>
              <a:rPr lang="hu-HU" sz="1200" dirty="0"/>
              <a:t> </a:t>
            </a:r>
            <a:r>
              <a:rPr lang="hu-HU" sz="1200" dirty="0" err="1"/>
              <a:t>Machines</a:t>
            </a:r>
            <a:endParaRPr lang="hu-HU" sz="1200" dirty="0"/>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316595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69" grpId="0" animBg="1"/>
      <p:bldP spid="70" grpId="0" animBg="1"/>
      <p:bldP spid="71" grpId="0" animBg="1"/>
      <p:bldP spid="72" grpId="0" animBg="1"/>
      <p:bldP spid="73" grpId="0" animBg="1"/>
      <p:bldP spid="74" grpId="0" animBg="1"/>
      <p:bldP spid="77" grpId="0" animBg="1"/>
      <p:bldP spid="78" grpId="0" animBg="1"/>
      <p:bldP spid="79" grpId="0" animBg="1"/>
      <p:bldP spid="80" grpId="0" animBg="1"/>
      <p:bldP spid="81" grpId="0" animBg="1"/>
      <p:bldP spid="83" grpId="0"/>
      <p:bldP spid="84" grpId="0" animBg="1"/>
      <p:bldP spid="85" grpId="0" animBg="1"/>
      <p:bldP spid="86" grpId="0" animBg="1"/>
      <p:bldP spid="8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Dept. of Game &amp; Multimedia Engineering</a:t>
            </a:r>
            <a:endParaRPr lang="en-US" dirty="0"/>
          </a:p>
        </p:txBody>
      </p:sp>
      <p:sp>
        <p:nvSpPr>
          <p:cNvPr id="6" name="Slide Number Placeholder 5"/>
          <p:cNvSpPr>
            <a:spLocks noGrp="1"/>
          </p:cNvSpPr>
          <p:nvPr>
            <p:ph type="sldNum" sz="quarter" idx="11"/>
          </p:nvPr>
        </p:nvSpPr>
        <p:spPr/>
        <p:txBody>
          <a:bodyPr/>
          <a:lstStyle/>
          <a:p>
            <a:fld id="{9091037A-CE8C-487F-8B07-E3FA72814896}" type="slidenum">
              <a:rPr lang="en-US" smtClean="0"/>
              <a:pPr/>
              <a:t>62</a:t>
            </a:fld>
            <a:endParaRPr lang="en-US" dirty="0"/>
          </a:p>
        </p:txBody>
      </p:sp>
      <p:sp>
        <p:nvSpPr>
          <p:cNvPr id="8" name="Text Placeholder 7"/>
          <p:cNvSpPr>
            <a:spLocks noGrp="1"/>
          </p:cNvSpPr>
          <p:nvPr>
            <p:ph type="body" sz="quarter" idx="12"/>
          </p:nvPr>
        </p:nvSpPr>
        <p:spPr/>
        <p:txBody>
          <a:bodyPr/>
          <a:lstStyle/>
          <a:p>
            <a:r>
              <a:rPr lang="en-US"/>
              <a:t>A hypervisor or virtual machine monitor (VMM) is a piece of computer software, firmware or hardware that creates and runs virtual machines</a:t>
            </a:r>
          </a:p>
          <a:p>
            <a:r>
              <a:rPr lang="en-US"/>
              <a:t>A computer on which a hypervisor is running one or more virtual machines is defined as a host machine</a:t>
            </a:r>
          </a:p>
          <a:p>
            <a:r>
              <a:rPr lang="en-US"/>
              <a:t>Each virtual machine is called a guest machine</a:t>
            </a:r>
          </a:p>
          <a:p>
            <a:r>
              <a:rPr lang="en-US"/>
              <a:t>The hypervisor presents the guest operating systems with a virtual operating platform and manages the execution of the guest operating systems</a:t>
            </a:r>
          </a:p>
          <a:p>
            <a:r>
              <a:rPr lang="en-US"/>
              <a:t>Multiple instances of a variety of operating systems may share the virtualized hardware resources.</a:t>
            </a:r>
            <a:endParaRPr lang="en-US" dirty="0"/>
          </a:p>
        </p:txBody>
      </p:sp>
      <p:sp>
        <p:nvSpPr>
          <p:cNvPr id="7" name="Title 6"/>
          <p:cNvSpPr>
            <a:spLocks noGrp="1"/>
          </p:cNvSpPr>
          <p:nvPr>
            <p:ph type="title"/>
          </p:nvPr>
        </p:nvSpPr>
        <p:spPr/>
        <p:txBody>
          <a:bodyPr/>
          <a:lstStyle/>
          <a:p>
            <a:r>
              <a:rPr lang="en-US"/>
              <a:t>Hypervisor</a:t>
            </a:r>
            <a:endParaRPr lang="en-US" dirty="0"/>
          </a:p>
        </p:txBody>
      </p:sp>
    </p:spTree>
    <p:extLst>
      <p:ext uri="{BB962C8B-B14F-4D97-AF65-F5344CB8AC3E}">
        <p14:creationId xmlns:p14="http://schemas.microsoft.com/office/powerpoint/2010/main" val="873054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Dept. of Game &amp; Multimedia Engineering</a:t>
            </a:r>
            <a:endParaRPr lang="en-US" dirty="0"/>
          </a:p>
        </p:txBody>
      </p:sp>
      <p:sp>
        <p:nvSpPr>
          <p:cNvPr id="6" name="Slide Number Placeholder 5"/>
          <p:cNvSpPr>
            <a:spLocks noGrp="1"/>
          </p:cNvSpPr>
          <p:nvPr>
            <p:ph type="sldNum" sz="quarter" idx="11"/>
          </p:nvPr>
        </p:nvSpPr>
        <p:spPr/>
        <p:txBody>
          <a:bodyPr/>
          <a:lstStyle/>
          <a:p>
            <a:fld id="{9091037A-CE8C-487F-8B07-E3FA72814896}" type="slidenum">
              <a:rPr lang="en-US" smtClean="0"/>
              <a:pPr/>
              <a:t>63</a:t>
            </a:fld>
            <a:endParaRPr lang="en-US" dirty="0"/>
          </a:p>
        </p:txBody>
      </p:sp>
      <p:sp>
        <p:nvSpPr>
          <p:cNvPr id="9" name="Text Placeholder 8"/>
          <p:cNvSpPr>
            <a:spLocks noGrp="1"/>
          </p:cNvSpPr>
          <p:nvPr>
            <p:ph type="body" sz="quarter" idx="12"/>
          </p:nvPr>
        </p:nvSpPr>
        <p:spPr/>
        <p:txBody>
          <a:bodyPr/>
          <a:lstStyle/>
          <a:p>
            <a:endParaRPr lang="en-US"/>
          </a:p>
        </p:txBody>
      </p:sp>
      <p:sp>
        <p:nvSpPr>
          <p:cNvPr id="7" name="Title 6"/>
          <p:cNvSpPr>
            <a:spLocks noGrp="1"/>
          </p:cNvSpPr>
          <p:nvPr>
            <p:ph type="title"/>
          </p:nvPr>
        </p:nvSpPr>
        <p:spPr/>
        <p:txBody>
          <a:bodyPr/>
          <a:lstStyle/>
          <a:p>
            <a:r>
              <a:rPr lang="en-US"/>
              <a:t>Hypervisor</a:t>
            </a:r>
            <a:endParaRPr lang="en-US" dirty="0"/>
          </a:p>
        </p:txBody>
      </p:sp>
      <p:grpSp>
        <p:nvGrpSpPr>
          <p:cNvPr id="24" name="Group 23"/>
          <p:cNvGrpSpPr/>
          <p:nvPr/>
        </p:nvGrpSpPr>
        <p:grpSpPr>
          <a:xfrm>
            <a:off x="680628" y="2072444"/>
            <a:ext cx="7772400" cy="3505200"/>
            <a:chOff x="400000" y="2012032"/>
            <a:chExt cx="7772400" cy="3505200"/>
          </a:xfrm>
        </p:grpSpPr>
        <p:sp>
          <p:nvSpPr>
            <p:cNvPr id="10" name="Rectangle 9"/>
            <p:cNvSpPr/>
            <p:nvPr/>
          </p:nvSpPr>
          <p:spPr>
            <a:xfrm>
              <a:off x="1314400" y="2012032"/>
              <a:ext cx="1676400" cy="6858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Linux</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1" name="Rectangle 10"/>
            <p:cNvSpPr/>
            <p:nvPr/>
          </p:nvSpPr>
          <p:spPr>
            <a:xfrm>
              <a:off x="3905200" y="2012032"/>
              <a:ext cx="1676400" cy="6858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Windows</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2" name="Rectangle 11"/>
            <p:cNvSpPr/>
            <p:nvPr/>
          </p:nvSpPr>
          <p:spPr>
            <a:xfrm>
              <a:off x="6496000" y="2012032"/>
              <a:ext cx="1676400" cy="6858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OS X</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3067000" y="3460202"/>
              <a:ext cx="3352800" cy="114263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Hypervisor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(Virtual Machine Monitor)</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4" name="Rectangle 13"/>
            <p:cNvSpPr/>
            <p:nvPr/>
          </p:nvSpPr>
          <p:spPr>
            <a:xfrm>
              <a:off x="3067000" y="3466490"/>
              <a:ext cx="762000" cy="380630"/>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Virtual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Machine</a:t>
              </a:r>
              <a:endParaRPr kumimoji="0" lang="ko-KR" altLang="en-US"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5" name="Rectangle 14"/>
            <p:cNvSpPr/>
            <p:nvPr/>
          </p:nvSpPr>
          <p:spPr>
            <a:xfrm>
              <a:off x="4362400" y="3466490"/>
              <a:ext cx="762000" cy="380630"/>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Virtual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Machine</a:t>
              </a:r>
              <a:endParaRPr kumimoji="0" lang="ko-KR" altLang="en-US"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6" name="Rectangle 15"/>
            <p:cNvSpPr/>
            <p:nvPr/>
          </p:nvSpPr>
          <p:spPr>
            <a:xfrm>
              <a:off x="5645223" y="3466490"/>
              <a:ext cx="762000" cy="380630"/>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Virtual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Machine</a:t>
              </a:r>
              <a:endParaRPr kumimoji="0" lang="ko-KR" altLang="en-US"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17" name="Straight Arrow Connector 16"/>
            <p:cNvCxnSpPr>
              <a:stCxn id="10" idx="2"/>
              <a:endCxn id="14" idx="0"/>
            </p:cNvCxnSpPr>
            <p:nvPr/>
          </p:nvCxnSpPr>
          <p:spPr>
            <a:xfrm>
              <a:off x="2152600" y="2697832"/>
              <a:ext cx="1295400" cy="768658"/>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18" name="Straight Arrow Connector 17"/>
            <p:cNvCxnSpPr>
              <a:stCxn id="11" idx="2"/>
              <a:endCxn id="15" idx="0"/>
            </p:cNvCxnSpPr>
            <p:nvPr/>
          </p:nvCxnSpPr>
          <p:spPr>
            <a:xfrm>
              <a:off x="4743400" y="2697832"/>
              <a:ext cx="0" cy="768658"/>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19" name="Straight Arrow Connector 18"/>
            <p:cNvCxnSpPr>
              <a:stCxn id="12" idx="2"/>
              <a:endCxn id="16" idx="0"/>
            </p:cNvCxnSpPr>
            <p:nvPr/>
          </p:nvCxnSpPr>
          <p:spPr>
            <a:xfrm flipH="1">
              <a:off x="6026223" y="2697832"/>
              <a:ext cx="1307977" cy="768658"/>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sp>
          <p:nvSpPr>
            <p:cNvPr id="20" name="Rectangle 19"/>
            <p:cNvSpPr/>
            <p:nvPr/>
          </p:nvSpPr>
          <p:spPr>
            <a:xfrm>
              <a:off x="3067000" y="4907632"/>
              <a:ext cx="3352800" cy="609600"/>
            </a:xfrm>
            <a:prstGeom prst="rect">
              <a:avLst/>
            </a:prstGeom>
            <a:solidFill>
              <a:sysClr val="window" lastClr="FFFFFF"/>
            </a:solid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Platform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(CPU, Memory, IO, </a:t>
              </a:r>
              <a:r>
                <a:rPr kumimoji="0" lang="en-US" altLang="ko-KR" sz="1800" b="0" i="0" u="none" strike="noStrike" kern="0" cap="none" spc="0" normalizeH="0" baseline="0" noProof="0" dirty="0" err="1">
                  <a:ln>
                    <a:noFill/>
                  </a:ln>
                  <a:solidFill>
                    <a:prstClr val="black"/>
                  </a:solidFill>
                  <a:effectLst/>
                  <a:uLnTx/>
                  <a:uFillTx/>
                  <a:latin typeface="Calibri"/>
                  <a:ea typeface="맑은 고딕" panose="020B0503020000020004" pitchFamily="50" charset="-127"/>
                  <a:cs typeface="+mn-cs"/>
                </a:rPr>
                <a:t>etc</a:t>
              </a: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21" name="Straight Arrow Connector 20"/>
            <p:cNvCxnSpPr>
              <a:stCxn id="13" idx="2"/>
              <a:endCxn id="20" idx="0"/>
            </p:cNvCxnSpPr>
            <p:nvPr/>
          </p:nvCxnSpPr>
          <p:spPr>
            <a:xfrm>
              <a:off x="4743400" y="4602832"/>
              <a:ext cx="0" cy="304800"/>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sp>
          <p:nvSpPr>
            <p:cNvPr id="22" name="Rectangle 21"/>
            <p:cNvSpPr/>
            <p:nvPr/>
          </p:nvSpPr>
          <p:spPr>
            <a:xfrm>
              <a:off x="2097916" y="3847120"/>
              <a:ext cx="664284"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Host</a:t>
              </a:r>
              <a:endParaRPr lang="ko-KR" altLang="en-US" sz="2000" dirty="0">
                <a:solidFill>
                  <a:srgbClr val="FF0000"/>
                </a:solidFill>
                <a:latin typeface="Calibri"/>
                <a:ea typeface="맑은 고딕" panose="020B0503020000020004" pitchFamily="50" charset="-127"/>
              </a:endParaRPr>
            </a:p>
          </p:txBody>
        </p:sp>
        <p:sp>
          <p:nvSpPr>
            <p:cNvPr id="23" name="Rectangle 22"/>
            <p:cNvSpPr/>
            <p:nvPr/>
          </p:nvSpPr>
          <p:spPr>
            <a:xfrm>
              <a:off x="400000" y="2154877"/>
              <a:ext cx="794128"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Guest</a:t>
              </a:r>
              <a:endParaRPr lang="ko-KR" altLang="en-US" sz="2000" dirty="0">
                <a:solidFill>
                  <a:srgbClr val="FF0000"/>
                </a:solidFill>
                <a:latin typeface="Calibri"/>
                <a:ea typeface="맑은 고딕" panose="020B0503020000020004" pitchFamily="50" charset="-127"/>
              </a:endParaRPr>
            </a:p>
          </p:txBody>
        </p:sp>
      </p:grpSp>
    </p:spTree>
    <p:extLst>
      <p:ext uri="{BB962C8B-B14F-4D97-AF65-F5344CB8AC3E}">
        <p14:creationId xmlns:p14="http://schemas.microsoft.com/office/powerpoint/2010/main" val="38537686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Dept. of Game &amp; Multimedia Engineering</a:t>
            </a:r>
            <a:endParaRPr lang="en-US" dirty="0"/>
          </a:p>
        </p:txBody>
      </p:sp>
      <p:sp>
        <p:nvSpPr>
          <p:cNvPr id="6" name="Slide Number Placeholder 5"/>
          <p:cNvSpPr>
            <a:spLocks noGrp="1"/>
          </p:cNvSpPr>
          <p:nvPr>
            <p:ph type="sldNum" sz="quarter" idx="11"/>
          </p:nvPr>
        </p:nvSpPr>
        <p:spPr/>
        <p:txBody>
          <a:bodyPr/>
          <a:lstStyle/>
          <a:p>
            <a:fld id="{9091037A-CE8C-487F-8B07-E3FA72814896}" type="slidenum">
              <a:rPr lang="en-US" smtClean="0"/>
              <a:pPr/>
              <a:t>64</a:t>
            </a:fld>
            <a:endParaRPr lang="en-US" dirty="0"/>
          </a:p>
        </p:txBody>
      </p:sp>
      <p:sp>
        <p:nvSpPr>
          <p:cNvPr id="8" name="Text Placeholder 7"/>
          <p:cNvSpPr>
            <a:spLocks noGrp="1"/>
          </p:cNvSpPr>
          <p:nvPr>
            <p:ph type="body" sz="quarter" idx="12"/>
          </p:nvPr>
        </p:nvSpPr>
        <p:spPr/>
        <p:txBody>
          <a:bodyPr/>
          <a:lstStyle/>
          <a:p>
            <a:r>
              <a:rPr lang="en-US"/>
              <a:t>Type-1: native or bare-metal hypervisors</a:t>
            </a:r>
          </a:p>
          <a:p>
            <a:pPr lvl="1"/>
            <a:r>
              <a:rPr lang="en-US"/>
              <a:t>run directly on the host's hardware to control the hardware and to manage guest operating systems</a:t>
            </a:r>
          </a:p>
          <a:p>
            <a:r>
              <a:rPr lang="en-US"/>
              <a:t>Type-2: hosted hypervisors</a:t>
            </a:r>
          </a:p>
          <a:p>
            <a:pPr lvl="1"/>
            <a:r>
              <a:rPr lang="en-US"/>
              <a:t>run on a conventional operating system just as other computer programs do</a:t>
            </a:r>
            <a:endParaRPr lang="en-US" dirty="0"/>
          </a:p>
        </p:txBody>
      </p:sp>
      <p:sp>
        <p:nvSpPr>
          <p:cNvPr id="7" name="Title 6"/>
          <p:cNvSpPr>
            <a:spLocks noGrp="1"/>
          </p:cNvSpPr>
          <p:nvPr>
            <p:ph type="title"/>
          </p:nvPr>
        </p:nvSpPr>
        <p:spPr/>
        <p:txBody>
          <a:bodyPr/>
          <a:lstStyle/>
          <a:p>
            <a:r>
              <a:rPr lang="en-US"/>
              <a:t>Hypervisor</a:t>
            </a:r>
            <a:endParaRPr lang="en-US" dirty="0"/>
          </a:p>
        </p:txBody>
      </p:sp>
      <p:pic>
        <p:nvPicPr>
          <p:cNvPr id="9" name="Picture 2" descr="http://upload.wikimedia.org/wikipedia/commons/e/e1/Hypervise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303" y="3645024"/>
            <a:ext cx="382905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397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65</a:t>
            </a:fld>
            <a:endParaRPr lang="en-US" dirty="0"/>
          </a:p>
        </p:txBody>
      </p:sp>
      <p:sp>
        <p:nvSpPr>
          <p:cNvPr id="8" name="텍스트 개체 틀 7"/>
          <p:cNvSpPr>
            <a:spLocks noGrp="1"/>
          </p:cNvSpPr>
          <p:nvPr>
            <p:ph type="body" sz="quarter" idx="12"/>
          </p:nvPr>
        </p:nvSpPr>
        <p:spPr/>
        <p:txBody>
          <a:bodyPr/>
          <a:lstStyle/>
          <a:p>
            <a:r>
              <a:rPr lang="en-US" altLang="ko-KR"/>
              <a:t>Hardware-assisted virtualization</a:t>
            </a:r>
          </a:p>
          <a:p>
            <a:pPr lvl="1"/>
            <a:r>
              <a:rPr lang="en-US" altLang="ko-KR"/>
              <a:t>A way of improving overall efficiency of virtualization</a:t>
            </a:r>
          </a:p>
          <a:p>
            <a:pPr lvl="1"/>
            <a:r>
              <a:rPr lang="en-US" altLang="ko-KR"/>
              <a:t>It involves CPUs that provide support for virtualization in hardware, and other hardware components that help improve the performance of a guest environment.</a:t>
            </a:r>
            <a:endParaRPr lang="ko-KR" altLang="en-US" dirty="0"/>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Tree>
    <p:extLst>
      <p:ext uri="{BB962C8B-B14F-4D97-AF65-F5344CB8AC3E}">
        <p14:creationId xmlns:p14="http://schemas.microsoft.com/office/powerpoint/2010/main" val="1477138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Vendor technologies</a:t>
            </a:r>
            <a:endParaRPr lang="en-US" dirty="0"/>
          </a:p>
        </p:txBody>
      </p:sp>
      <p:graphicFrame>
        <p:nvGraphicFramePr>
          <p:cNvPr id="7" name="Content Placeholder 6"/>
          <p:cNvGraphicFramePr>
            <a:graphicFrameLocks noGrp="1"/>
          </p:cNvGraphicFramePr>
          <p:nvPr>
            <p:ph idx="1"/>
          </p:nvPr>
        </p:nvGraphicFramePr>
        <p:xfrm>
          <a:off x="261938" y="1265238"/>
          <a:ext cx="8229600" cy="3403600"/>
        </p:xfrm>
        <a:graphic>
          <a:graphicData uri="http://schemas.openxmlformats.org/drawingml/2006/table">
            <a:tbl>
              <a:tblPr firstRow="1" bandRow="1">
                <a:tableStyleId>{7E9639D4-E3E2-4D34-9284-5A2195B3D0D7}</a:tableStyleId>
              </a:tblPr>
              <a:tblGrid>
                <a:gridCol w="2355030">
                  <a:extLst>
                    <a:ext uri="{9D8B030D-6E8A-4147-A177-3AD203B41FA5}">
                      <a16:colId xmlns:a16="http://schemas.microsoft.com/office/drawing/2014/main" val="20000"/>
                    </a:ext>
                  </a:extLst>
                </a:gridCol>
                <a:gridCol w="2710173">
                  <a:extLst>
                    <a:ext uri="{9D8B030D-6E8A-4147-A177-3AD203B41FA5}">
                      <a16:colId xmlns:a16="http://schemas.microsoft.com/office/drawing/2014/main" val="20001"/>
                    </a:ext>
                  </a:extLst>
                </a:gridCol>
                <a:gridCol w="3164397">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Intel</a:t>
                      </a:r>
                    </a:p>
                  </a:txBody>
                  <a:tcPr/>
                </a:tc>
                <a:tc>
                  <a:txBody>
                    <a:bodyPr/>
                    <a:lstStyle/>
                    <a:p>
                      <a:r>
                        <a:rPr lang="en-US" dirty="0"/>
                        <a:t>AMD</a:t>
                      </a:r>
                    </a:p>
                  </a:txBody>
                  <a:tcPr/>
                </a:tc>
                <a:extLst>
                  <a:ext uri="{0D108BD9-81ED-4DB2-BD59-A6C34878D82A}">
                    <a16:rowId xmlns:a16="http://schemas.microsoft.com/office/drawing/2014/main" val="10000"/>
                  </a:ext>
                </a:extLst>
              </a:tr>
              <a:tr h="370840">
                <a:tc>
                  <a:txBody>
                    <a:bodyPr/>
                    <a:lstStyle/>
                    <a:p>
                      <a:r>
                        <a:rPr lang="en-US" baseline="0" dirty="0"/>
                        <a:t>CPU Flag</a:t>
                      </a:r>
                    </a:p>
                  </a:txBody>
                  <a:tcPr/>
                </a:tc>
                <a:tc>
                  <a:txBody>
                    <a:bodyPr/>
                    <a:lstStyle/>
                    <a:p>
                      <a:r>
                        <a:rPr lang="en-US" baseline="0" dirty="0"/>
                        <a:t>Virtual Machine Extensions (VMX)</a:t>
                      </a:r>
                    </a:p>
                  </a:txBody>
                  <a:tcPr/>
                </a:tc>
                <a:tc>
                  <a:txBody>
                    <a:bodyPr/>
                    <a:lstStyle/>
                    <a:p>
                      <a:r>
                        <a:rPr lang="en-US" dirty="0"/>
                        <a:t>Secure</a:t>
                      </a:r>
                      <a:r>
                        <a:rPr lang="en-US" baseline="0" dirty="0"/>
                        <a:t> Virtual Machine (SVM)</a:t>
                      </a:r>
                      <a:endParaRPr lang="en-US" dirty="0"/>
                    </a:p>
                  </a:txBody>
                  <a:tcPr/>
                </a:tc>
                <a:extLst>
                  <a:ext uri="{0D108BD9-81ED-4DB2-BD59-A6C34878D82A}">
                    <a16:rowId xmlns:a16="http://schemas.microsoft.com/office/drawing/2014/main" val="10001"/>
                  </a:ext>
                </a:extLst>
              </a:tr>
              <a:tr h="370840">
                <a:tc>
                  <a:txBody>
                    <a:bodyPr/>
                    <a:lstStyle/>
                    <a:p>
                      <a:r>
                        <a:rPr lang="en-US" baseline="0" dirty="0"/>
                        <a:t>Processor emulation</a:t>
                      </a:r>
                    </a:p>
                  </a:txBody>
                  <a:tcPr/>
                </a:tc>
                <a:tc>
                  <a:txBody>
                    <a:bodyPr/>
                    <a:lstStyle/>
                    <a:p>
                      <a:r>
                        <a:rPr lang="en-US" baseline="0" dirty="0"/>
                        <a:t>VT-x</a:t>
                      </a:r>
                    </a:p>
                  </a:txBody>
                  <a:tcPr/>
                </a:tc>
                <a:tc>
                  <a:txBody>
                    <a:bodyPr/>
                    <a:lstStyle/>
                    <a:p>
                      <a:r>
                        <a:rPr lang="en-US" dirty="0"/>
                        <a:t>AMD-v</a:t>
                      </a:r>
                    </a:p>
                  </a:txBody>
                  <a:tcPr/>
                </a:tc>
                <a:extLst>
                  <a:ext uri="{0D108BD9-81ED-4DB2-BD59-A6C34878D82A}">
                    <a16:rowId xmlns:a16="http://schemas.microsoft.com/office/drawing/2014/main" val="10002"/>
                  </a:ext>
                </a:extLst>
              </a:tr>
              <a:tr h="370840">
                <a:tc>
                  <a:txBody>
                    <a:bodyPr/>
                    <a:lstStyle/>
                    <a:p>
                      <a:r>
                        <a:rPr lang="en-US" baseline="0" dirty="0"/>
                        <a:t>Extended page tables</a:t>
                      </a:r>
                    </a:p>
                  </a:txBody>
                  <a:tcPr/>
                </a:tc>
                <a:tc>
                  <a:txBody>
                    <a:bodyPr/>
                    <a:lstStyle/>
                    <a:p>
                      <a:r>
                        <a:rPr lang="en-US" baseline="0" dirty="0"/>
                        <a:t>Extended page tables (EPT)</a:t>
                      </a:r>
                    </a:p>
                  </a:txBody>
                  <a:tcPr/>
                </a:tc>
                <a:tc>
                  <a:txBody>
                    <a:bodyPr/>
                    <a:lstStyle/>
                    <a:p>
                      <a:r>
                        <a:rPr lang="en-US" dirty="0"/>
                        <a:t>Rapid Virtualization</a:t>
                      </a:r>
                      <a:r>
                        <a:rPr lang="en-US" baseline="0" dirty="0"/>
                        <a:t> Indexing (RVI)</a:t>
                      </a:r>
                      <a:endParaRPr lang="en-US" dirty="0"/>
                    </a:p>
                  </a:txBody>
                  <a:tcPr/>
                </a:tc>
                <a:extLst>
                  <a:ext uri="{0D108BD9-81ED-4DB2-BD59-A6C34878D82A}">
                    <a16:rowId xmlns:a16="http://schemas.microsoft.com/office/drawing/2014/main" val="10003"/>
                  </a:ext>
                </a:extLst>
              </a:tr>
              <a:tr h="370840">
                <a:tc>
                  <a:txBody>
                    <a:bodyPr/>
                    <a:lstStyle/>
                    <a:p>
                      <a:r>
                        <a:rPr lang="en-US" baseline="0" dirty="0"/>
                        <a:t>MMU emulation</a:t>
                      </a:r>
                    </a:p>
                  </a:txBody>
                  <a:tcPr/>
                </a:tc>
                <a:tc>
                  <a:txBody>
                    <a:bodyPr/>
                    <a:lstStyle/>
                    <a:p>
                      <a:r>
                        <a:rPr lang="en-US" baseline="0" dirty="0"/>
                        <a:t>VT-d</a:t>
                      </a:r>
                    </a:p>
                  </a:txBody>
                  <a:tcPr/>
                </a:tc>
                <a:tc>
                  <a:txBody>
                    <a:bodyPr/>
                    <a:lstStyle/>
                    <a:p>
                      <a:r>
                        <a:rPr lang="en-US" dirty="0"/>
                        <a:t>AMD-Vi</a:t>
                      </a:r>
                    </a:p>
                  </a:txBody>
                  <a:tcPr/>
                </a:tc>
                <a:extLst>
                  <a:ext uri="{0D108BD9-81ED-4DB2-BD59-A6C34878D82A}">
                    <a16:rowId xmlns:a16="http://schemas.microsoft.com/office/drawing/2014/main" val="10004"/>
                  </a:ext>
                </a:extLst>
              </a:tr>
              <a:tr h="370840">
                <a:tc>
                  <a:txBody>
                    <a:bodyPr/>
                    <a:lstStyle/>
                    <a:p>
                      <a:r>
                        <a:rPr lang="en-US" baseline="0" dirty="0"/>
                        <a:t>Network emulation</a:t>
                      </a:r>
                    </a:p>
                  </a:txBody>
                  <a:tcPr/>
                </a:tc>
                <a:tc>
                  <a:txBody>
                    <a:bodyPr/>
                    <a:lstStyle/>
                    <a:p>
                      <a:r>
                        <a:rPr lang="en-US" baseline="0" dirty="0"/>
                        <a:t>VT-c</a:t>
                      </a:r>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baseline="0" dirty="0"/>
                        <a:t>PCI emulation</a:t>
                      </a:r>
                    </a:p>
                  </a:txBody>
                  <a:tcPr/>
                </a:tc>
                <a:tc>
                  <a:txBody>
                    <a:bodyPr/>
                    <a:lstStyle/>
                    <a:p>
                      <a:r>
                        <a:rPr lang="en-US" dirty="0"/>
                        <a:t>PCI-SIG I/O Virtualization</a:t>
                      </a:r>
                      <a:endParaRPr lang="en-US" baseline="0" dirty="0"/>
                    </a:p>
                  </a:txBody>
                  <a:tcPr/>
                </a:tc>
                <a:tc>
                  <a:txBody>
                    <a:bodyPr/>
                    <a:lstStyle/>
                    <a:p>
                      <a:r>
                        <a:rPr lang="en-US" dirty="0"/>
                        <a:t>PCI-SIG I/O Virtualization</a:t>
                      </a:r>
                    </a:p>
                  </a:txBody>
                  <a:tcPr/>
                </a:tc>
                <a:extLst>
                  <a:ext uri="{0D108BD9-81ED-4DB2-BD59-A6C34878D82A}">
                    <a16:rowId xmlns:a16="http://schemas.microsoft.com/office/drawing/2014/main" val="10006"/>
                  </a:ext>
                </a:extLst>
              </a:tr>
            </a:tbl>
          </a:graphicData>
        </a:graphic>
      </p:graphicFrame>
      <p:sp>
        <p:nvSpPr>
          <p:cNvPr id="5" name="Footer Placeholder 4"/>
          <p:cNvSpPr>
            <a:spLocks noGrp="1"/>
          </p:cNvSpPr>
          <p:nvPr>
            <p:ph type="ftr" sz="quarter" idx="11"/>
          </p:nvPr>
        </p:nvSpPr>
        <p:spPr/>
        <p:txBody>
          <a:bodyPr/>
          <a:lstStyle/>
          <a:p>
            <a:r>
              <a:rPr lang="en-US"/>
              <a:t>Dept. of Game &amp; Multimedia Engineering</a:t>
            </a:r>
            <a:endParaRPr lang="en-US" dirty="0"/>
          </a:p>
        </p:txBody>
      </p:sp>
      <p:sp>
        <p:nvSpPr>
          <p:cNvPr id="6" name="Slide Number Placeholder 5"/>
          <p:cNvSpPr>
            <a:spLocks noGrp="1"/>
          </p:cNvSpPr>
          <p:nvPr>
            <p:ph type="sldNum" sz="quarter" idx="12"/>
          </p:nvPr>
        </p:nvSpPr>
        <p:spPr/>
        <p:txBody>
          <a:bodyPr/>
          <a:lstStyle/>
          <a:p>
            <a:fld id="{A4ECE658-60ED-8149-8543-3DDC7ED3E89C}" type="slidenum">
              <a:rPr lang="en-US" smtClean="0"/>
              <a:pPr/>
              <a:t>66</a:t>
            </a:fld>
            <a:endParaRPr lang="en-US"/>
          </a:p>
        </p:txBody>
      </p:sp>
      <p:sp>
        <p:nvSpPr>
          <p:cNvPr id="8" name="TextBox 7"/>
          <p:cNvSpPr txBox="1"/>
          <p:nvPr/>
        </p:nvSpPr>
        <p:spPr>
          <a:xfrm>
            <a:off x="1679219" y="5192889"/>
            <a:ext cx="5771446" cy="523220"/>
          </a:xfrm>
          <a:prstGeom prst="rect">
            <a:avLst/>
          </a:prstGeom>
          <a:noFill/>
        </p:spPr>
        <p:txBody>
          <a:bodyPr wrap="square" rtlCol="0">
            <a:spAutoFit/>
          </a:bodyPr>
          <a:lstStyle/>
          <a:p>
            <a:r>
              <a:rPr lang="en-US" sz="2800" dirty="0"/>
              <a:t>We will be focused on Intel VT-x</a:t>
            </a:r>
          </a:p>
        </p:txBody>
      </p:sp>
    </p:spTree>
    <p:extLst>
      <p:ext uri="{BB962C8B-B14F-4D97-AF65-F5344CB8AC3E}">
        <p14:creationId xmlns:p14="http://schemas.microsoft.com/office/powerpoint/2010/main" val="2273565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Checking The 64-bit feature</a:t>
            </a:r>
            <a:endParaRPr lang="en-US" dirty="0"/>
          </a:p>
        </p:txBody>
      </p:sp>
      <p:sp>
        <p:nvSpPr>
          <p:cNvPr id="27651" name="Rectangle 3"/>
          <p:cNvSpPr>
            <a:spLocks noGrp="1" noChangeArrowheads="1"/>
          </p:cNvSpPr>
          <p:nvPr>
            <p:ph type="body" idx="1"/>
          </p:nvPr>
        </p:nvSpPr>
        <p:spPr/>
        <p:txBody>
          <a:bodyPr/>
          <a:lstStyle/>
          <a:p>
            <a:r>
              <a:rPr lang="en-US"/>
              <a:t>Use CPUID input-value 0x80000001 for obtaining extended feature bits</a:t>
            </a:r>
          </a:p>
          <a:p>
            <a:r>
              <a:rPr lang="en-US"/>
              <a:t>Returned in the ECX and EDX registers</a:t>
            </a:r>
          </a:p>
          <a:p>
            <a:endParaRPr lang="en-US" dirty="0"/>
          </a:p>
        </p:txBody>
      </p:sp>
      <p:sp>
        <p:nvSpPr>
          <p:cNvPr id="6" name="Footer Placeholder 4"/>
          <p:cNvSpPr>
            <a:spLocks noGrp="1"/>
          </p:cNvSpPr>
          <p:nvPr>
            <p:ph type="ftr" sz="quarter" idx="11"/>
          </p:nvPr>
        </p:nvSpPr>
        <p:spPr/>
        <p:txBody>
          <a:bodyPr/>
          <a:lstStyle/>
          <a:p>
            <a:r>
              <a:rPr lang="en-US"/>
              <a:t>Dept. of Game &amp; Multimedia Engineering</a:t>
            </a:r>
            <a:endParaRPr lang="en-US" dirty="0"/>
          </a:p>
        </p:txBody>
      </p:sp>
      <p:sp>
        <p:nvSpPr>
          <p:cNvPr id="7" name="Slide Number Placeholder 5"/>
          <p:cNvSpPr>
            <a:spLocks noGrp="1"/>
          </p:cNvSpPr>
          <p:nvPr>
            <p:ph type="sldNum" sz="quarter" idx="12"/>
          </p:nvPr>
        </p:nvSpPr>
        <p:spPr/>
        <p:txBody>
          <a:bodyPr/>
          <a:lstStyle/>
          <a:p>
            <a:fld id="{A4ECE658-60ED-8149-8543-3DDC7ED3E89C}" type="slidenum">
              <a:rPr lang="en-US" smtClean="0"/>
              <a:pPr/>
              <a:t>67</a:t>
            </a:fld>
            <a:endParaRPr lang="en-US"/>
          </a:p>
        </p:txBody>
      </p:sp>
      <p:sp>
        <p:nvSpPr>
          <p:cNvPr id="27652" name="Rectangle 4"/>
          <p:cNvSpPr>
            <a:spLocks noChangeArrowheads="1"/>
          </p:cNvSpPr>
          <p:nvPr/>
        </p:nvSpPr>
        <p:spPr bwMode="auto">
          <a:xfrm>
            <a:off x="333375" y="3467100"/>
            <a:ext cx="8477250" cy="2438400"/>
          </a:xfrm>
          <a:prstGeom prst="rect">
            <a:avLst/>
          </a:prstGeom>
          <a:solidFill>
            <a:schemeClr val="accent6">
              <a:lumMod val="20000"/>
              <a:lumOff val="8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dirty="0"/>
              <a:t>	.data</a:t>
            </a:r>
          </a:p>
          <a:p>
            <a:r>
              <a:rPr lang="en-US" dirty="0"/>
              <a:t>	</a:t>
            </a:r>
            <a:r>
              <a:rPr lang="en-US" dirty="0" err="1"/>
              <a:t>ext_features</a:t>
            </a:r>
            <a:r>
              <a:rPr lang="en-US" dirty="0"/>
              <a:t>  DB 8 DUP(0)	# 8 bytes (zeroed) for extended features bits</a:t>
            </a:r>
          </a:p>
          <a:p>
            <a:endParaRPr lang="en-US" dirty="0"/>
          </a:p>
          <a:p>
            <a:r>
              <a:rPr lang="en-US" dirty="0"/>
              <a:t>	.code</a:t>
            </a:r>
          </a:p>
          <a:p>
            <a:r>
              <a:rPr lang="en-US" dirty="0"/>
              <a:t>	</a:t>
            </a:r>
            <a:r>
              <a:rPr lang="en-US" dirty="0" err="1"/>
              <a:t>mov</a:t>
            </a:r>
            <a:r>
              <a:rPr lang="en-US" dirty="0"/>
              <a:t>	</a:t>
            </a:r>
            <a:r>
              <a:rPr lang="en-US" dirty="0" err="1"/>
              <a:t>eax</a:t>
            </a:r>
            <a:r>
              <a:rPr lang="en-US" dirty="0"/>
              <a:t>, 80000001h			# setup input-value in EAX</a:t>
            </a:r>
          </a:p>
          <a:p>
            <a:r>
              <a:rPr lang="en-US" dirty="0"/>
              <a:t>	</a:t>
            </a:r>
            <a:r>
              <a:rPr lang="en-US" dirty="0" err="1"/>
              <a:t>cpuid</a:t>
            </a:r>
            <a:r>
              <a:rPr lang="en-US" dirty="0"/>
              <a:t>						# then execute CPUID</a:t>
            </a:r>
          </a:p>
          <a:p>
            <a:r>
              <a:rPr lang="en-US" dirty="0"/>
              <a:t>	</a:t>
            </a:r>
            <a:r>
              <a:rPr lang="en-US" dirty="0" err="1"/>
              <a:t>mov</a:t>
            </a:r>
            <a:r>
              <a:rPr lang="en-US" dirty="0"/>
              <a:t>	[ext_features+0], </a:t>
            </a:r>
            <a:r>
              <a:rPr lang="en-US" dirty="0" err="1"/>
              <a:t>edx</a:t>
            </a:r>
            <a:r>
              <a:rPr lang="en-US" dirty="0"/>
              <a:t> 		# save feature-bits from EDX</a:t>
            </a:r>
          </a:p>
          <a:p>
            <a:r>
              <a:rPr lang="en-US" dirty="0"/>
              <a:t>	</a:t>
            </a:r>
            <a:r>
              <a:rPr lang="en-US" dirty="0" err="1"/>
              <a:t>mov</a:t>
            </a:r>
            <a:r>
              <a:rPr lang="en-US" dirty="0"/>
              <a:t>	[ext_features+4], </a:t>
            </a:r>
            <a:r>
              <a:rPr lang="en-US" dirty="0" err="1"/>
              <a:t>ecx</a:t>
            </a:r>
            <a:r>
              <a:rPr lang="en-US" dirty="0"/>
              <a:t>		# save feature-bits from ECX</a:t>
            </a:r>
          </a:p>
        </p:txBody>
      </p:sp>
    </p:spTree>
    <p:extLst>
      <p:ext uri="{BB962C8B-B14F-4D97-AF65-F5344CB8AC3E}">
        <p14:creationId xmlns:p14="http://schemas.microsoft.com/office/powerpoint/2010/main" val="16894286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Extended features bits</a:t>
            </a:r>
            <a:endParaRPr lang="en-US" dirty="0"/>
          </a:p>
        </p:txBody>
      </p:sp>
      <p:sp>
        <p:nvSpPr>
          <p:cNvPr id="76" name="Slide Number Placeholder 5"/>
          <p:cNvSpPr>
            <a:spLocks noGrp="1"/>
          </p:cNvSpPr>
          <p:nvPr>
            <p:ph type="sldNum" sz="quarter" idx="4294967295"/>
          </p:nvPr>
        </p:nvSpPr>
        <p:spPr>
          <a:xfrm>
            <a:off x="7010400" y="6356350"/>
            <a:ext cx="2133600" cy="365125"/>
          </a:xfrm>
          <a:prstGeom prst="rect">
            <a:avLst/>
          </a:prstGeom>
        </p:spPr>
        <p:txBody>
          <a:bodyPr/>
          <a:lstStyle/>
          <a:p>
            <a:fld id="{A4ECE658-60ED-8149-8543-3DDC7ED3E89C}" type="slidenum">
              <a:rPr lang="en-US" smtClean="0"/>
              <a:t>68</a:t>
            </a:fld>
            <a:endParaRPr lang="en-US"/>
          </a:p>
        </p:txBody>
      </p:sp>
      <p:grpSp>
        <p:nvGrpSpPr>
          <p:cNvPr id="3" name="Group 2"/>
          <p:cNvGrpSpPr/>
          <p:nvPr/>
        </p:nvGrpSpPr>
        <p:grpSpPr>
          <a:xfrm>
            <a:off x="1127125" y="1678198"/>
            <a:ext cx="7522950" cy="2671762"/>
            <a:chOff x="1127125" y="1678198"/>
            <a:chExt cx="7522950" cy="2671762"/>
          </a:xfrm>
        </p:grpSpPr>
        <p:sp>
          <p:nvSpPr>
            <p:cNvPr id="28676" name="Rectangle 4"/>
            <p:cNvSpPr>
              <a:spLocks noChangeArrowheads="1"/>
            </p:cNvSpPr>
            <p:nvPr/>
          </p:nvSpPr>
          <p:spPr bwMode="auto">
            <a:xfrm>
              <a:off x="1219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77" name="Rectangle 5"/>
            <p:cNvSpPr>
              <a:spLocks noChangeArrowheads="1"/>
            </p:cNvSpPr>
            <p:nvPr/>
          </p:nvSpPr>
          <p:spPr bwMode="auto">
            <a:xfrm>
              <a:off x="1447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78" name="Rectangle 6"/>
            <p:cNvSpPr>
              <a:spLocks noChangeArrowheads="1"/>
            </p:cNvSpPr>
            <p:nvPr/>
          </p:nvSpPr>
          <p:spPr bwMode="auto">
            <a:xfrm>
              <a:off x="1676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79" name="Rectangle 7"/>
            <p:cNvSpPr>
              <a:spLocks noChangeArrowheads="1"/>
            </p:cNvSpPr>
            <p:nvPr/>
          </p:nvSpPr>
          <p:spPr bwMode="auto">
            <a:xfrm>
              <a:off x="1905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0" name="Rectangle 8"/>
            <p:cNvSpPr>
              <a:spLocks noChangeArrowheads="1"/>
            </p:cNvSpPr>
            <p:nvPr/>
          </p:nvSpPr>
          <p:spPr bwMode="auto">
            <a:xfrm>
              <a:off x="2133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1" name="Rectangle 9"/>
            <p:cNvSpPr>
              <a:spLocks noChangeArrowheads="1"/>
            </p:cNvSpPr>
            <p:nvPr/>
          </p:nvSpPr>
          <p:spPr bwMode="auto">
            <a:xfrm>
              <a:off x="2362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2" name="Rectangle 10"/>
            <p:cNvSpPr>
              <a:spLocks noChangeArrowheads="1"/>
            </p:cNvSpPr>
            <p:nvPr/>
          </p:nvSpPr>
          <p:spPr bwMode="auto">
            <a:xfrm>
              <a:off x="2590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3" name="Rectangle 11"/>
            <p:cNvSpPr>
              <a:spLocks noChangeArrowheads="1"/>
            </p:cNvSpPr>
            <p:nvPr/>
          </p:nvSpPr>
          <p:spPr bwMode="auto">
            <a:xfrm>
              <a:off x="2819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4" name="Rectangle 12"/>
            <p:cNvSpPr>
              <a:spLocks noChangeArrowheads="1"/>
            </p:cNvSpPr>
            <p:nvPr/>
          </p:nvSpPr>
          <p:spPr bwMode="auto">
            <a:xfrm>
              <a:off x="3048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5" name="Rectangle 13"/>
            <p:cNvSpPr>
              <a:spLocks noChangeArrowheads="1"/>
            </p:cNvSpPr>
            <p:nvPr/>
          </p:nvSpPr>
          <p:spPr bwMode="auto">
            <a:xfrm>
              <a:off x="3276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6" name="Rectangle 14"/>
            <p:cNvSpPr>
              <a:spLocks noChangeArrowheads="1"/>
            </p:cNvSpPr>
            <p:nvPr/>
          </p:nvSpPr>
          <p:spPr bwMode="auto">
            <a:xfrm>
              <a:off x="3505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7" name="Rectangle 15"/>
            <p:cNvSpPr>
              <a:spLocks noChangeArrowheads="1"/>
            </p:cNvSpPr>
            <p:nvPr/>
          </p:nvSpPr>
          <p:spPr bwMode="auto">
            <a:xfrm>
              <a:off x="3733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8" name="Rectangle 16"/>
            <p:cNvSpPr>
              <a:spLocks noChangeArrowheads="1"/>
            </p:cNvSpPr>
            <p:nvPr/>
          </p:nvSpPr>
          <p:spPr bwMode="auto">
            <a:xfrm>
              <a:off x="3962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9" name="Rectangle 17"/>
            <p:cNvSpPr>
              <a:spLocks noChangeArrowheads="1"/>
            </p:cNvSpPr>
            <p:nvPr/>
          </p:nvSpPr>
          <p:spPr bwMode="auto">
            <a:xfrm>
              <a:off x="4191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0" name="Rectangle 18"/>
            <p:cNvSpPr>
              <a:spLocks noChangeArrowheads="1"/>
            </p:cNvSpPr>
            <p:nvPr/>
          </p:nvSpPr>
          <p:spPr bwMode="auto">
            <a:xfrm>
              <a:off x="4419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1" name="Rectangle 19"/>
            <p:cNvSpPr>
              <a:spLocks noChangeArrowheads="1"/>
            </p:cNvSpPr>
            <p:nvPr/>
          </p:nvSpPr>
          <p:spPr bwMode="auto">
            <a:xfrm>
              <a:off x="4648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2" name="Rectangle 20"/>
            <p:cNvSpPr>
              <a:spLocks noChangeArrowheads="1"/>
            </p:cNvSpPr>
            <p:nvPr/>
          </p:nvSpPr>
          <p:spPr bwMode="auto">
            <a:xfrm>
              <a:off x="4876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3" name="Rectangle 21"/>
            <p:cNvSpPr>
              <a:spLocks noChangeArrowheads="1"/>
            </p:cNvSpPr>
            <p:nvPr/>
          </p:nvSpPr>
          <p:spPr bwMode="auto">
            <a:xfrm>
              <a:off x="5105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4" name="Rectangle 22"/>
            <p:cNvSpPr>
              <a:spLocks noChangeArrowheads="1"/>
            </p:cNvSpPr>
            <p:nvPr/>
          </p:nvSpPr>
          <p:spPr bwMode="auto">
            <a:xfrm>
              <a:off x="5334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5" name="Rectangle 23"/>
            <p:cNvSpPr>
              <a:spLocks noChangeArrowheads="1"/>
            </p:cNvSpPr>
            <p:nvPr/>
          </p:nvSpPr>
          <p:spPr bwMode="auto">
            <a:xfrm>
              <a:off x="5562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6" name="Rectangle 24"/>
            <p:cNvSpPr>
              <a:spLocks noChangeArrowheads="1"/>
            </p:cNvSpPr>
            <p:nvPr/>
          </p:nvSpPr>
          <p:spPr bwMode="auto">
            <a:xfrm>
              <a:off x="5791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7" name="Rectangle 25"/>
            <p:cNvSpPr>
              <a:spLocks noChangeArrowheads="1"/>
            </p:cNvSpPr>
            <p:nvPr/>
          </p:nvSpPr>
          <p:spPr bwMode="auto">
            <a:xfrm>
              <a:off x="6019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8" name="Rectangle 26"/>
            <p:cNvSpPr>
              <a:spLocks noChangeArrowheads="1"/>
            </p:cNvSpPr>
            <p:nvPr/>
          </p:nvSpPr>
          <p:spPr bwMode="auto">
            <a:xfrm>
              <a:off x="6248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9" name="Rectangle 27"/>
            <p:cNvSpPr>
              <a:spLocks noChangeArrowheads="1"/>
            </p:cNvSpPr>
            <p:nvPr/>
          </p:nvSpPr>
          <p:spPr bwMode="auto">
            <a:xfrm>
              <a:off x="6477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0" name="Rectangle 28"/>
            <p:cNvSpPr>
              <a:spLocks noChangeArrowheads="1"/>
            </p:cNvSpPr>
            <p:nvPr/>
          </p:nvSpPr>
          <p:spPr bwMode="auto">
            <a:xfrm>
              <a:off x="6705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1" name="Rectangle 29"/>
            <p:cNvSpPr>
              <a:spLocks noChangeArrowheads="1"/>
            </p:cNvSpPr>
            <p:nvPr/>
          </p:nvSpPr>
          <p:spPr bwMode="auto">
            <a:xfrm>
              <a:off x="6934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2" name="Rectangle 30"/>
            <p:cNvSpPr>
              <a:spLocks noChangeArrowheads="1"/>
            </p:cNvSpPr>
            <p:nvPr/>
          </p:nvSpPr>
          <p:spPr bwMode="auto">
            <a:xfrm>
              <a:off x="7162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3" name="Rectangle 31"/>
            <p:cNvSpPr>
              <a:spLocks noChangeArrowheads="1"/>
            </p:cNvSpPr>
            <p:nvPr/>
          </p:nvSpPr>
          <p:spPr bwMode="auto">
            <a:xfrm>
              <a:off x="7391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4" name="Rectangle 32"/>
            <p:cNvSpPr>
              <a:spLocks noChangeArrowheads="1"/>
            </p:cNvSpPr>
            <p:nvPr/>
          </p:nvSpPr>
          <p:spPr bwMode="auto">
            <a:xfrm>
              <a:off x="7620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5" name="Rectangle 33"/>
            <p:cNvSpPr>
              <a:spLocks noChangeArrowheads="1"/>
            </p:cNvSpPr>
            <p:nvPr/>
          </p:nvSpPr>
          <p:spPr bwMode="auto">
            <a:xfrm>
              <a:off x="7848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6" name="Rectangle 34"/>
            <p:cNvSpPr>
              <a:spLocks noChangeArrowheads="1"/>
            </p:cNvSpPr>
            <p:nvPr/>
          </p:nvSpPr>
          <p:spPr bwMode="auto">
            <a:xfrm>
              <a:off x="8077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7" name="Rectangle 35"/>
            <p:cNvSpPr>
              <a:spLocks noChangeArrowheads="1"/>
            </p:cNvSpPr>
            <p:nvPr/>
          </p:nvSpPr>
          <p:spPr bwMode="auto">
            <a:xfrm>
              <a:off x="8305800" y="1911560"/>
              <a:ext cx="228600" cy="9144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L</a:t>
              </a:r>
            </a:p>
            <a:p>
              <a:pPr algn="ctr"/>
              <a:r>
                <a:rPr lang="en-US"/>
                <a:t>S</a:t>
              </a:r>
            </a:p>
            <a:p>
              <a:pPr algn="ctr"/>
              <a:r>
                <a:rPr lang="en-US"/>
                <a:t>F</a:t>
              </a:r>
            </a:p>
          </p:txBody>
        </p:sp>
        <p:sp>
          <p:nvSpPr>
            <p:cNvPr id="28708" name="Text Box 36"/>
            <p:cNvSpPr txBox="1">
              <a:spLocks noChangeArrowheads="1"/>
            </p:cNvSpPr>
            <p:nvPr/>
          </p:nvSpPr>
          <p:spPr bwMode="auto">
            <a:xfrm>
              <a:off x="1127125" y="1678198"/>
              <a:ext cx="7522950"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50" b="1" dirty="0"/>
                <a:t>  31   30   29   28    27   26   25   24   23   22   21   20    19   18   17   16    15   14   13   12    11   10    9     8      7      6     5     4     3     2     1     0</a:t>
              </a:r>
            </a:p>
          </p:txBody>
        </p:sp>
        <p:sp>
          <p:nvSpPr>
            <p:cNvPr id="28709" name="Rectangle 37"/>
            <p:cNvSpPr>
              <a:spLocks noChangeArrowheads="1"/>
            </p:cNvSpPr>
            <p:nvPr/>
          </p:nvSpPr>
          <p:spPr bwMode="auto">
            <a:xfrm>
              <a:off x="1219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0" name="Rectangle 38"/>
            <p:cNvSpPr>
              <a:spLocks noChangeArrowheads="1"/>
            </p:cNvSpPr>
            <p:nvPr/>
          </p:nvSpPr>
          <p:spPr bwMode="auto">
            <a:xfrm>
              <a:off x="1447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1" name="Rectangle 39"/>
            <p:cNvSpPr>
              <a:spLocks noChangeArrowheads="1"/>
            </p:cNvSpPr>
            <p:nvPr/>
          </p:nvSpPr>
          <p:spPr bwMode="auto">
            <a:xfrm>
              <a:off x="1676400" y="3435560"/>
              <a:ext cx="228600" cy="914400"/>
            </a:xfrm>
            <a:prstGeom prst="rect">
              <a:avLst/>
            </a:prstGeom>
            <a:solidFill>
              <a:srgbClr val="A3F1FB"/>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wordArtVert" wrap="none" anchor="ctr"/>
            <a:lstStyle/>
            <a:p>
              <a:pPr algn="ctr"/>
              <a:r>
                <a:rPr lang="en-US" sz="1400" spc="-800" dirty="0"/>
                <a:t>IA32e</a:t>
              </a:r>
            </a:p>
          </p:txBody>
        </p:sp>
        <p:sp>
          <p:nvSpPr>
            <p:cNvPr id="28712" name="Rectangle 40"/>
            <p:cNvSpPr>
              <a:spLocks noChangeArrowheads="1"/>
            </p:cNvSpPr>
            <p:nvPr/>
          </p:nvSpPr>
          <p:spPr bwMode="auto">
            <a:xfrm>
              <a:off x="1905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3" name="Rectangle 41"/>
            <p:cNvSpPr>
              <a:spLocks noChangeArrowheads="1"/>
            </p:cNvSpPr>
            <p:nvPr/>
          </p:nvSpPr>
          <p:spPr bwMode="auto">
            <a:xfrm>
              <a:off x="2133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4" name="Rectangle 42"/>
            <p:cNvSpPr>
              <a:spLocks noChangeArrowheads="1"/>
            </p:cNvSpPr>
            <p:nvPr/>
          </p:nvSpPr>
          <p:spPr bwMode="auto">
            <a:xfrm>
              <a:off x="2362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5" name="Rectangle 43"/>
            <p:cNvSpPr>
              <a:spLocks noChangeArrowheads="1"/>
            </p:cNvSpPr>
            <p:nvPr/>
          </p:nvSpPr>
          <p:spPr bwMode="auto">
            <a:xfrm>
              <a:off x="2590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6" name="Rectangle 44"/>
            <p:cNvSpPr>
              <a:spLocks noChangeArrowheads="1"/>
            </p:cNvSpPr>
            <p:nvPr/>
          </p:nvSpPr>
          <p:spPr bwMode="auto">
            <a:xfrm>
              <a:off x="28194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7" name="Rectangle 45"/>
            <p:cNvSpPr>
              <a:spLocks noChangeArrowheads="1"/>
            </p:cNvSpPr>
            <p:nvPr/>
          </p:nvSpPr>
          <p:spPr bwMode="auto">
            <a:xfrm>
              <a:off x="3048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8" name="Rectangle 46"/>
            <p:cNvSpPr>
              <a:spLocks noChangeArrowheads="1"/>
            </p:cNvSpPr>
            <p:nvPr/>
          </p:nvSpPr>
          <p:spPr bwMode="auto">
            <a:xfrm>
              <a:off x="3276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9" name="Rectangle 47"/>
            <p:cNvSpPr>
              <a:spLocks noChangeArrowheads="1"/>
            </p:cNvSpPr>
            <p:nvPr/>
          </p:nvSpPr>
          <p:spPr bwMode="auto">
            <a:xfrm>
              <a:off x="3505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0" name="Rectangle 48"/>
            <p:cNvSpPr>
              <a:spLocks noChangeArrowheads="1"/>
            </p:cNvSpPr>
            <p:nvPr/>
          </p:nvSpPr>
          <p:spPr bwMode="auto">
            <a:xfrm>
              <a:off x="3733800" y="3435560"/>
              <a:ext cx="228600" cy="9144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X</a:t>
              </a:r>
            </a:p>
            <a:p>
              <a:pPr algn="ctr"/>
              <a:r>
                <a:rPr lang="en-US"/>
                <a:t>D</a:t>
              </a:r>
            </a:p>
          </p:txBody>
        </p:sp>
        <p:sp>
          <p:nvSpPr>
            <p:cNvPr id="28721" name="Rectangle 49"/>
            <p:cNvSpPr>
              <a:spLocks noChangeArrowheads="1"/>
            </p:cNvSpPr>
            <p:nvPr/>
          </p:nvSpPr>
          <p:spPr bwMode="auto">
            <a:xfrm>
              <a:off x="39624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2" name="Rectangle 50"/>
            <p:cNvSpPr>
              <a:spLocks noChangeArrowheads="1"/>
            </p:cNvSpPr>
            <p:nvPr/>
          </p:nvSpPr>
          <p:spPr bwMode="auto">
            <a:xfrm>
              <a:off x="4191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3" name="Rectangle 51"/>
            <p:cNvSpPr>
              <a:spLocks noChangeArrowheads="1"/>
            </p:cNvSpPr>
            <p:nvPr/>
          </p:nvSpPr>
          <p:spPr bwMode="auto">
            <a:xfrm>
              <a:off x="4419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4" name="Rectangle 52"/>
            <p:cNvSpPr>
              <a:spLocks noChangeArrowheads="1"/>
            </p:cNvSpPr>
            <p:nvPr/>
          </p:nvSpPr>
          <p:spPr bwMode="auto">
            <a:xfrm>
              <a:off x="4648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5" name="Rectangle 53"/>
            <p:cNvSpPr>
              <a:spLocks noChangeArrowheads="1"/>
            </p:cNvSpPr>
            <p:nvPr/>
          </p:nvSpPr>
          <p:spPr bwMode="auto">
            <a:xfrm>
              <a:off x="4876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6" name="Rectangle 54"/>
            <p:cNvSpPr>
              <a:spLocks noChangeArrowheads="1"/>
            </p:cNvSpPr>
            <p:nvPr/>
          </p:nvSpPr>
          <p:spPr bwMode="auto">
            <a:xfrm>
              <a:off x="51054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7" name="Rectangle 55"/>
            <p:cNvSpPr>
              <a:spLocks noChangeArrowheads="1"/>
            </p:cNvSpPr>
            <p:nvPr/>
          </p:nvSpPr>
          <p:spPr bwMode="auto">
            <a:xfrm>
              <a:off x="5334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8" name="Rectangle 56"/>
            <p:cNvSpPr>
              <a:spLocks noChangeArrowheads="1"/>
            </p:cNvSpPr>
            <p:nvPr/>
          </p:nvSpPr>
          <p:spPr bwMode="auto">
            <a:xfrm>
              <a:off x="5562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9" name="Rectangle 57"/>
            <p:cNvSpPr>
              <a:spLocks noChangeArrowheads="1"/>
            </p:cNvSpPr>
            <p:nvPr/>
          </p:nvSpPr>
          <p:spPr bwMode="auto">
            <a:xfrm>
              <a:off x="5791200" y="3435560"/>
              <a:ext cx="228600" cy="914400"/>
            </a:xfrm>
            <a:prstGeom prst="rect">
              <a:avLst/>
            </a:prstGeom>
            <a:solidFill>
              <a:srgbClr val="A3F1FB"/>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800" b="1" dirty="0"/>
                <a:t>S</a:t>
              </a:r>
            </a:p>
            <a:p>
              <a:pPr algn="ctr"/>
              <a:r>
                <a:rPr lang="en-US" sz="800" b="1" dirty="0"/>
                <a:t>Y</a:t>
              </a:r>
            </a:p>
            <a:p>
              <a:pPr algn="ctr"/>
              <a:r>
                <a:rPr lang="en-US" sz="800" b="1" dirty="0"/>
                <a:t>S</a:t>
              </a:r>
            </a:p>
            <a:p>
              <a:pPr algn="ctr"/>
              <a:r>
                <a:rPr lang="en-US" sz="800" b="1" dirty="0"/>
                <a:t>C</a:t>
              </a:r>
            </a:p>
            <a:p>
              <a:pPr algn="ctr"/>
              <a:r>
                <a:rPr lang="en-US" sz="800" b="1" dirty="0"/>
                <a:t>A</a:t>
              </a:r>
            </a:p>
            <a:p>
              <a:pPr algn="ctr"/>
              <a:r>
                <a:rPr lang="en-US" sz="800" b="1" dirty="0"/>
                <a:t>L</a:t>
              </a:r>
            </a:p>
            <a:p>
              <a:pPr algn="ctr"/>
              <a:r>
                <a:rPr lang="en-US" sz="800" b="1" dirty="0"/>
                <a:t>L</a:t>
              </a:r>
            </a:p>
            <a:p>
              <a:pPr algn="ctr"/>
              <a:endParaRPr lang="en-US" sz="800" b="1" dirty="0"/>
            </a:p>
          </p:txBody>
        </p:sp>
        <p:sp>
          <p:nvSpPr>
            <p:cNvPr id="28730" name="Rectangle 58"/>
            <p:cNvSpPr>
              <a:spLocks noChangeArrowheads="1"/>
            </p:cNvSpPr>
            <p:nvPr/>
          </p:nvSpPr>
          <p:spPr bwMode="auto">
            <a:xfrm>
              <a:off x="6019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1" name="Rectangle 59"/>
            <p:cNvSpPr>
              <a:spLocks noChangeArrowheads="1"/>
            </p:cNvSpPr>
            <p:nvPr/>
          </p:nvSpPr>
          <p:spPr bwMode="auto">
            <a:xfrm>
              <a:off x="62484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2" name="Rectangle 60"/>
            <p:cNvSpPr>
              <a:spLocks noChangeArrowheads="1"/>
            </p:cNvSpPr>
            <p:nvPr/>
          </p:nvSpPr>
          <p:spPr bwMode="auto">
            <a:xfrm>
              <a:off x="6477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3" name="Rectangle 61"/>
            <p:cNvSpPr>
              <a:spLocks noChangeArrowheads="1"/>
            </p:cNvSpPr>
            <p:nvPr/>
          </p:nvSpPr>
          <p:spPr bwMode="auto">
            <a:xfrm>
              <a:off x="6705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4" name="Rectangle 62"/>
            <p:cNvSpPr>
              <a:spLocks noChangeArrowheads="1"/>
            </p:cNvSpPr>
            <p:nvPr/>
          </p:nvSpPr>
          <p:spPr bwMode="auto">
            <a:xfrm>
              <a:off x="6934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5" name="Rectangle 63"/>
            <p:cNvSpPr>
              <a:spLocks noChangeArrowheads="1"/>
            </p:cNvSpPr>
            <p:nvPr/>
          </p:nvSpPr>
          <p:spPr bwMode="auto">
            <a:xfrm>
              <a:off x="7162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6" name="Rectangle 64"/>
            <p:cNvSpPr>
              <a:spLocks noChangeArrowheads="1"/>
            </p:cNvSpPr>
            <p:nvPr/>
          </p:nvSpPr>
          <p:spPr bwMode="auto">
            <a:xfrm>
              <a:off x="73914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7" name="Rectangle 65"/>
            <p:cNvSpPr>
              <a:spLocks noChangeArrowheads="1"/>
            </p:cNvSpPr>
            <p:nvPr/>
          </p:nvSpPr>
          <p:spPr bwMode="auto">
            <a:xfrm>
              <a:off x="7620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8" name="Rectangle 66"/>
            <p:cNvSpPr>
              <a:spLocks noChangeArrowheads="1"/>
            </p:cNvSpPr>
            <p:nvPr/>
          </p:nvSpPr>
          <p:spPr bwMode="auto">
            <a:xfrm>
              <a:off x="7848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9" name="Rectangle 67"/>
            <p:cNvSpPr>
              <a:spLocks noChangeArrowheads="1"/>
            </p:cNvSpPr>
            <p:nvPr/>
          </p:nvSpPr>
          <p:spPr bwMode="auto">
            <a:xfrm>
              <a:off x="8077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40" name="Rectangle 68"/>
            <p:cNvSpPr>
              <a:spLocks noChangeArrowheads="1"/>
            </p:cNvSpPr>
            <p:nvPr/>
          </p:nvSpPr>
          <p:spPr bwMode="auto">
            <a:xfrm>
              <a:off x="8305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41" name="Text Box 69"/>
            <p:cNvSpPr txBox="1">
              <a:spLocks noChangeArrowheads="1"/>
            </p:cNvSpPr>
            <p:nvPr/>
          </p:nvSpPr>
          <p:spPr bwMode="auto">
            <a:xfrm>
              <a:off x="1127125" y="3202198"/>
              <a:ext cx="7522950"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50" b="1" dirty="0"/>
                <a:t>  31   30   29   28    27   26   25   24   23   22   21   20    19   18   17   16    15   14   13   12    11   10    9     8      7      6     5     4     3     2     1     0</a:t>
              </a:r>
            </a:p>
          </p:txBody>
        </p:sp>
      </p:grpSp>
      <p:sp>
        <p:nvSpPr>
          <p:cNvPr id="28742" name="Text Box 70"/>
          <p:cNvSpPr txBox="1">
            <a:spLocks noChangeArrowheads="1"/>
          </p:cNvSpPr>
          <p:nvPr/>
        </p:nvSpPr>
        <p:spPr bwMode="auto">
          <a:xfrm>
            <a:off x="288925" y="2176673"/>
            <a:ext cx="8509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ECX =</a:t>
            </a:r>
          </a:p>
        </p:txBody>
      </p:sp>
      <p:sp>
        <p:nvSpPr>
          <p:cNvPr id="28743" name="Text Box 71"/>
          <p:cNvSpPr txBox="1">
            <a:spLocks noChangeArrowheads="1"/>
          </p:cNvSpPr>
          <p:nvPr/>
        </p:nvSpPr>
        <p:spPr bwMode="auto">
          <a:xfrm>
            <a:off x="304800" y="3664160"/>
            <a:ext cx="8509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EDX =</a:t>
            </a:r>
          </a:p>
        </p:txBody>
      </p:sp>
      <p:sp>
        <p:nvSpPr>
          <p:cNvPr id="28746" name="Text Box 74"/>
          <p:cNvSpPr txBox="1">
            <a:spLocks noChangeArrowheads="1"/>
          </p:cNvSpPr>
          <p:nvPr/>
        </p:nvSpPr>
        <p:spPr bwMode="auto">
          <a:xfrm>
            <a:off x="822325" y="5044467"/>
            <a:ext cx="5642252"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	IA32e	= Intel 64-bit Technology</a:t>
            </a:r>
          </a:p>
          <a:p>
            <a:r>
              <a:rPr lang="en-US" dirty="0"/>
              <a:t>	XD 		= </a:t>
            </a:r>
            <a:r>
              <a:rPr lang="en-US" dirty="0" err="1"/>
              <a:t>eXecute</a:t>
            </a:r>
            <a:r>
              <a:rPr lang="en-US" dirty="0"/>
              <a:t> Disable paging-bit implemented</a:t>
            </a:r>
          </a:p>
          <a:p>
            <a:r>
              <a:rPr lang="en-US" dirty="0"/>
              <a:t>	SYSCALL 	= Fast SYSCALL / SYSRET (64-bit mode) </a:t>
            </a:r>
          </a:p>
          <a:p>
            <a:r>
              <a:rPr lang="en-US" dirty="0"/>
              <a:t>	LSF 		= LAHF / SAHF implemented in 64-bit mode</a:t>
            </a:r>
          </a:p>
          <a:p>
            <a:r>
              <a:rPr lang="en-US" dirty="0"/>
              <a:t>	R 		= reserved bit</a:t>
            </a:r>
          </a:p>
        </p:txBody>
      </p:sp>
    </p:spTree>
    <p:extLst>
      <p:ext uri="{BB962C8B-B14F-4D97-AF65-F5344CB8AC3E}">
        <p14:creationId xmlns:p14="http://schemas.microsoft.com/office/powerpoint/2010/main" val="2551743150"/>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New instructions (x64)</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70592047"/>
              </p:ext>
            </p:extLst>
          </p:nvPr>
        </p:nvGraphicFramePr>
        <p:xfrm>
          <a:off x="261938" y="1265238"/>
          <a:ext cx="8229600" cy="3977640"/>
        </p:xfrm>
        <a:graphic>
          <a:graphicData uri="http://schemas.openxmlformats.org/drawingml/2006/table">
            <a:tbl>
              <a:tblPr bandRow="1">
                <a:tableStyleId>{5940675A-B579-460E-94D1-54222C63F5DA}</a:tableStyleId>
              </a:tblPr>
              <a:tblGrid>
                <a:gridCol w="2182879">
                  <a:extLst>
                    <a:ext uri="{9D8B030D-6E8A-4147-A177-3AD203B41FA5}">
                      <a16:colId xmlns:a16="http://schemas.microsoft.com/office/drawing/2014/main" val="20000"/>
                    </a:ext>
                  </a:extLst>
                </a:gridCol>
                <a:gridCol w="6046721">
                  <a:extLst>
                    <a:ext uri="{9D8B030D-6E8A-4147-A177-3AD203B41FA5}">
                      <a16:colId xmlns:a16="http://schemas.microsoft.com/office/drawing/2014/main" val="20001"/>
                    </a:ext>
                  </a:extLst>
                </a:gridCol>
              </a:tblGrid>
              <a:tr h="370840">
                <a:tc>
                  <a:txBody>
                    <a:bodyPr/>
                    <a:lstStyle/>
                    <a:p>
                      <a:r>
                        <a:rPr lang="en-US" sz="1800" kern="1200" dirty="0"/>
                        <a:t>CDQE</a:t>
                      </a:r>
                      <a:endParaRPr lang="en-US" b="0" dirty="0"/>
                    </a:p>
                  </a:txBody>
                  <a:tcPr/>
                </a:tc>
                <a:tc>
                  <a:txBody>
                    <a:bodyPr/>
                    <a:lstStyle/>
                    <a:p>
                      <a:r>
                        <a:rPr lang="en-US" sz="1800" kern="1200" dirty="0"/>
                        <a:t>Convert </a:t>
                      </a:r>
                      <a:r>
                        <a:rPr lang="en-US" sz="1800" kern="1200" dirty="0" err="1"/>
                        <a:t>doubleword</a:t>
                      </a:r>
                      <a:r>
                        <a:rPr lang="en-US" sz="1800" kern="1200" dirty="0"/>
                        <a:t> to </a:t>
                      </a:r>
                      <a:r>
                        <a:rPr lang="en-US" sz="1800" kern="1200" dirty="0" err="1"/>
                        <a:t>quadword</a:t>
                      </a:r>
                      <a:endParaRPr lang="en-US" b="0" dirty="0"/>
                    </a:p>
                  </a:txBody>
                  <a:tcPr/>
                </a:tc>
                <a:extLst>
                  <a:ext uri="{0D108BD9-81ED-4DB2-BD59-A6C34878D82A}">
                    <a16:rowId xmlns:a16="http://schemas.microsoft.com/office/drawing/2014/main" val="10000"/>
                  </a:ext>
                </a:extLst>
              </a:tr>
              <a:tr h="370840">
                <a:tc>
                  <a:txBody>
                    <a:bodyPr/>
                    <a:lstStyle/>
                    <a:p>
                      <a:r>
                        <a:rPr lang="en-US" sz="1800" kern="1200" dirty="0"/>
                        <a:t>CMPSQ</a:t>
                      </a:r>
                      <a:endParaRPr lang="en-US" dirty="0"/>
                    </a:p>
                  </a:txBody>
                  <a:tcPr/>
                </a:tc>
                <a:tc>
                  <a:txBody>
                    <a:bodyPr/>
                    <a:lstStyle/>
                    <a:p>
                      <a:r>
                        <a:rPr lang="en-US" sz="1800" kern="1200" dirty="0"/>
                        <a:t>Compare string operands</a:t>
                      </a:r>
                      <a:endParaRPr lang="en-US" dirty="0"/>
                    </a:p>
                  </a:txBody>
                  <a:tcPr/>
                </a:tc>
                <a:extLst>
                  <a:ext uri="{0D108BD9-81ED-4DB2-BD59-A6C34878D82A}">
                    <a16:rowId xmlns:a16="http://schemas.microsoft.com/office/drawing/2014/main" val="10001"/>
                  </a:ext>
                </a:extLst>
              </a:tr>
              <a:tr h="370840">
                <a:tc>
                  <a:txBody>
                    <a:bodyPr/>
                    <a:lstStyle/>
                    <a:p>
                      <a:r>
                        <a:rPr lang="en-US" sz="1800" kern="1200" dirty="0"/>
                        <a:t>CMPXCHG16B</a:t>
                      </a:r>
                      <a:endParaRPr lang="en-US" dirty="0"/>
                    </a:p>
                  </a:txBody>
                  <a:tcPr/>
                </a:tc>
                <a:tc>
                  <a:txBody>
                    <a:bodyPr/>
                    <a:lstStyle/>
                    <a:p>
                      <a:r>
                        <a:rPr lang="en-US" sz="1800" kern="1200" dirty="0"/>
                        <a:t>Compare RDX:RAX with m128</a:t>
                      </a:r>
                      <a:endParaRPr lang="en-US" dirty="0"/>
                    </a:p>
                  </a:txBody>
                  <a:tcPr/>
                </a:tc>
                <a:extLst>
                  <a:ext uri="{0D108BD9-81ED-4DB2-BD59-A6C34878D82A}">
                    <a16:rowId xmlns:a16="http://schemas.microsoft.com/office/drawing/2014/main" val="10002"/>
                  </a:ext>
                </a:extLst>
              </a:tr>
              <a:tr h="370840">
                <a:tc>
                  <a:txBody>
                    <a:bodyPr/>
                    <a:lstStyle/>
                    <a:p>
                      <a:r>
                        <a:rPr lang="en-US" sz="1800" kern="1200" dirty="0"/>
                        <a:t>LODSQ</a:t>
                      </a:r>
                      <a:endParaRPr lang="en-US" dirty="0"/>
                    </a:p>
                  </a:txBody>
                  <a:tcPr/>
                </a:tc>
                <a:tc>
                  <a:txBody>
                    <a:bodyPr/>
                    <a:lstStyle/>
                    <a:p>
                      <a:r>
                        <a:rPr lang="en-US" sz="1800" kern="1200" dirty="0"/>
                        <a:t>Load qword at address (R)SI into RAX</a:t>
                      </a:r>
                      <a:endParaRPr lang="en-US" dirty="0"/>
                    </a:p>
                  </a:txBody>
                  <a:tcPr/>
                </a:tc>
                <a:extLst>
                  <a:ext uri="{0D108BD9-81ED-4DB2-BD59-A6C34878D82A}">
                    <a16:rowId xmlns:a16="http://schemas.microsoft.com/office/drawing/2014/main" val="10003"/>
                  </a:ext>
                </a:extLst>
              </a:tr>
              <a:tr h="370840">
                <a:tc>
                  <a:txBody>
                    <a:bodyPr/>
                    <a:lstStyle/>
                    <a:p>
                      <a:r>
                        <a:rPr lang="en-US" sz="1800" kern="1200" dirty="0"/>
                        <a:t>MOVSQ</a:t>
                      </a:r>
                      <a:endParaRPr lang="en-US" dirty="0"/>
                    </a:p>
                  </a:txBody>
                  <a:tcPr/>
                </a:tc>
                <a:tc>
                  <a:txBody>
                    <a:bodyPr/>
                    <a:lstStyle/>
                    <a:p>
                      <a:r>
                        <a:rPr lang="en-US" sz="1800" kern="1200" dirty="0"/>
                        <a:t>Move qword from address (R)SI to (R)DI</a:t>
                      </a:r>
                      <a:endParaRPr lang="en-US" dirty="0"/>
                    </a:p>
                  </a:txBody>
                  <a:tcPr/>
                </a:tc>
                <a:extLst>
                  <a:ext uri="{0D108BD9-81ED-4DB2-BD59-A6C34878D82A}">
                    <a16:rowId xmlns:a16="http://schemas.microsoft.com/office/drawing/2014/main" val="10004"/>
                  </a:ext>
                </a:extLst>
              </a:tr>
              <a:tr h="370840">
                <a:tc>
                  <a:txBody>
                    <a:bodyPr/>
                    <a:lstStyle/>
                    <a:p>
                      <a:r>
                        <a:rPr lang="en-US" sz="1800" kern="1200" dirty="0"/>
                        <a:t>MOVZX (64-bits)</a:t>
                      </a:r>
                      <a:endParaRPr lang="en-US" dirty="0"/>
                    </a:p>
                  </a:txBody>
                  <a:tcPr/>
                </a:tc>
                <a:tc>
                  <a:txBody>
                    <a:bodyPr/>
                    <a:lstStyle/>
                    <a:p>
                      <a:r>
                        <a:rPr lang="en-US" sz="1800" kern="1200" dirty="0"/>
                        <a:t>Move </a:t>
                      </a:r>
                      <a:r>
                        <a:rPr lang="en-US" sz="1800" kern="1200" dirty="0" err="1"/>
                        <a:t>doubleword</a:t>
                      </a:r>
                      <a:r>
                        <a:rPr lang="en-US" sz="1800" kern="1200" dirty="0"/>
                        <a:t> to </a:t>
                      </a:r>
                      <a:r>
                        <a:rPr lang="en-US" sz="1800" kern="1200" dirty="0" err="1"/>
                        <a:t>quadword</a:t>
                      </a:r>
                      <a:r>
                        <a:rPr lang="en-US" sz="1800" kern="1200" dirty="0"/>
                        <a:t>, zero-extension</a:t>
                      </a:r>
                      <a:endParaRPr lang="en-US" dirty="0"/>
                    </a:p>
                  </a:txBody>
                  <a:tcPr/>
                </a:tc>
                <a:extLst>
                  <a:ext uri="{0D108BD9-81ED-4DB2-BD59-A6C34878D82A}">
                    <a16:rowId xmlns:a16="http://schemas.microsoft.com/office/drawing/2014/main" val="10005"/>
                  </a:ext>
                </a:extLst>
              </a:tr>
              <a:tr h="370840">
                <a:tc>
                  <a:txBody>
                    <a:bodyPr/>
                    <a:lstStyle/>
                    <a:p>
                      <a:r>
                        <a:rPr lang="en-US" sz="1800" kern="1200" dirty="0"/>
                        <a:t>STOSQ</a:t>
                      </a:r>
                      <a:endParaRPr lang="en-US" dirty="0"/>
                    </a:p>
                  </a:txBody>
                  <a:tcPr/>
                </a:tc>
                <a:tc>
                  <a:txBody>
                    <a:bodyPr/>
                    <a:lstStyle/>
                    <a:p>
                      <a:r>
                        <a:rPr lang="en-US" sz="1800" kern="1200" dirty="0"/>
                        <a:t>Store RAX at address RDI</a:t>
                      </a:r>
                      <a:endParaRPr lang="en-US" dirty="0"/>
                    </a:p>
                  </a:txBody>
                  <a:tcPr/>
                </a:tc>
                <a:extLst>
                  <a:ext uri="{0D108BD9-81ED-4DB2-BD59-A6C34878D82A}">
                    <a16:rowId xmlns:a16="http://schemas.microsoft.com/office/drawing/2014/main" val="10006"/>
                  </a:ext>
                </a:extLst>
              </a:tr>
              <a:tr h="370840">
                <a:tc>
                  <a:txBody>
                    <a:bodyPr/>
                    <a:lstStyle/>
                    <a:p>
                      <a:r>
                        <a:rPr lang="en-US" sz="1800" kern="1200" dirty="0"/>
                        <a:t>SWAPGS</a:t>
                      </a:r>
                      <a:endParaRPr lang="en-US" dirty="0"/>
                    </a:p>
                  </a:txBody>
                  <a:tcPr/>
                </a:tc>
                <a:tc>
                  <a:txBody>
                    <a:bodyPr/>
                    <a:lstStyle/>
                    <a:p>
                      <a:r>
                        <a:rPr lang="en-US" sz="1800" kern="1200" dirty="0"/>
                        <a:t>Exchanges current GS base register value with value in MSR address C0000102H</a:t>
                      </a:r>
                      <a:endParaRPr lang="en-US" dirty="0"/>
                    </a:p>
                  </a:txBody>
                  <a:tcPr/>
                </a:tc>
                <a:extLst>
                  <a:ext uri="{0D108BD9-81ED-4DB2-BD59-A6C34878D82A}">
                    <a16:rowId xmlns:a16="http://schemas.microsoft.com/office/drawing/2014/main" val="10007"/>
                  </a:ext>
                </a:extLst>
              </a:tr>
              <a:tr h="370840">
                <a:tc>
                  <a:txBody>
                    <a:bodyPr/>
                    <a:lstStyle/>
                    <a:p>
                      <a:r>
                        <a:rPr lang="en-US" sz="1800" kern="1200" dirty="0"/>
                        <a:t>SYSCALL</a:t>
                      </a:r>
                      <a:endParaRPr lang="en-US" dirty="0"/>
                    </a:p>
                  </a:txBody>
                  <a:tcPr/>
                </a:tc>
                <a:tc>
                  <a:txBody>
                    <a:bodyPr/>
                    <a:lstStyle/>
                    <a:p>
                      <a:r>
                        <a:rPr lang="en-US" sz="1800" kern="1200" dirty="0"/>
                        <a:t>Fast call to privilege level 0 system procedures</a:t>
                      </a:r>
                      <a:endParaRPr lang="en-US" dirty="0"/>
                    </a:p>
                  </a:txBody>
                  <a:tcPr/>
                </a:tc>
                <a:extLst>
                  <a:ext uri="{0D108BD9-81ED-4DB2-BD59-A6C34878D82A}">
                    <a16:rowId xmlns:a16="http://schemas.microsoft.com/office/drawing/2014/main" val="10008"/>
                  </a:ext>
                </a:extLst>
              </a:tr>
              <a:tr h="370840">
                <a:tc>
                  <a:txBody>
                    <a:bodyPr/>
                    <a:lstStyle/>
                    <a:p>
                      <a:r>
                        <a:rPr lang="en-US" sz="1800" kern="1200" dirty="0"/>
                        <a:t>SYSRET</a:t>
                      </a:r>
                      <a:endParaRPr lang="en-US" dirty="0"/>
                    </a:p>
                  </a:txBody>
                  <a:tcPr/>
                </a:tc>
                <a:tc>
                  <a:txBody>
                    <a:bodyPr/>
                    <a:lstStyle/>
                    <a:p>
                      <a:r>
                        <a:rPr lang="en-US" sz="1800" kern="1200" dirty="0"/>
                        <a:t>Return from fast system call</a:t>
                      </a:r>
                      <a:endParaRPr lang="en-US" dirty="0"/>
                    </a:p>
                  </a:txBody>
                  <a:tcPr/>
                </a:tc>
                <a:extLst>
                  <a:ext uri="{0D108BD9-81ED-4DB2-BD59-A6C34878D82A}">
                    <a16:rowId xmlns:a16="http://schemas.microsoft.com/office/drawing/2014/main" val="10009"/>
                  </a:ext>
                </a:extLst>
              </a:tr>
            </a:tbl>
          </a:graphicData>
        </a:graphic>
      </p:graphicFrame>
      <p:sp>
        <p:nvSpPr>
          <p:cNvPr id="5" name="Footer Placeholder 4"/>
          <p:cNvSpPr>
            <a:spLocks noGrp="1"/>
          </p:cNvSpPr>
          <p:nvPr>
            <p:ph type="ftr" sz="quarter" idx="11"/>
          </p:nvPr>
        </p:nvSpPr>
        <p:spPr/>
        <p:txBody>
          <a:bodyPr/>
          <a:lstStyle/>
          <a:p>
            <a:r>
              <a:rPr lang="en-US"/>
              <a:t>Dept. of Game &amp; Multimedia Engineering</a:t>
            </a:r>
            <a:endParaRPr lang="en-US" dirty="0"/>
          </a:p>
        </p:txBody>
      </p:sp>
      <p:sp>
        <p:nvSpPr>
          <p:cNvPr id="6" name="Slide Number Placeholder 5"/>
          <p:cNvSpPr>
            <a:spLocks noGrp="1"/>
          </p:cNvSpPr>
          <p:nvPr>
            <p:ph type="sldNum" sz="quarter" idx="12"/>
          </p:nvPr>
        </p:nvSpPr>
        <p:spPr/>
        <p:txBody>
          <a:bodyPr/>
          <a:lstStyle/>
          <a:p>
            <a:fld id="{A4ECE658-60ED-8149-8543-3DDC7ED3E89C}" type="slidenum">
              <a:rPr lang="en-US" smtClean="0"/>
              <a:pPr/>
              <a:t>69</a:t>
            </a:fld>
            <a:endParaRPr lang="en-US"/>
          </a:p>
        </p:txBody>
      </p:sp>
    </p:spTree>
    <p:extLst>
      <p:ext uri="{BB962C8B-B14F-4D97-AF65-F5344CB8AC3E}">
        <p14:creationId xmlns:p14="http://schemas.microsoft.com/office/powerpoint/2010/main" val="428958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CPU Pipelines (Sandy Bridge)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90625"/>
            <a:ext cx="6705600" cy="5133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8442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2F0E-AA21-467F-AE57-AA838717717D}"/>
              </a:ext>
            </a:extLst>
          </p:cNvPr>
          <p:cNvSpPr>
            <a:spLocks noGrp="1"/>
          </p:cNvSpPr>
          <p:nvPr>
            <p:ph type="title"/>
          </p:nvPr>
        </p:nvSpPr>
        <p:spPr/>
        <p:txBody>
          <a:bodyPr/>
          <a:lstStyle/>
          <a:p>
            <a:r>
              <a:rPr lang="en-US" altLang="ko-KR" dirty="0"/>
              <a:t>New instructions for virtualization</a:t>
            </a:r>
            <a:endParaRPr lang="ko-KR" altLang="en-US" dirty="0"/>
          </a:p>
        </p:txBody>
      </p:sp>
      <p:sp>
        <p:nvSpPr>
          <p:cNvPr id="3" name="Content Placeholder 2">
            <a:extLst>
              <a:ext uri="{FF2B5EF4-FFF2-40B4-BE49-F238E27FC236}">
                <a16:creationId xmlns:a16="http://schemas.microsoft.com/office/drawing/2014/main" id="{6C7CC056-6D2A-470F-BD9C-F7A6264BA32A}"/>
              </a:ext>
            </a:extLst>
          </p:cNvPr>
          <p:cNvSpPr>
            <a:spLocks noGrp="1"/>
          </p:cNvSpPr>
          <p:nvPr>
            <p:ph idx="1"/>
          </p:nvPr>
        </p:nvSpPr>
        <p:spPr/>
        <p:txBody>
          <a:bodyPr/>
          <a:lstStyle/>
          <a:p>
            <a:endParaRPr lang="ko-KR" altLang="en-US"/>
          </a:p>
        </p:txBody>
      </p:sp>
      <p:sp>
        <p:nvSpPr>
          <p:cNvPr id="4" name="Footer Placeholder 3">
            <a:extLst>
              <a:ext uri="{FF2B5EF4-FFF2-40B4-BE49-F238E27FC236}">
                <a16:creationId xmlns:a16="http://schemas.microsoft.com/office/drawing/2014/main" id="{36327122-6B9A-4D88-AA05-8A27A36A05E2}"/>
              </a:ext>
            </a:extLst>
          </p:cNvPr>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a:extLst>
              <a:ext uri="{FF2B5EF4-FFF2-40B4-BE49-F238E27FC236}">
                <a16:creationId xmlns:a16="http://schemas.microsoft.com/office/drawing/2014/main" id="{BC4EFD58-789D-4358-89FB-7ED9D23A2416}"/>
              </a:ext>
            </a:extLst>
          </p:cNvPr>
          <p:cNvSpPr>
            <a:spLocks noGrp="1"/>
          </p:cNvSpPr>
          <p:nvPr>
            <p:ph type="sldNum" sz="quarter" idx="12"/>
          </p:nvPr>
        </p:nvSpPr>
        <p:spPr/>
        <p:txBody>
          <a:bodyPr/>
          <a:lstStyle/>
          <a:p>
            <a:fld id="{4FAB73BC-B049-4115-A692-8D63A059BFB8}" type="slidenum">
              <a:rPr lang="en-US" smtClean="0"/>
              <a:t>70</a:t>
            </a:fld>
            <a:endParaRPr lang="en-US" dirty="0"/>
          </a:p>
        </p:txBody>
      </p:sp>
      <p:pic>
        <p:nvPicPr>
          <p:cNvPr id="6" name="Picture 5">
            <a:extLst>
              <a:ext uri="{FF2B5EF4-FFF2-40B4-BE49-F238E27FC236}">
                <a16:creationId xmlns:a16="http://schemas.microsoft.com/office/drawing/2014/main" id="{67F5E938-6292-4C7D-95C2-83FA8B3BB58B}"/>
              </a:ext>
            </a:extLst>
          </p:cNvPr>
          <p:cNvPicPr>
            <a:picLocks noChangeAspect="1"/>
          </p:cNvPicPr>
          <p:nvPr/>
        </p:nvPicPr>
        <p:blipFill>
          <a:blip r:embed="rId2"/>
          <a:stretch>
            <a:fillRect/>
          </a:stretch>
        </p:blipFill>
        <p:spPr>
          <a:xfrm>
            <a:off x="581341" y="1764609"/>
            <a:ext cx="7981319" cy="2905520"/>
          </a:xfrm>
          <a:prstGeom prst="rect">
            <a:avLst/>
          </a:prstGeom>
        </p:spPr>
      </p:pic>
    </p:spTree>
    <p:extLst>
      <p:ext uri="{BB962C8B-B14F-4D97-AF65-F5344CB8AC3E}">
        <p14:creationId xmlns:p14="http://schemas.microsoft.com/office/powerpoint/2010/main" val="437838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71</a:t>
            </a:fld>
            <a:endParaRPr lang="en-US" dirty="0"/>
          </a:p>
        </p:txBody>
      </p:sp>
      <p:sp>
        <p:nvSpPr>
          <p:cNvPr id="8" name="텍스트 개체 틀 7"/>
          <p:cNvSpPr>
            <a:spLocks noGrp="1"/>
          </p:cNvSpPr>
          <p:nvPr>
            <p:ph type="body" sz="quarter" idx="12"/>
          </p:nvPr>
        </p:nvSpPr>
        <p:spPr/>
        <p:txBody>
          <a:bodyPr/>
          <a:lstStyle/>
          <a:p>
            <a:r>
              <a:rPr lang="en-US" altLang="ko-KR"/>
              <a:t>Privilege ring</a:t>
            </a:r>
            <a:endParaRPr lang="ko-KR" altLang="en-US" dirty="0"/>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276672" y="1826096"/>
            <a:ext cx="1676400" cy="2362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0" name="Rectangle 9"/>
          <p:cNvSpPr/>
          <p:nvPr/>
        </p:nvSpPr>
        <p:spPr>
          <a:xfrm>
            <a:off x="1543372" y="3350096"/>
            <a:ext cx="1143000" cy="457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1" name="Rectangle 10"/>
          <p:cNvSpPr/>
          <p:nvPr/>
        </p:nvSpPr>
        <p:spPr>
          <a:xfrm>
            <a:off x="2191072" y="1958521"/>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2" name="Rectangle 11"/>
          <p:cNvSpPr/>
          <p:nvPr/>
        </p:nvSpPr>
        <p:spPr>
          <a:xfrm>
            <a:off x="2038672" y="2054696"/>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829122" y="2172325"/>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4" name="Rectangle 13"/>
          <p:cNvSpPr/>
          <p:nvPr/>
        </p:nvSpPr>
        <p:spPr>
          <a:xfrm>
            <a:off x="1619572" y="2279597"/>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15" name="Straight Connector 14"/>
          <p:cNvCxnSpPr/>
          <p:nvPr/>
        </p:nvCxnSpPr>
        <p:spPr>
          <a:xfrm>
            <a:off x="362272" y="3007196"/>
            <a:ext cx="3352800" cy="0"/>
          </a:xfrm>
          <a:prstGeom prst="line">
            <a:avLst/>
          </a:prstGeom>
          <a:noFill/>
          <a:ln w="9525" cap="flat" cmpd="sng" algn="ctr">
            <a:solidFill>
              <a:srgbClr val="4F81BD">
                <a:shade val="95000"/>
                <a:satMod val="105000"/>
              </a:srgbClr>
            </a:solidFill>
            <a:prstDash val="solid"/>
          </a:ln>
          <a:effectLst/>
        </p:spPr>
      </p:cxnSp>
      <p:sp>
        <p:nvSpPr>
          <p:cNvPr id="16" name="Rectangle 15"/>
          <p:cNvSpPr/>
          <p:nvPr/>
        </p:nvSpPr>
        <p:spPr>
          <a:xfrm>
            <a:off x="362272" y="3437964"/>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17" name="Rectangle 16"/>
          <p:cNvSpPr/>
          <p:nvPr/>
        </p:nvSpPr>
        <p:spPr>
          <a:xfrm>
            <a:off x="362272" y="2197511"/>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3</a:t>
            </a:r>
            <a:endParaRPr lang="ko-KR" altLang="en-US" sz="1800" dirty="0">
              <a:solidFill>
                <a:prstClr val="black"/>
              </a:solidFill>
              <a:latin typeface="Calibri"/>
              <a:ea typeface="맑은 고딕" panose="020B0503020000020004" pitchFamily="50" charset="-127"/>
            </a:endParaRPr>
          </a:p>
        </p:txBody>
      </p:sp>
      <p:cxnSp>
        <p:nvCxnSpPr>
          <p:cNvPr id="18" name="Straight Connector 17"/>
          <p:cNvCxnSpPr/>
          <p:nvPr/>
        </p:nvCxnSpPr>
        <p:spPr>
          <a:xfrm>
            <a:off x="362272" y="4569296"/>
            <a:ext cx="8458200" cy="0"/>
          </a:xfrm>
          <a:prstGeom prst="line">
            <a:avLst/>
          </a:prstGeom>
          <a:noFill/>
          <a:ln w="25400" cap="flat" cmpd="sng" algn="ctr">
            <a:solidFill>
              <a:srgbClr val="C0504D"/>
            </a:solidFill>
            <a:prstDash val="dash"/>
          </a:ln>
          <a:effectLst>
            <a:outerShdw blurRad="40000" dist="20000" dir="5400000" rotWithShape="0">
              <a:srgbClr val="000000">
                <a:alpha val="38000"/>
              </a:srgbClr>
            </a:outerShdw>
          </a:effectLst>
        </p:spPr>
      </p:cxnSp>
      <p:sp>
        <p:nvSpPr>
          <p:cNvPr id="19" name="Rectangle 18"/>
          <p:cNvSpPr/>
          <p:nvPr/>
        </p:nvSpPr>
        <p:spPr>
          <a:xfrm>
            <a:off x="1125623" y="5026496"/>
            <a:ext cx="1979849" cy="45720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0" name="Rectangle 19"/>
          <p:cNvSpPr/>
          <p:nvPr/>
        </p:nvSpPr>
        <p:spPr>
          <a:xfrm>
            <a:off x="362272" y="5036483"/>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21" name="Rectangle 20"/>
          <p:cNvSpPr/>
          <p:nvPr/>
        </p:nvSpPr>
        <p:spPr>
          <a:xfrm>
            <a:off x="383726" y="4199964"/>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22" name="Rectangle 21"/>
          <p:cNvSpPr/>
          <p:nvPr/>
        </p:nvSpPr>
        <p:spPr>
          <a:xfrm>
            <a:off x="383726" y="4580964"/>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cxnSp>
        <p:nvCxnSpPr>
          <p:cNvPr id="23" name="Straight Arrow Connector 22"/>
          <p:cNvCxnSpPr/>
          <p:nvPr/>
        </p:nvCxnSpPr>
        <p:spPr>
          <a:xfrm>
            <a:off x="2714485" y="4199964"/>
            <a:ext cx="0" cy="768658"/>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24" name="Rectangle 23"/>
          <p:cNvSpPr/>
          <p:nvPr/>
        </p:nvSpPr>
        <p:spPr>
          <a:xfrm>
            <a:off x="2849871" y="4445201"/>
            <a:ext cx="820813" cy="338554"/>
          </a:xfrm>
          <a:prstGeom prst="rect">
            <a:avLst/>
          </a:prstGeom>
          <a:solidFill>
            <a:sysClr val="window" lastClr="FFFFFF"/>
          </a:solid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F0000"/>
                </a:solidFill>
                <a:effectLst/>
                <a:uLnTx/>
                <a:uFillTx/>
                <a:latin typeface="Calibri"/>
                <a:ea typeface="맑은 고딕" panose="020B0503020000020004" pitchFamily="50" charset="-127"/>
              </a:rPr>
              <a:t>VM Exit</a:t>
            </a:r>
            <a:endParaRPr kumimoji="0" lang="ko-KR" altLang="en-US" sz="1800" b="0" i="0" u="none" strike="noStrike" kern="0" cap="none" spc="0" normalizeH="0" baseline="0" noProof="0" dirty="0">
              <a:ln>
                <a:noFill/>
              </a:ln>
              <a:solidFill>
                <a:srgbClr val="FF0000"/>
              </a:solidFill>
              <a:effectLst/>
              <a:uLnTx/>
              <a:uFillTx/>
              <a:latin typeface="Calibri"/>
              <a:ea typeface="맑은 고딕" panose="020B0503020000020004" pitchFamily="50" charset="-127"/>
            </a:endParaRPr>
          </a:p>
        </p:txBody>
      </p:sp>
      <p:sp>
        <p:nvSpPr>
          <p:cNvPr id="25" name="Rectangle 24"/>
          <p:cNvSpPr/>
          <p:nvPr/>
        </p:nvSpPr>
        <p:spPr>
          <a:xfrm>
            <a:off x="2953072" y="3394030"/>
            <a:ext cx="2094869" cy="307777"/>
          </a:xfrm>
          <a:prstGeom prst="rect">
            <a:avLst/>
          </a:prstGeom>
        </p:spPr>
        <p:txBody>
          <a:bodyPr wrap="none">
            <a:spAutoFit/>
          </a:bodyPr>
          <a:lstStyle/>
          <a:p>
            <a:pPr algn="l" fontAlgn="auto">
              <a:spcBef>
                <a:spcPts val="0"/>
              </a:spcBef>
              <a:spcAft>
                <a:spcPts val="0"/>
              </a:spcAft>
            </a:pPr>
            <a:r>
              <a:rPr lang="en-US" altLang="ko-KR" sz="1400" dirty="0">
                <a:solidFill>
                  <a:prstClr val="black"/>
                </a:solidFill>
                <a:latin typeface="Calibri"/>
                <a:ea typeface="맑은 고딕" panose="020B0503020000020004" pitchFamily="50" charset="-127"/>
              </a:rPr>
              <a:t>MOV CR, RDMSR, WRMSR</a:t>
            </a:r>
            <a:endParaRPr lang="ko-KR" altLang="en-US" sz="1400" dirty="0">
              <a:solidFill>
                <a:prstClr val="black"/>
              </a:solidFill>
              <a:latin typeface="Calibri"/>
              <a:ea typeface="맑은 고딕" panose="020B0503020000020004" pitchFamily="50" charset="-127"/>
            </a:endParaRPr>
          </a:p>
        </p:txBody>
      </p:sp>
      <p:sp>
        <p:nvSpPr>
          <p:cNvPr id="26" name="Content Placeholder 2"/>
          <p:cNvSpPr txBox="1">
            <a:spLocks/>
          </p:cNvSpPr>
          <p:nvPr/>
        </p:nvSpPr>
        <p:spPr>
          <a:xfrm>
            <a:off x="4858072" y="2614144"/>
            <a:ext cx="3661669" cy="347915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altLang="ko-KR" sz="2400" dirty="0">
                <a:solidFill>
                  <a:prstClr val="black"/>
                </a:solidFill>
                <a:latin typeface="Calibri"/>
                <a:ea typeface="맑은 고딕" panose="020B0503020000020004" pitchFamily="50" charset="-127"/>
              </a:rPr>
              <a:t>VMX Non-Root:</a:t>
            </a:r>
          </a:p>
          <a:p>
            <a:pPr lvl="1" fontAlgn="auto">
              <a:spcAft>
                <a:spcPts val="0"/>
              </a:spcAft>
            </a:pPr>
            <a:r>
              <a:rPr lang="en-US" altLang="ko-KR" sz="2000" dirty="0">
                <a:solidFill>
                  <a:prstClr val="black"/>
                </a:solidFill>
                <a:latin typeface="Calibri"/>
                <a:ea typeface="맑은 고딕" panose="020B0503020000020004" pitchFamily="50" charset="-127"/>
              </a:rPr>
              <a:t>Operation restricted</a:t>
            </a:r>
          </a:p>
          <a:p>
            <a:pPr lvl="1" fontAlgn="auto">
              <a:spcAft>
                <a:spcPts val="0"/>
              </a:spcAft>
            </a:pPr>
            <a:r>
              <a:rPr lang="en-US" altLang="ko-KR" sz="2000" dirty="0">
                <a:solidFill>
                  <a:prstClr val="black"/>
                </a:solidFill>
                <a:latin typeface="Calibri"/>
                <a:ea typeface="맑은 고딕" panose="020B0503020000020004" pitchFamily="50" charset="-127"/>
              </a:rPr>
              <a:t>Certain instructions cause a VM Exit</a:t>
            </a:r>
          </a:p>
          <a:p>
            <a:pPr lvl="1" fontAlgn="auto">
              <a:spcAft>
                <a:spcPts val="0"/>
              </a:spcAft>
            </a:pPr>
            <a:r>
              <a:rPr lang="en-US" altLang="ko-KR" sz="2000" dirty="0">
                <a:solidFill>
                  <a:prstClr val="black"/>
                </a:solidFill>
                <a:latin typeface="Calibri"/>
                <a:ea typeface="맑은 고딕" panose="020B0503020000020004" pitchFamily="50" charset="-127"/>
              </a:rPr>
              <a:t>Certain events cause a VM Exit</a:t>
            </a:r>
            <a:endParaRPr lang="en-US" altLang="ko-KR" sz="2400" dirty="0">
              <a:solidFill>
                <a:prstClr val="black"/>
              </a:solidFill>
              <a:latin typeface="Calibri"/>
              <a:ea typeface="맑은 고딕" panose="020B0503020000020004" pitchFamily="50" charset="-127"/>
            </a:endParaRPr>
          </a:p>
          <a:p>
            <a:pPr fontAlgn="auto">
              <a:spcAft>
                <a:spcPts val="0"/>
              </a:spcAft>
            </a:pPr>
            <a:r>
              <a:rPr lang="en-US" altLang="ko-KR" sz="2400" dirty="0">
                <a:solidFill>
                  <a:prstClr val="black"/>
                </a:solidFill>
                <a:latin typeface="Calibri"/>
                <a:ea typeface="맑은 고딕" panose="020B0503020000020004" pitchFamily="50" charset="-127"/>
              </a:rPr>
              <a:t>VMX Root:</a:t>
            </a:r>
          </a:p>
          <a:p>
            <a:pPr lvl="1" fontAlgn="auto">
              <a:spcAft>
                <a:spcPts val="0"/>
              </a:spcAft>
            </a:pPr>
            <a:r>
              <a:rPr lang="en-US" altLang="ko-KR" sz="2000" dirty="0">
                <a:solidFill>
                  <a:prstClr val="black"/>
                </a:solidFill>
                <a:latin typeface="Calibri"/>
                <a:ea typeface="맑은 고딕" panose="020B0503020000020004" pitchFamily="50" charset="-127"/>
              </a:rPr>
              <a:t>Full control over the processor</a:t>
            </a:r>
          </a:p>
          <a:p>
            <a:pPr lvl="1" fontAlgn="auto">
              <a:spcAft>
                <a:spcPts val="0"/>
              </a:spcAft>
            </a:pPr>
            <a:r>
              <a:rPr lang="en-US" altLang="ko-KR" sz="2000" dirty="0">
                <a:solidFill>
                  <a:prstClr val="black"/>
                </a:solidFill>
                <a:latin typeface="Calibri"/>
                <a:ea typeface="맑은 고딕" panose="020B0503020000020004" pitchFamily="50" charset="-127"/>
              </a:rPr>
              <a:t>Some new instructions</a:t>
            </a:r>
            <a:endParaRPr lang="ko-KR" altLang="en-US" sz="2000" dirty="0">
              <a:solidFill>
                <a:prstClr val="black"/>
              </a:solidFill>
              <a:latin typeface="Calibri"/>
              <a:ea typeface="맑은 고딕" panose="020B0503020000020004" pitchFamily="50" charset="-127"/>
            </a:endParaRPr>
          </a:p>
        </p:txBody>
      </p:sp>
      <p:sp>
        <p:nvSpPr>
          <p:cNvPr id="27" name="Rectangle 26"/>
          <p:cNvSpPr/>
          <p:nvPr/>
        </p:nvSpPr>
        <p:spPr>
          <a:xfrm>
            <a:off x="1222508" y="1797401"/>
            <a:ext cx="794128"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Guest</a:t>
            </a:r>
            <a:endParaRPr lang="ko-KR" altLang="en-US" sz="2000" dirty="0">
              <a:solidFill>
                <a:srgbClr val="FF0000"/>
              </a:solidFill>
              <a:latin typeface="Calibri"/>
              <a:ea typeface="맑은 고딕" panose="020B0503020000020004" pitchFamily="50" charset="-127"/>
            </a:endParaRPr>
          </a:p>
        </p:txBody>
      </p:sp>
    </p:spTree>
    <p:extLst>
      <p:ext uri="{BB962C8B-B14F-4D97-AF65-F5344CB8AC3E}">
        <p14:creationId xmlns:p14="http://schemas.microsoft.com/office/powerpoint/2010/main" val="39466281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72</a:t>
            </a:fld>
            <a:endParaRPr lang="en-US" dirty="0"/>
          </a:p>
        </p:txBody>
      </p:sp>
      <p:sp>
        <p:nvSpPr>
          <p:cNvPr id="8" name="텍스트 개체 틀 7"/>
          <p:cNvSpPr>
            <a:spLocks noGrp="1"/>
          </p:cNvSpPr>
          <p:nvPr>
            <p:ph type="body" sz="quarter" idx="12"/>
          </p:nvPr>
        </p:nvSpPr>
        <p:spPr/>
        <p:txBody>
          <a:bodyPr/>
          <a:lstStyle/>
          <a:p>
            <a:r>
              <a:rPr lang="en-US" altLang="ko-KR"/>
              <a:t>Privilege ring</a:t>
            </a:r>
            <a:endParaRPr lang="ko-KR" altLang="en-US"/>
          </a:p>
          <a:p>
            <a:endParaRPr lang="ko-KR" altLang="en-US" dirty="0"/>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219200" y="2000229"/>
            <a:ext cx="1676400" cy="2362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0" name="Rectangle 9"/>
          <p:cNvSpPr/>
          <p:nvPr/>
        </p:nvSpPr>
        <p:spPr>
          <a:xfrm>
            <a:off x="1485900" y="3524229"/>
            <a:ext cx="1143000" cy="457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1" name="Rectangle 10"/>
          <p:cNvSpPr/>
          <p:nvPr/>
        </p:nvSpPr>
        <p:spPr>
          <a:xfrm>
            <a:off x="2133600" y="2132654"/>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2" name="Rectangle 11"/>
          <p:cNvSpPr/>
          <p:nvPr/>
        </p:nvSpPr>
        <p:spPr>
          <a:xfrm>
            <a:off x="1981200" y="2228829"/>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771650" y="2346458"/>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4" name="Rectangle 13"/>
          <p:cNvSpPr/>
          <p:nvPr/>
        </p:nvSpPr>
        <p:spPr>
          <a:xfrm>
            <a:off x="1562100" y="2453730"/>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15" name="Straight Connector 14"/>
          <p:cNvCxnSpPr/>
          <p:nvPr/>
        </p:nvCxnSpPr>
        <p:spPr>
          <a:xfrm>
            <a:off x="304800" y="3181329"/>
            <a:ext cx="3352800" cy="0"/>
          </a:xfrm>
          <a:prstGeom prst="line">
            <a:avLst/>
          </a:prstGeom>
          <a:noFill/>
          <a:ln w="9525" cap="flat" cmpd="sng" algn="ctr">
            <a:solidFill>
              <a:srgbClr val="4F81BD">
                <a:shade val="95000"/>
                <a:satMod val="105000"/>
              </a:srgbClr>
            </a:solidFill>
            <a:prstDash val="solid"/>
          </a:ln>
          <a:effectLst/>
        </p:spPr>
      </p:cxnSp>
      <p:sp>
        <p:nvSpPr>
          <p:cNvPr id="16" name="Rectangle 15"/>
          <p:cNvSpPr/>
          <p:nvPr/>
        </p:nvSpPr>
        <p:spPr>
          <a:xfrm>
            <a:off x="304800" y="3612097"/>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17" name="Rectangle 16"/>
          <p:cNvSpPr/>
          <p:nvPr/>
        </p:nvSpPr>
        <p:spPr>
          <a:xfrm>
            <a:off x="304800" y="2371644"/>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3</a:t>
            </a:r>
            <a:endParaRPr lang="ko-KR" altLang="en-US" sz="1800" dirty="0">
              <a:solidFill>
                <a:prstClr val="black"/>
              </a:solidFill>
              <a:latin typeface="Calibri"/>
              <a:ea typeface="맑은 고딕" panose="020B0503020000020004" pitchFamily="50" charset="-127"/>
            </a:endParaRPr>
          </a:p>
        </p:txBody>
      </p:sp>
      <p:cxnSp>
        <p:nvCxnSpPr>
          <p:cNvPr id="18" name="Straight Connector 17"/>
          <p:cNvCxnSpPr/>
          <p:nvPr/>
        </p:nvCxnSpPr>
        <p:spPr>
          <a:xfrm>
            <a:off x="304800" y="4743429"/>
            <a:ext cx="2819400" cy="11668"/>
          </a:xfrm>
          <a:prstGeom prst="line">
            <a:avLst/>
          </a:prstGeom>
          <a:noFill/>
          <a:ln w="25400" cap="flat" cmpd="sng" algn="ctr">
            <a:solidFill>
              <a:srgbClr val="C0504D"/>
            </a:solidFill>
            <a:prstDash val="dash"/>
          </a:ln>
          <a:effectLst>
            <a:outerShdw blurRad="40000" dist="20000" dir="5400000" rotWithShape="0">
              <a:srgbClr val="000000">
                <a:alpha val="38000"/>
              </a:srgbClr>
            </a:outerShdw>
          </a:effectLst>
        </p:spPr>
      </p:cxnSp>
      <p:sp>
        <p:nvSpPr>
          <p:cNvPr id="19" name="Rectangle 18"/>
          <p:cNvSpPr/>
          <p:nvPr/>
        </p:nvSpPr>
        <p:spPr>
          <a:xfrm>
            <a:off x="1068151" y="5200629"/>
            <a:ext cx="1979849" cy="45720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0" name="Rectangle 19"/>
          <p:cNvSpPr/>
          <p:nvPr/>
        </p:nvSpPr>
        <p:spPr>
          <a:xfrm>
            <a:off x="304800" y="5210616"/>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21" name="Rectangle 20"/>
          <p:cNvSpPr/>
          <p:nvPr/>
        </p:nvSpPr>
        <p:spPr>
          <a:xfrm>
            <a:off x="326254" y="4374097"/>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22" name="Rectangle 21"/>
          <p:cNvSpPr/>
          <p:nvPr/>
        </p:nvSpPr>
        <p:spPr>
          <a:xfrm>
            <a:off x="326254" y="4755097"/>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sp>
        <p:nvSpPr>
          <p:cNvPr id="23" name="Oval 22"/>
          <p:cNvSpPr/>
          <p:nvPr/>
        </p:nvSpPr>
        <p:spPr>
          <a:xfrm>
            <a:off x="4953000" y="1541348"/>
            <a:ext cx="4038600" cy="4038600"/>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4" name="Oval 23"/>
          <p:cNvSpPr/>
          <p:nvPr/>
        </p:nvSpPr>
        <p:spPr>
          <a:xfrm>
            <a:off x="5410200" y="2006063"/>
            <a:ext cx="3124200" cy="3118366"/>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25" name="Oval 24"/>
          <p:cNvSpPr/>
          <p:nvPr/>
        </p:nvSpPr>
        <p:spPr>
          <a:xfrm>
            <a:off x="5862410" y="2490350"/>
            <a:ext cx="2219780" cy="2215634"/>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6" name="Oval 25"/>
          <p:cNvSpPr/>
          <p:nvPr/>
        </p:nvSpPr>
        <p:spPr>
          <a:xfrm>
            <a:off x="6324600" y="2990829"/>
            <a:ext cx="1322199" cy="1295400"/>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Ring 0</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7" name="Rectangle 26"/>
          <p:cNvSpPr/>
          <p:nvPr/>
        </p:nvSpPr>
        <p:spPr>
          <a:xfrm>
            <a:off x="6590625" y="2556310"/>
            <a:ext cx="763349" cy="369332"/>
          </a:xfrm>
          <a:prstGeom prst="rect">
            <a:avLst/>
          </a:prstGeom>
        </p:spPr>
        <p:txBody>
          <a:bodyPr wrap="none">
            <a:spAutoFit/>
          </a:bodyPr>
          <a:lstStyle/>
          <a:p>
            <a:pPr algn="ctr" fontAlgn="auto">
              <a:spcBef>
                <a:spcPts val="0"/>
              </a:spcBef>
              <a:spcAft>
                <a:spcPts val="0"/>
              </a:spcAft>
            </a:pPr>
            <a:r>
              <a:rPr lang="en-US" altLang="ko-KR" sz="1800" dirty="0">
                <a:solidFill>
                  <a:prstClr val="black"/>
                </a:solidFill>
                <a:latin typeface="Calibri"/>
                <a:ea typeface="맑은 고딕" panose="020B0503020000020004" pitchFamily="50" charset="-127"/>
              </a:rPr>
              <a:t>Ring 1</a:t>
            </a:r>
            <a:endParaRPr lang="ko-KR" altLang="en-US" sz="1800" dirty="0">
              <a:solidFill>
                <a:prstClr val="black"/>
              </a:solidFill>
              <a:latin typeface="Calibri"/>
              <a:ea typeface="맑은 고딕" panose="020B0503020000020004" pitchFamily="50" charset="-127"/>
            </a:endParaRPr>
          </a:p>
        </p:txBody>
      </p:sp>
      <p:sp>
        <p:nvSpPr>
          <p:cNvPr id="28" name="Rectangle 27"/>
          <p:cNvSpPr/>
          <p:nvPr/>
        </p:nvSpPr>
        <p:spPr>
          <a:xfrm>
            <a:off x="6590625" y="2044163"/>
            <a:ext cx="763349" cy="369332"/>
          </a:xfrm>
          <a:prstGeom prst="rect">
            <a:avLst/>
          </a:prstGeom>
        </p:spPr>
        <p:txBody>
          <a:bodyPr wrap="none">
            <a:spAutoFit/>
          </a:bodyPr>
          <a:lstStyle/>
          <a:p>
            <a:pPr algn="ctr" fontAlgn="auto">
              <a:spcBef>
                <a:spcPts val="0"/>
              </a:spcBef>
              <a:spcAft>
                <a:spcPts val="0"/>
              </a:spcAft>
            </a:pPr>
            <a:r>
              <a:rPr lang="en-US" altLang="ko-KR" sz="1800" dirty="0">
                <a:solidFill>
                  <a:prstClr val="black"/>
                </a:solidFill>
                <a:latin typeface="Calibri"/>
                <a:ea typeface="맑은 고딕" panose="020B0503020000020004" pitchFamily="50" charset="-127"/>
              </a:rPr>
              <a:t>Ring 2</a:t>
            </a:r>
            <a:endParaRPr lang="ko-KR" altLang="en-US" sz="1800" dirty="0">
              <a:solidFill>
                <a:prstClr val="black"/>
              </a:solidFill>
              <a:latin typeface="Calibri"/>
              <a:ea typeface="맑은 고딕" panose="020B0503020000020004" pitchFamily="50" charset="-127"/>
            </a:endParaRPr>
          </a:p>
        </p:txBody>
      </p:sp>
      <p:sp>
        <p:nvSpPr>
          <p:cNvPr id="29" name="Rectangle 28"/>
          <p:cNvSpPr/>
          <p:nvPr/>
        </p:nvSpPr>
        <p:spPr>
          <a:xfrm>
            <a:off x="6590625" y="1543029"/>
            <a:ext cx="763349" cy="369332"/>
          </a:xfrm>
          <a:prstGeom prst="rect">
            <a:avLst/>
          </a:prstGeom>
        </p:spPr>
        <p:txBody>
          <a:bodyPr wrap="none">
            <a:spAutoFit/>
          </a:bodyPr>
          <a:lstStyle/>
          <a:p>
            <a:pPr algn="ctr" fontAlgn="auto">
              <a:spcBef>
                <a:spcPts val="0"/>
              </a:spcBef>
              <a:spcAft>
                <a:spcPts val="0"/>
              </a:spcAft>
            </a:pPr>
            <a:r>
              <a:rPr lang="en-US" altLang="ko-KR" sz="1800" dirty="0">
                <a:solidFill>
                  <a:prstClr val="black"/>
                </a:solidFill>
                <a:latin typeface="Calibri"/>
                <a:ea typeface="맑은 고딕" panose="020B0503020000020004" pitchFamily="50" charset="-127"/>
              </a:rPr>
              <a:t>Ring 3</a:t>
            </a:r>
            <a:endParaRPr lang="ko-KR" altLang="en-US" sz="1800" dirty="0">
              <a:solidFill>
                <a:prstClr val="black"/>
              </a:solidFill>
              <a:latin typeface="Calibri"/>
              <a:ea typeface="맑은 고딕" panose="020B0503020000020004" pitchFamily="50" charset="-127"/>
            </a:endParaRPr>
          </a:p>
        </p:txBody>
      </p:sp>
      <p:cxnSp>
        <p:nvCxnSpPr>
          <p:cNvPr id="30" name="Straight Arrow Connector 29"/>
          <p:cNvCxnSpPr>
            <a:stCxn id="10" idx="3"/>
          </p:cNvCxnSpPr>
          <p:nvPr/>
        </p:nvCxnSpPr>
        <p:spPr>
          <a:xfrm flipV="1">
            <a:off x="2628900" y="3448029"/>
            <a:ext cx="3961725" cy="3048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cxnSp>
        <p:nvCxnSpPr>
          <p:cNvPr id="31" name="Straight Arrow Connector 30"/>
          <p:cNvCxnSpPr>
            <a:stCxn id="14" idx="3"/>
          </p:cNvCxnSpPr>
          <p:nvPr/>
        </p:nvCxnSpPr>
        <p:spPr>
          <a:xfrm flipV="1">
            <a:off x="2133600" y="1727695"/>
            <a:ext cx="4457025" cy="916535"/>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2" name="Rectangle 31"/>
          <p:cNvSpPr/>
          <p:nvPr/>
        </p:nvSpPr>
        <p:spPr>
          <a:xfrm>
            <a:off x="1165036" y="1971534"/>
            <a:ext cx="794128"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Guest</a:t>
            </a:r>
            <a:endParaRPr lang="ko-KR" altLang="en-US" sz="2000" dirty="0">
              <a:solidFill>
                <a:srgbClr val="FF0000"/>
              </a:solidFill>
              <a:latin typeface="Calibri"/>
              <a:ea typeface="맑은 고딕" panose="020B0503020000020004" pitchFamily="50" charset="-127"/>
            </a:endParaRPr>
          </a:p>
        </p:txBody>
      </p:sp>
      <p:sp>
        <p:nvSpPr>
          <p:cNvPr id="33" name="Oval 32"/>
          <p:cNvSpPr/>
          <p:nvPr/>
        </p:nvSpPr>
        <p:spPr>
          <a:xfrm>
            <a:off x="6678801" y="3565246"/>
            <a:ext cx="1322199" cy="558284"/>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Ring -1</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34" name="Straight Arrow Connector 33"/>
          <p:cNvCxnSpPr>
            <a:stCxn id="19" idx="3"/>
          </p:cNvCxnSpPr>
          <p:nvPr/>
        </p:nvCxnSpPr>
        <p:spPr>
          <a:xfrm flipV="1">
            <a:off x="3048000" y="3886179"/>
            <a:ext cx="3924299" cy="154305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5" name="Rectangle 34"/>
          <p:cNvSpPr/>
          <p:nvPr/>
        </p:nvSpPr>
        <p:spPr>
          <a:xfrm>
            <a:off x="228600" y="5579948"/>
            <a:ext cx="843501"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Ring -1</a:t>
            </a:r>
            <a:endParaRPr lang="ko-KR" altLang="en-US" sz="1800" b="1" dirty="0">
              <a:solidFill>
                <a:srgbClr val="FF0000"/>
              </a:solidFill>
              <a:latin typeface="Calibri"/>
              <a:ea typeface="맑은 고딕" panose="020B0503020000020004" pitchFamily="50" charset="-127"/>
            </a:endParaRPr>
          </a:p>
        </p:txBody>
      </p:sp>
      <p:sp>
        <p:nvSpPr>
          <p:cNvPr id="36" name="Rectangle 35"/>
          <p:cNvSpPr/>
          <p:nvPr/>
        </p:nvSpPr>
        <p:spPr>
          <a:xfrm>
            <a:off x="3352800" y="4490271"/>
            <a:ext cx="1752600" cy="1077218"/>
          </a:xfrm>
          <a:prstGeom prst="rect">
            <a:avLst/>
          </a:prstGeom>
          <a:solidFill>
            <a:sysClr val="window" lastClr="FFFFFF"/>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rPr>
              <a:t>VMX Root Mode is a new protection level added for virtualization</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endParaRPr>
          </a:p>
        </p:txBody>
      </p:sp>
    </p:spTree>
    <p:extLst>
      <p:ext uri="{BB962C8B-B14F-4D97-AF65-F5344CB8AC3E}">
        <p14:creationId xmlns:p14="http://schemas.microsoft.com/office/powerpoint/2010/main" val="118114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73</a:t>
            </a:fld>
            <a:endParaRPr lang="en-US" dirty="0"/>
          </a:p>
        </p:txBody>
      </p:sp>
      <p:sp>
        <p:nvSpPr>
          <p:cNvPr id="8" name="텍스트 개체 틀 7"/>
          <p:cNvSpPr>
            <a:spLocks noGrp="1"/>
          </p:cNvSpPr>
          <p:nvPr>
            <p:ph type="body" sz="quarter" idx="12"/>
          </p:nvPr>
        </p:nvSpPr>
        <p:spPr/>
        <p:txBody>
          <a:bodyPr/>
          <a:lstStyle/>
          <a:p>
            <a:r>
              <a:rPr lang="en-US" altLang="ko-KR"/>
              <a:t>Privilege ring</a:t>
            </a:r>
            <a:endParaRPr lang="ko-KR" altLang="en-US"/>
          </a:p>
          <a:p>
            <a:endParaRPr lang="ko-KR" altLang="en-US" dirty="0"/>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219200" y="1931640"/>
            <a:ext cx="1676400" cy="2362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0" name="Rectangle 9"/>
          <p:cNvSpPr/>
          <p:nvPr/>
        </p:nvSpPr>
        <p:spPr>
          <a:xfrm>
            <a:off x="1485900" y="3455640"/>
            <a:ext cx="1143000" cy="457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1" name="Rectangle 10"/>
          <p:cNvSpPr/>
          <p:nvPr/>
        </p:nvSpPr>
        <p:spPr>
          <a:xfrm>
            <a:off x="2133600" y="2064065"/>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2" name="Rectangle 11"/>
          <p:cNvSpPr/>
          <p:nvPr/>
        </p:nvSpPr>
        <p:spPr>
          <a:xfrm>
            <a:off x="1981200" y="2160240"/>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771650" y="2277869"/>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4" name="Rectangle 13"/>
          <p:cNvSpPr/>
          <p:nvPr/>
        </p:nvSpPr>
        <p:spPr>
          <a:xfrm>
            <a:off x="1562100" y="2385141"/>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15" name="Straight Connector 14"/>
          <p:cNvCxnSpPr/>
          <p:nvPr/>
        </p:nvCxnSpPr>
        <p:spPr>
          <a:xfrm>
            <a:off x="304800" y="3112740"/>
            <a:ext cx="3352800" cy="0"/>
          </a:xfrm>
          <a:prstGeom prst="line">
            <a:avLst/>
          </a:prstGeom>
          <a:noFill/>
          <a:ln w="9525" cap="flat" cmpd="sng" algn="ctr">
            <a:solidFill>
              <a:srgbClr val="4F81BD">
                <a:shade val="95000"/>
                <a:satMod val="105000"/>
              </a:srgbClr>
            </a:solidFill>
            <a:prstDash val="solid"/>
          </a:ln>
          <a:effectLst/>
        </p:spPr>
      </p:cxnSp>
      <p:sp>
        <p:nvSpPr>
          <p:cNvPr id="16" name="Rectangle 15"/>
          <p:cNvSpPr/>
          <p:nvPr/>
        </p:nvSpPr>
        <p:spPr>
          <a:xfrm>
            <a:off x="304800" y="3543508"/>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17" name="Rectangle 16"/>
          <p:cNvSpPr/>
          <p:nvPr/>
        </p:nvSpPr>
        <p:spPr>
          <a:xfrm>
            <a:off x="304800" y="2303055"/>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3</a:t>
            </a:r>
            <a:endParaRPr lang="ko-KR" altLang="en-US" sz="1800" dirty="0">
              <a:solidFill>
                <a:prstClr val="black"/>
              </a:solidFill>
              <a:latin typeface="Calibri"/>
              <a:ea typeface="맑은 고딕" panose="020B0503020000020004" pitchFamily="50" charset="-127"/>
            </a:endParaRPr>
          </a:p>
        </p:txBody>
      </p:sp>
      <p:cxnSp>
        <p:nvCxnSpPr>
          <p:cNvPr id="18" name="Straight Connector 17"/>
          <p:cNvCxnSpPr/>
          <p:nvPr/>
        </p:nvCxnSpPr>
        <p:spPr>
          <a:xfrm>
            <a:off x="304800" y="4674840"/>
            <a:ext cx="2819400" cy="11668"/>
          </a:xfrm>
          <a:prstGeom prst="line">
            <a:avLst/>
          </a:prstGeom>
          <a:noFill/>
          <a:ln w="25400" cap="flat" cmpd="sng" algn="ctr">
            <a:solidFill>
              <a:srgbClr val="C0504D"/>
            </a:solidFill>
            <a:prstDash val="dash"/>
          </a:ln>
          <a:effectLst>
            <a:outerShdw blurRad="40000" dist="20000" dir="5400000" rotWithShape="0">
              <a:srgbClr val="000000">
                <a:alpha val="38000"/>
              </a:srgbClr>
            </a:outerShdw>
          </a:effectLst>
        </p:spPr>
      </p:cxnSp>
      <p:sp>
        <p:nvSpPr>
          <p:cNvPr id="19" name="Rectangle 18"/>
          <p:cNvSpPr/>
          <p:nvPr/>
        </p:nvSpPr>
        <p:spPr>
          <a:xfrm>
            <a:off x="1068151" y="5132040"/>
            <a:ext cx="1979849" cy="45720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0" name="Rectangle 19"/>
          <p:cNvSpPr/>
          <p:nvPr/>
        </p:nvSpPr>
        <p:spPr>
          <a:xfrm>
            <a:off x="304800" y="5142027"/>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21" name="Rectangle 20"/>
          <p:cNvSpPr/>
          <p:nvPr/>
        </p:nvSpPr>
        <p:spPr>
          <a:xfrm>
            <a:off x="326254" y="4305508"/>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22" name="Rectangle 21"/>
          <p:cNvSpPr/>
          <p:nvPr/>
        </p:nvSpPr>
        <p:spPr>
          <a:xfrm>
            <a:off x="326254" y="4686508"/>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sp>
        <p:nvSpPr>
          <p:cNvPr id="23" name="Oval 22"/>
          <p:cNvSpPr/>
          <p:nvPr/>
        </p:nvSpPr>
        <p:spPr>
          <a:xfrm>
            <a:off x="4953000" y="1472759"/>
            <a:ext cx="4038600" cy="4038600"/>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4" name="Oval 23"/>
          <p:cNvSpPr/>
          <p:nvPr/>
        </p:nvSpPr>
        <p:spPr>
          <a:xfrm>
            <a:off x="5410200" y="1937474"/>
            <a:ext cx="3124200" cy="3118366"/>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25" name="Oval 24"/>
          <p:cNvSpPr/>
          <p:nvPr/>
        </p:nvSpPr>
        <p:spPr>
          <a:xfrm>
            <a:off x="5862410" y="2421761"/>
            <a:ext cx="2219780" cy="2215634"/>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6" name="Oval 25"/>
          <p:cNvSpPr/>
          <p:nvPr/>
        </p:nvSpPr>
        <p:spPr>
          <a:xfrm>
            <a:off x="6324600" y="2922240"/>
            <a:ext cx="1322199" cy="1295400"/>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Ring 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(Virtual Ring 0)</a:t>
            </a:r>
          </a:p>
        </p:txBody>
      </p:sp>
      <p:sp>
        <p:nvSpPr>
          <p:cNvPr id="27" name="Rectangle 26"/>
          <p:cNvSpPr/>
          <p:nvPr/>
        </p:nvSpPr>
        <p:spPr>
          <a:xfrm>
            <a:off x="6334946" y="2487721"/>
            <a:ext cx="1274708" cy="523220"/>
          </a:xfrm>
          <a:prstGeom prst="rect">
            <a:avLst/>
          </a:prstGeom>
        </p:spPr>
        <p:txBody>
          <a:bodyPr wrap="none">
            <a:spAutoFit/>
          </a:bodyPr>
          <a:lstStyle/>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Ring 1+</a:t>
            </a:r>
          </a:p>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(Virtual Ring 1)</a:t>
            </a:r>
          </a:p>
        </p:txBody>
      </p:sp>
      <p:sp>
        <p:nvSpPr>
          <p:cNvPr id="28" name="Rectangle 27"/>
          <p:cNvSpPr/>
          <p:nvPr/>
        </p:nvSpPr>
        <p:spPr>
          <a:xfrm>
            <a:off x="6334946" y="1975574"/>
            <a:ext cx="1274708" cy="523220"/>
          </a:xfrm>
          <a:prstGeom prst="rect">
            <a:avLst/>
          </a:prstGeom>
        </p:spPr>
        <p:txBody>
          <a:bodyPr wrap="none">
            <a:spAutoFit/>
          </a:bodyPr>
          <a:lstStyle/>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Ring 2+</a:t>
            </a:r>
          </a:p>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(Virtual Ring 2)</a:t>
            </a:r>
          </a:p>
        </p:txBody>
      </p:sp>
      <p:sp>
        <p:nvSpPr>
          <p:cNvPr id="29" name="Rectangle 28"/>
          <p:cNvSpPr/>
          <p:nvPr/>
        </p:nvSpPr>
        <p:spPr>
          <a:xfrm>
            <a:off x="6334946" y="1474440"/>
            <a:ext cx="1274708" cy="738664"/>
          </a:xfrm>
          <a:prstGeom prst="rect">
            <a:avLst/>
          </a:prstGeom>
        </p:spPr>
        <p:txBody>
          <a:bodyPr wrap="none">
            <a:spAutoFit/>
          </a:bodyPr>
          <a:lstStyle/>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Ring 3+</a:t>
            </a:r>
          </a:p>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(Virtual Ring 3)</a:t>
            </a:r>
          </a:p>
          <a:p>
            <a:pPr algn="ctr" fontAlgn="auto">
              <a:spcBef>
                <a:spcPts val="0"/>
              </a:spcBef>
              <a:spcAft>
                <a:spcPts val="0"/>
              </a:spcAft>
            </a:pPr>
            <a:endParaRPr lang="ko-KR" altLang="en-US" sz="1400" dirty="0">
              <a:solidFill>
                <a:prstClr val="black"/>
              </a:solidFill>
              <a:latin typeface="Calibri"/>
              <a:ea typeface="맑은 고딕" panose="020B0503020000020004" pitchFamily="50" charset="-127"/>
            </a:endParaRPr>
          </a:p>
        </p:txBody>
      </p:sp>
      <p:cxnSp>
        <p:nvCxnSpPr>
          <p:cNvPr id="30" name="Straight Arrow Connector 29"/>
          <p:cNvCxnSpPr>
            <a:stCxn id="10" idx="3"/>
          </p:cNvCxnSpPr>
          <p:nvPr/>
        </p:nvCxnSpPr>
        <p:spPr>
          <a:xfrm flipV="1">
            <a:off x="2628900" y="3303240"/>
            <a:ext cx="3961725" cy="381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cxnSp>
        <p:nvCxnSpPr>
          <p:cNvPr id="31" name="Straight Arrow Connector 30"/>
          <p:cNvCxnSpPr>
            <a:stCxn id="14" idx="3"/>
          </p:cNvCxnSpPr>
          <p:nvPr/>
        </p:nvCxnSpPr>
        <p:spPr>
          <a:xfrm flipV="1">
            <a:off x="2133600" y="1659106"/>
            <a:ext cx="4457025" cy="916535"/>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2" name="Rectangle 31"/>
          <p:cNvSpPr/>
          <p:nvPr/>
        </p:nvSpPr>
        <p:spPr>
          <a:xfrm>
            <a:off x="1165036" y="1902945"/>
            <a:ext cx="794128"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Guest</a:t>
            </a:r>
            <a:endParaRPr lang="ko-KR" altLang="en-US" sz="2000" dirty="0">
              <a:solidFill>
                <a:srgbClr val="FF0000"/>
              </a:solidFill>
              <a:latin typeface="Calibri"/>
              <a:ea typeface="맑은 고딕" panose="020B0503020000020004" pitchFamily="50" charset="-127"/>
            </a:endParaRPr>
          </a:p>
        </p:txBody>
      </p:sp>
      <p:sp>
        <p:nvSpPr>
          <p:cNvPr id="33" name="Oval 32"/>
          <p:cNvSpPr/>
          <p:nvPr/>
        </p:nvSpPr>
        <p:spPr>
          <a:xfrm>
            <a:off x="6678801" y="3735556"/>
            <a:ext cx="1322199" cy="558284"/>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Ring 0</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34" name="Straight Arrow Connector 33"/>
          <p:cNvCxnSpPr>
            <a:stCxn id="19" idx="3"/>
          </p:cNvCxnSpPr>
          <p:nvPr/>
        </p:nvCxnSpPr>
        <p:spPr>
          <a:xfrm flipV="1">
            <a:off x="3048000" y="4065240"/>
            <a:ext cx="3810000" cy="12954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5" name="Rectangle 34"/>
          <p:cNvSpPr/>
          <p:nvPr/>
        </p:nvSpPr>
        <p:spPr>
          <a:xfrm>
            <a:off x="3352800" y="4421682"/>
            <a:ext cx="1752600" cy="1077218"/>
          </a:xfrm>
          <a:prstGeom prst="rect">
            <a:avLst/>
          </a:prstGeom>
          <a:solidFill>
            <a:sysClr val="window" lastClr="FFFFFF"/>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rPr>
              <a:t>VMX Root Mode is a new protection level added for virtualization</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endParaRPr>
          </a:p>
        </p:txBody>
      </p:sp>
    </p:spTree>
    <p:extLst>
      <p:ext uri="{BB962C8B-B14F-4D97-AF65-F5344CB8AC3E}">
        <p14:creationId xmlns:p14="http://schemas.microsoft.com/office/powerpoint/2010/main" val="1920696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74</a:t>
            </a:fld>
            <a:endParaRPr lang="en-US" dirty="0"/>
          </a:p>
        </p:txBody>
      </p:sp>
      <p:sp>
        <p:nvSpPr>
          <p:cNvPr id="8" name="텍스트 개체 틀 7"/>
          <p:cNvSpPr>
            <a:spLocks noGrp="1"/>
          </p:cNvSpPr>
          <p:nvPr>
            <p:ph type="body" sz="quarter" idx="12"/>
          </p:nvPr>
        </p:nvSpPr>
        <p:spPr/>
        <p:txBody>
          <a:bodyPr/>
          <a:lstStyle/>
          <a:p>
            <a:r>
              <a:rPr lang="en-US" altLang="ko-KR"/>
              <a:t>Virtual Machine Control Structure (VMCS)</a:t>
            </a:r>
            <a:endParaRPr lang="ko-KR" altLang="en-US" dirty="0"/>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429072" y="1919064"/>
            <a:ext cx="1676400" cy="1796534"/>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0" name="Rectangle 9"/>
          <p:cNvSpPr/>
          <p:nvPr/>
        </p:nvSpPr>
        <p:spPr>
          <a:xfrm>
            <a:off x="1695772" y="3290664"/>
            <a:ext cx="1143000" cy="3048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1" name="Rectangle 10"/>
          <p:cNvSpPr/>
          <p:nvPr/>
        </p:nvSpPr>
        <p:spPr>
          <a:xfrm>
            <a:off x="2343472" y="2051489"/>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2" name="Rectangle 11"/>
          <p:cNvSpPr/>
          <p:nvPr/>
        </p:nvSpPr>
        <p:spPr>
          <a:xfrm>
            <a:off x="2191072" y="2147664"/>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981522" y="2265293"/>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4" name="Rectangle 13"/>
          <p:cNvSpPr/>
          <p:nvPr/>
        </p:nvSpPr>
        <p:spPr>
          <a:xfrm>
            <a:off x="1771972" y="2372565"/>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5" name="Rectangle 14"/>
          <p:cNvSpPr/>
          <p:nvPr/>
        </p:nvSpPr>
        <p:spPr>
          <a:xfrm>
            <a:off x="514672" y="3290664"/>
            <a:ext cx="878767"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16" name="Rectangle 15"/>
          <p:cNvSpPr/>
          <p:nvPr/>
        </p:nvSpPr>
        <p:spPr>
          <a:xfrm>
            <a:off x="514672" y="2290479"/>
            <a:ext cx="878767"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3+</a:t>
            </a:r>
            <a:endParaRPr lang="ko-KR" altLang="en-US" sz="1800" dirty="0">
              <a:solidFill>
                <a:prstClr val="black"/>
              </a:solidFill>
              <a:latin typeface="Calibri"/>
              <a:ea typeface="맑은 고딕" panose="020B0503020000020004" pitchFamily="50" charset="-127"/>
            </a:endParaRPr>
          </a:p>
        </p:txBody>
      </p:sp>
      <p:cxnSp>
        <p:nvCxnSpPr>
          <p:cNvPr id="17" name="Straight Connector 16"/>
          <p:cNvCxnSpPr/>
          <p:nvPr/>
        </p:nvCxnSpPr>
        <p:spPr>
          <a:xfrm>
            <a:off x="514672" y="4117196"/>
            <a:ext cx="2819400" cy="11668"/>
          </a:xfrm>
          <a:prstGeom prst="line">
            <a:avLst/>
          </a:prstGeom>
          <a:noFill/>
          <a:ln w="25400" cap="flat" cmpd="sng" algn="ctr">
            <a:solidFill>
              <a:srgbClr val="C0504D"/>
            </a:solidFill>
            <a:prstDash val="dash"/>
          </a:ln>
          <a:effectLst>
            <a:outerShdw blurRad="40000" dist="20000" dir="5400000" rotWithShape="0">
              <a:srgbClr val="000000">
                <a:alpha val="38000"/>
              </a:srgbClr>
            </a:outerShdw>
          </a:effectLst>
        </p:spPr>
      </p:cxnSp>
      <p:sp>
        <p:nvSpPr>
          <p:cNvPr id="18" name="Rectangle 17"/>
          <p:cNvSpPr/>
          <p:nvPr/>
        </p:nvSpPr>
        <p:spPr>
          <a:xfrm>
            <a:off x="1278023" y="5348064"/>
            <a:ext cx="1979849" cy="45720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9" name="Rectangle 18"/>
          <p:cNvSpPr/>
          <p:nvPr/>
        </p:nvSpPr>
        <p:spPr>
          <a:xfrm>
            <a:off x="514672" y="5358051"/>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20" name="Rectangle 19"/>
          <p:cNvSpPr/>
          <p:nvPr/>
        </p:nvSpPr>
        <p:spPr>
          <a:xfrm>
            <a:off x="209872" y="3790310"/>
            <a:ext cx="1975797" cy="338554"/>
          </a:xfrm>
          <a:prstGeom prst="rect">
            <a:avLst/>
          </a:prstGeom>
        </p:spPr>
        <p:txBody>
          <a:bodyPr wrap="none">
            <a:spAutoFit/>
          </a:bodyPr>
          <a:lstStyle/>
          <a:p>
            <a:pPr algn="l" fontAlgn="auto">
              <a:spcBef>
                <a:spcPts val="0"/>
              </a:spcBef>
              <a:spcAft>
                <a:spcPts val="0"/>
              </a:spcAft>
            </a:pPr>
            <a:r>
              <a:rPr lang="en-US" altLang="ko-KR" dirty="0">
                <a:solidFill>
                  <a:srgbClr val="FF0000"/>
                </a:solidFill>
                <a:latin typeface="Calibri"/>
                <a:ea typeface="맑은 고딕" panose="020B0503020000020004" pitchFamily="50" charset="-127"/>
              </a:rPr>
              <a:t>VMX Non-Root Mode</a:t>
            </a:r>
            <a:endParaRPr lang="ko-KR" altLang="en-US" dirty="0">
              <a:solidFill>
                <a:srgbClr val="FF0000"/>
              </a:solidFill>
              <a:latin typeface="Calibri"/>
              <a:ea typeface="맑은 고딕" panose="020B0503020000020004" pitchFamily="50" charset="-127"/>
            </a:endParaRPr>
          </a:p>
        </p:txBody>
      </p:sp>
      <p:sp>
        <p:nvSpPr>
          <p:cNvPr id="21" name="Rectangle 20"/>
          <p:cNvSpPr/>
          <p:nvPr/>
        </p:nvSpPr>
        <p:spPr>
          <a:xfrm>
            <a:off x="209872" y="4128864"/>
            <a:ext cx="1563826" cy="338554"/>
          </a:xfrm>
          <a:prstGeom prst="rect">
            <a:avLst/>
          </a:prstGeom>
        </p:spPr>
        <p:txBody>
          <a:bodyPr wrap="none">
            <a:spAutoFit/>
          </a:bodyPr>
          <a:lstStyle/>
          <a:p>
            <a:pPr algn="l" fontAlgn="auto">
              <a:spcBef>
                <a:spcPts val="0"/>
              </a:spcBef>
              <a:spcAft>
                <a:spcPts val="0"/>
              </a:spcAft>
            </a:pPr>
            <a:r>
              <a:rPr lang="en-US" altLang="ko-KR" dirty="0">
                <a:solidFill>
                  <a:srgbClr val="FF0000"/>
                </a:solidFill>
                <a:latin typeface="Calibri"/>
                <a:ea typeface="맑은 고딕" panose="020B0503020000020004" pitchFamily="50" charset="-127"/>
              </a:rPr>
              <a:t>VMX Root Mode</a:t>
            </a:r>
            <a:endParaRPr lang="ko-KR" altLang="en-US" dirty="0">
              <a:solidFill>
                <a:srgbClr val="FF0000"/>
              </a:solidFill>
              <a:latin typeface="Calibri"/>
              <a:ea typeface="맑은 고딕" panose="020B0503020000020004" pitchFamily="50" charset="-127"/>
            </a:endParaRPr>
          </a:p>
        </p:txBody>
      </p:sp>
      <p:sp>
        <p:nvSpPr>
          <p:cNvPr id="22" name="Rectangle 21"/>
          <p:cNvSpPr/>
          <p:nvPr/>
        </p:nvSpPr>
        <p:spPr>
          <a:xfrm>
            <a:off x="1374908" y="1890369"/>
            <a:ext cx="794128"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Guest</a:t>
            </a:r>
            <a:endParaRPr lang="ko-KR" altLang="en-US" sz="2000" dirty="0">
              <a:solidFill>
                <a:srgbClr val="FF0000"/>
              </a:solidFill>
              <a:latin typeface="Calibri"/>
              <a:ea typeface="맑은 고딕" panose="020B0503020000020004" pitchFamily="50" charset="-127"/>
            </a:endParaRPr>
          </a:p>
        </p:txBody>
      </p:sp>
      <p:cxnSp>
        <p:nvCxnSpPr>
          <p:cNvPr id="23" name="Straight Connector 22"/>
          <p:cNvCxnSpPr/>
          <p:nvPr/>
        </p:nvCxnSpPr>
        <p:spPr>
          <a:xfrm>
            <a:off x="514672" y="3100164"/>
            <a:ext cx="3352800" cy="0"/>
          </a:xfrm>
          <a:prstGeom prst="line">
            <a:avLst/>
          </a:prstGeom>
          <a:noFill/>
          <a:ln w="9525" cap="flat" cmpd="sng" algn="ctr">
            <a:solidFill>
              <a:srgbClr val="4F81BD">
                <a:shade val="95000"/>
                <a:satMod val="105000"/>
              </a:srgbClr>
            </a:solidFill>
            <a:prstDash val="solid"/>
          </a:ln>
          <a:effectLst/>
        </p:spPr>
      </p:cxnSp>
      <p:sp>
        <p:nvSpPr>
          <p:cNvPr id="24" name="Rectangle 23"/>
          <p:cNvSpPr/>
          <p:nvPr/>
        </p:nvSpPr>
        <p:spPr>
          <a:xfrm>
            <a:off x="1695772" y="4509864"/>
            <a:ext cx="1143000" cy="3048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25" name="Straight Arrow Connector 24"/>
          <p:cNvCxnSpPr/>
          <p:nvPr/>
        </p:nvCxnSpPr>
        <p:spPr>
          <a:xfrm flipH="1">
            <a:off x="2553022" y="3715598"/>
            <a:ext cx="285750" cy="751820"/>
          </a:xfrm>
          <a:prstGeom prst="straightConnector1">
            <a:avLst/>
          </a:prstGeom>
          <a:noFill/>
          <a:ln w="25400" cap="flat" cmpd="sng" algn="ctr">
            <a:solidFill>
              <a:srgbClr val="C0504D"/>
            </a:solidFill>
            <a:prstDash val="solid"/>
            <a:headEnd type="none"/>
            <a:tailEnd type="arrow"/>
          </a:ln>
          <a:effectLst>
            <a:outerShdw blurRad="40000" dist="20000" dir="5400000" rotWithShape="0">
              <a:srgbClr val="000000">
                <a:alpha val="38000"/>
              </a:srgbClr>
            </a:outerShdw>
          </a:effectLst>
        </p:spPr>
      </p:cxnSp>
      <p:sp>
        <p:nvSpPr>
          <p:cNvPr id="26" name="Rectangle 25"/>
          <p:cNvSpPr/>
          <p:nvPr/>
        </p:nvSpPr>
        <p:spPr>
          <a:xfrm>
            <a:off x="3008557" y="3821180"/>
            <a:ext cx="789001" cy="307777"/>
          </a:xfrm>
          <a:prstGeom prst="rect">
            <a:avLst/>
          </a:prstGeom>
          <a:solidFill>
            <a:sysClr val="window" lastClr="FFFFFF"/>
          </a:solid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FF0000"/>
                </a:solidFill>
                <a:effectLst/>
                <a:uLnTx/>
                <a:uFillTx/>
                <a:latin typeface="Calibri"/>
                <a:ea typeface="맑은 고딕" panose="020B0503020000020004" pitchFamily="50" charset="-127"/>
              </a:rPr>
              <a:t>VM Exit</a:t>
            </a:r>
            <a:endParaRPr kumimoji="0" lang="ko-KR" altLang="en-US" sz="1400" b="0" i="0" u="none" strike="noStrike" kern="0" cap="none" spc="0" normalizeH="0" baseline="0" noProof="0" dirty="0">
              <a:ln>
                <a:noFill/>
              </a:ln>
              <a:solidFill>
                <a:srgbClr val="FF0000"/>
              </a:solidFill>
              <a:effectLst/>
              <a:uLnTx/>
              <a:uFillTx/>
              <a:latin typeface="Calibri"/>
              <a:ea typeface="맑은 고딕" panose="020B0503020000020004" pitchFamily="50" charset="-127"/>
            </a:endParaRPr>
          </a:p>
        </p:txBody>
      </p:sp>
      <p:cxnSp>
        <p:nvCxnSpPr>
          <p:cNvPr id="27" name="Straight Arrow Connector 26"/>
          <p:cNvCxnSpPr/>
          <p:nvPr/>
        </p:nvCxnSpPr>
        <p:spPr>
          <a:xfrm>
            <a:off x="3004211" y="3715598"/>
            <a:ext cx="0" cy="1556266"/>
          </a:xfrm>
          <a:prstGeom prst="straightConnector1">
            <a:avLst/>
          </a:prstGeom>
          <a:noFill/>
          <a:ln w="25400" cap="flat" cmpd="sng" algn="ctr">
            <a:solidFill>
              <a:srgbClr val="C0504D"/>
            </a:solidFill>
            <a:prstDash val="solid"/>
            <a:headEnd type="none"/>
            <a:tailEnd type="arrow"/>
          </a:ln>
          <a:effectLst>
            <a:outerShdw blurRad="40000" dist="20000" dir="5400000" rotWithShape="0">
              <a:srgbClr val="000000">
                <a:alpha val="38000"/>
              </a:srgbClr>
            </a:outerShdw>
          </a:effectLst>
        </p:spPr>
      </p:cxnSp>
      <p:cxnSp>
        <p:nvCxnSpPr>
          <p:cNvPr id="28" name="Straight Arrow Connector 27"/>
          <p:cNvCxnSpPr/>
          <p:nvPr/>
        </p:nvCxnSpPr>
        <p:spPr>
          <a:xfrm flipH="1" flipV="1">
            <a:off x="1810073" y="3715599"/>
            <a:ext cx="247649" cy="751820"/>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29" name="Straight Arrow Connector 28"/>
          <p:cNvCxnSpPr/>
          <p:nvPr/>
        </p:nvCxnSpPr>
        <p:spPr>
          <a:xfrm flipV="1">
            <a:off x="1505272" y="3715599"/>
            <a:ext cx="0" cy="1556266"/>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sp>
        <p:nvSpPr>
          <p:cNvPr id="30" name="Rectangle 29"/>
          <p:cNvSpPr/>
          <p:nvPr/>
        </p:nvSpPr>
        <p:spPr>
          <a:xfrm>
            <a:off x="590872" y="4890864"/>
            <a:ext cx="870751" cy="307777"/>
          </a:xfrm>
          <a:prstGeom prst="rect">
            <a:avLst/>
          </a:prstGeom>
          <a:solidFill>
            <a:sysClr val="window" lastClr="FFFFFF"/>
          </a:solid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1F497D"/>
                </a:solidFill>
                <a:effectLst/>
                <a:uLnTx/>
                <a:uFillTx/>
                <a:latin typeface="Calibri"/>
                <a:ea typeface="맑은 고딕" panose="020B0503020000020004" pitchFamily="50" charset="-127"/>
              </a:rPr>
              <a:t>VM Entry</a:t>
            </a:r>
            <a:endParaRPr kumimoji="0" lang="ko-KR" altLang="en-US" sz="1400" b="0" i="0" u="none" strike="noStrike" kern="0" cap="none" spc="0" normalizeH="0" baseline="0" noProof="0" dirty="0">
              <a:ln>
                <a:noFill/>
              </a:ln>
              <a:solidFill>
                <a:srgbClr val="1F497D"/>
              </a:solidFill>
              <a:effectLst/>
              <a:uLnTx/>
              <a:uFillTx/>
              <a:latin typeface="Calibri"/>
              <a:ea typeface="맑은 고딕" panose="020B0503020000020004" pitchFamily="50" charset="-127"/>
            </a:endParaRPr>
          </a:p>
        </p:txBody>
      </p:sp>
      <p:sp>
        <p:nvSpPr>
          <p:cNvPr id="31" name="Content Placeholder 2"/>
          <p:cNvSpPr txBox="1">
            <a:spLocks/>
          </p:cNvSpPr>
          <p:nvPr/>
        </p:nvSpPr>
        <p:spPr>
          <a:xfrm>
            <a:off x="4400872" y="1690464"/>
            <a:ext cx="4419600" cy="36521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altLang="ko-KR" sz="2000" dirty="0">
                <a:solidFill>
                  <a:prstClr val="black"/>
                </a:solidFill>
                <a:latin typeface="Calibri"/>
                <a:ea typeface="맑은 고딕" panose="020B0503020000020004" pitchFamily="50" charset="-127"/>
              </a:rPr>
              <a:t>A VMCS defines the behavior of operation when in VMX Non-Root mode and manages transitions into and out of VMX Non-Root mode</a:t>
            </a:r>
          </a:p>
          <a:p>
            <a:pPr fontAlgn="auto">
              <a:spcAft>
                <a:spcPts val="0"/>
              </a:spcAft>
            </a:pPr>
            <a:r>
              <a:rPr lang="en-US" altLang="ko-KR" sz="2000" dirty="0">
                <a:solidFill>
                  <a:prstClr val="black"/>
                </a:solidFill>
                <a:latin typeface="Calibri"/>
                <a:ea typeface="맑은 고딕" panose="020B0503020000020004" pitchFamily="50" charset="-127"/>
              </a:rPr>
              <a:t>Defined sections:</a:t>
            </a:r>
          </a:p>
          <a:p>
            <a:pPr lvl="1" fontAlgn="auto">
              <a:spcAft>
                <a:spcPts val="0"/>
              </a:spcAft>
            </a:pPr>
            <a:r>
              <a:rPr lang="en-US" altLang="ko-KR" sz="1600" dirty="0">
                <a:solidFill>
                  <a:prstClr val="black"/>
                </a:solidFill>
                <a:latin typeface="Calibri"/>
                <a:ea typeface="맑은 고딕" panose="020B0503020000020004" pitchFamily="50" charset="-127"/>
              </a:rPr>
              <a:t>Guest State Area</a:t>
            </a:r>
          </a:p>
          <a:p>
            <a:pPr lvl="1" fontAlgn="auto">
              <a:spcAft>
                <a:spcPts val="0"/>
              </a:spcAft>
            </a:pPr>
            <a:r>
              <a:rPr lang="en-US" altLang="ko-KR" sz="1600" dirty="0">
                <a:solidFill>
                  <a:prstClr val="black"/>
                </a:solidFill>
                <a:latin typeface="Calibri"/>
                <a:ea typeface="맑은 고딕" panose="020B0503020000020004" pitchFamily="50" charset="-127"/>
              </a:rPr>
              <a:t>Host State Area</a:t>
            </a:r>
          </a:p>
          <a:p>
            <a:pPr lvl="1" fontAlgn="auto">
              <a:spcAft>
                <a:spcPts val="0"/>
              </a:spcAft>
            </a:pPr>
            <a:r>
              <a:rPr lang="en-US" altLang="ko-KR" sz="1600" dirty="0">
                <a:solidFill>
                  <a:prstClr val="black"/>
                </a:solidFill>
                <a:latin typeface="Calibri"/>
                <a:ea typeface="맑은 고딕" panose="020B0503020000020004" pitchFamily="50" charset="-127"/>
              </a:rPr>
              <a:t>VM Execution Control</a:t>
            </a:r>
          </a:p>
          <a:p>
            <a:pPr lvl="1" fontAlgn="auto">
              <a:spcAft>
                <a:spcPts val="0"/>
              </a:spcAft>
            </a:pPr>
            <a:r>
              <a:rPr lang="en-US" altLang="ko-KR" sz="1600" dirty="0">
                <a:solidFill>
                  <a:prstClr val="black"/>
                </a:solidFill>
                <a:latin typeface="Calibri"/>
                <a:ea typeface="맑은 고딕" panose="020B0503020000020004" pitchFamily="50" charset="-127"/>
              </a:rPr>
              <a:t>VM Entry Control</a:t>
            </a:r>
          </a:p>
          <a:p>
            <a:pPr lvl="1" fontAlgn="auto">
              <a:spcAft>
                <a:spcPts val="0"/>
              </a:spcAft>
            </a:pPr>
            <a:r>
              <a:rPr lang="en-US" altLang="ko-KR" sz="1600" dirty="0">
                <a:solidFill>
                  <a:prstClr val="black"/>
                </a:solidFill>
                <a:latin typeface="Calibri"/>
                <a:ea typeface="맑은 고딕" panose="020B0503020000020004" pitchFamily="50" charset="-127"/>
              </a:rPr>
              <a:t>VM Exit Control</a:t>
            </a:r>
          </a:p>
          <a:p>
            <a:pPr lvl="1" fontAlgn="auto">
              <a:spcAft>
                <a:spcPts val="0"/>
              </a:spcAft>
            </a:pPr>
            <a:r>
              <a:rPr lang="en-US" altLang="ko-KR" sz="1600" dirty="0">
                <a:solidFill>
                  <a:prstClr val="black"/>
                </a:solidFill>
                <a:latin typeface="Calibri"/>
                <a:ea typeface="맑은 고딕" panose="020B0503020000020004" pitchFamily="50" charset="-127"/>
              </a:rPr>
              <a:t>VM Exit Information</a:t>
            </a:r>
          </a:p>
          <a:p>
            <a:pPr fontAlgn="auto">
              <a:spcAft>
                <a:spcPts val="0"/>
              </a:spcAft>
            </a:pPr>
            <a:r>
              <a:rPr lang="en-US" altLang="ko-KR" sz="2000" dirty="0">
                <a:solidFill>
                  <a:prstClr val="black"/>
                </a:solidFill>
                <a:latin typeface="Calibri"/>
                <a:ea typeface="맑은 고딕" panose="020B0503020000020004" pitchFamily="50" charset="-127"/>
              </a:rPr>
              <a:t>Up to a 4Kbyte structure</a:t>
            </a:r>
          </a:p>
          <a:p>
            <a:pPr lvl="1" fontAlgn="auto">
              <a:spcAft>
                <a:spcPts val="0"/>
              </a:spcAft>
            </a:pPr>
            <a:r>
              <a:rPr lang="en-US" altLang="ko-KR" sz="1600" dirty="0">
                <a:solidFill>
                  <a:prstClr val="black"/>
                </a:solidFill>
                <a:latin typeface="Calibri"/>
                <a:ea typeface="맑은 고딕" panose="020B0503020000020004" pitchFamily="50" charset="-127"/>
              </a:rPr>
              <a:t>read/write by VMREAD/VMWRITE ops. </a:t>
            </a:r>
          </a:p>
          <a:p>
            <a:pPr fontAlgn="auto">
              <a:spcAft>
                <a:spcPts val="0"/>
              </a:spcAft>
            </a:pPr>
            <a:endParaRPr lang="ko-KR" altLang="en-US" sz="2000" dirty="0">
              <a:solidFill>
                <a:prstClr val="black"/>
              </a:solidFill>
              <a:latin typeface="Calibri"/>
              <a:ea typeface="맑은 고딕" panose="020B0503020000020004" pitchFamily="50" charset="-127"/>
            </a:endParaRPr>
          </a:p>
        </p:txBody>
      </p:sp>
    </p:spTree>
    <p:extLst>
      <p:ext uri="{BB962C8B-B14F-4D97-AF65-F5344CB8AC3E}">
        <p14:creationId xmlns:p14="http://schemas.microsoft.com/office/powerpoint/2010/main" val="4087848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75</a:t>
            </a:fld>
            <a:endParaRPr lang="en-US" dirty="0"/>
          </a:p>
        </p:txBody>
      </p:sp>
      <p:sp>
        <p:nvSpPr>
          <p:cNvPr id="37" name="Text Placeholder 36"/>
          <p:cNvSpPr>
            <a:spLocks noGrp="1"/>
          </p:cNvSpPr>
          <p:nvPr>
            <p:ph type="body" sz="quarter" idx="12"/>
          </p:nvPr>
        </p:nvSpPr>
        <p:spPr/>
        <p:txBody>
          <a:bodyPr/>
          <a:lstStyle/>
          <a:p>
            <a:endParaRPr lang="en-US"/>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165457" y="1577752"/>
            <a:ext cx="1676400" cy="1600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0" name="Rectangle 9"/>
          <p:cNvSpPr/>
          <p:nvPr/>
        </p:nvSpPr>
        <p:spPr>
          <a:xfrm>
            <a:off x="1326583" y="1196752"/>
            <a:ext cx="1362874"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Active Guest</a:t>
            </a:r>
            <a:endParaRPr lang="ko-KR" altLang="en-US" sz="1800" dirty="0">
              <a:solidFill>
                <a:prstClr val="black"/>
              </a:solidFill>
              <a:latin typeface="Calibri"/>
              <a:ea typeface="맑은 고딕" panose="020B0503020000020004" pitchFamily="50" charset="-127"/>
            </a:endParaRPr>
          </a:p>
        </p:txBody>
      </p:sp>
      <p:sp>
        <p:nvSpPr>
          <p:cNvPr id="11" name="Rectangle 10"/>
          <p:cNvSpPr/>
          <p:nvPr/>
        </p:nvSpPr>
        <p:spPr>
          <a:xfrm>
            <a:off x="6509775" y="1196752"/>
            <a:ext cx="1132682"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Idle Guest</a:t>
            </a:r>
            <a:endParaRPr lang="ko-KR" altLang="en-US" sz="1800" dirty="0">
              <a:solidFill>
                <a:prstClr val="black"/>
              </a:solidFill>
              <a:latin typeface="Calibri"/>
              <a:ea typeface="맑은 고딕" panose="020B0503020000020004" pitchFamily="50" charset="-127"/>
            </a:endParaRPr>
          </a:p>
        </p:txBody>
      </p:sp>
      <p:sp>
        <p:nvSpPr>
          <p:cNvPr id="12" name="Rectangle 11"/>
          <p:cNvSpPr/>
          <p:nvPr/>
        </p:nvSpPr>
        <p:spPr>
          <a:xfrm>
            <a:off x="3832457" y="1577752"/>
            <a:ext cx="1371600" cy="1600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Hypervisor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VMPTRLD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VMLAUNCH</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394057" y="226355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4" name="Rectangle 13"/>
          <p:cNvSpPr/>
          <p:nvPr/>
        </p:nvSpPr>
        <p:spPr>
          <a:xfrm>
            <a:off x="2117957" y="165395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5" name="Rectangle 14"/>
          <p:cNvSpPr/>
          <p:nvPr/>
        </p:nvSpPr>
        <p:spPr>
          <a:xfrm>
            <a:off x="1832207" y="173015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6" name="Rectangle 15"/>
          <p:cNvSpPr/>
          <p:nvPr/>
        </p:nvSpPr>
        <p:spPr>
          <a:xfrm>
            <a:off x="1546457" y="1801913"/>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7" name="Rectangle 16"/>
          <p:cNvSpPr/>
          <p:nvPr/>
        </p:nvSpPr>
        <p:spPr>
          <a:xfrm>
            <a:off x="1394057" y="272075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8" name="Rectangle 17"/>
          <p:cNvSpPr/>
          <p:nvPr/>
        </p:nvSpPr>
        <p:spPr>
          <a:xfrm>
            <a:off x="6237916" y="1577752"/>
            <a:ext cx="1676400" cy="1600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9" name="Rectangle 18"/>
          <p:cNvSpPr/>
          <p:nvPr/>
        </p:nvSpPr>
        <p:spPr>
          <a:xfrm>
            <a:off x="6466516" y="226355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0" name="Rectangle 19"/>
          <p:cNvSpPr/>
          <p:nvPr/>
        </p:nvSpPr>
        <p:spPr>
          <a:xfrm>
            <a:off x="7190416" y="165395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1" name="Rectangle 20"/>
          <p:cNvSpPr/>
          <p:nvPr/>
        </p:nvSpPr>
        <p:spPr>
          <a:xfrm>
            <a:off x="6904666" y="173015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2" name="Rectangle 21"/>
          <p:cNvSpPr/>
          <p:nvPr/>
        </p:nvSpPr>
        <p:spPr>
          <a:xfrm>
            <a:off x="6618916" y="1801913"/>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3" name="Rectangle 22"/>
          <p:cNvSpPr/>
          <p:nvPr/>
        </p:nvSpPr>
        <p:spPr>
          <a:xfrm>
            <a:off x="6466516" y="272075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4" name="Rectangle 23"/>
          <p:cNvSpPr/>
          <p:nvPr/>
        </p:nvSpPr>
        <p:spPr>
          <a:xfrm>
            <a:off x="3832457" y="3939952"/>
            <a:ext cx="1371600" cy="1295400"/>
          </a:xfrm>
          <a:prstGeom prst="rect">
            <a:avLst/>
          </a:prstGeom>
          <a:solidFill>
            <a:sysClr val="window" lastClr="FFFFFF"/>
          </a:solidFill>
          <a:ln w="25400" cap="flat" cmpd="sng" algn="ctr">
            <a:solidFill>
              <a:sysClr val="windowText" lastClr="000000"/>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Core 0</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5" name="Rectangle 24"/>
          <p:cNvSpPr/>
          <p:nvPr/>
        </p:nvSpPr>
        <p:spPr>
          <a:xfrm>
            <a:off x="5418008" y="4268088"/>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sp>
        <p:nvSpPr>
          <p:cNvPr id="26" name="Rectangle 25"/>
          <p:cNvSpPr/>
          <p:nvPr/>
        </p:nvSpPr>
        <p:spPr>
          <a:xfrm>
            <a:off x="1165457" y="3430596"/>
            <a:ext cx="712618" cy="6096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7" name="Rectangle 26"/>
          <p:cNvSpPr/>
          <p:nvPr/>
        </p:nvSpPr>
        <p:spPr>
          <a:xfrm>
            <a:off x="7226666" y="3430596"/>
            <a:ext cx="712618" cy="6096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28" name="Straight Arrow Connector 27"/>
          <p:cNvCxnSpPr>
            <a:stCxn id="24" idx="0"/>
            <a:endCxn id="12" idx="2"/>
          </p:cNvCxnSpPr>
          <p:nvPr/>
        </p:nvCxnSpPr>
        <p:spPr>
          <a:xfrm flipV="1">
            <a:off x="4518257" y="3177952"/>
            <a:ext cx="0"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29" name="Rectangle 28"/>
          <p:cNvSpPr/>
          <p:nvPr/>
        </p:nvSpPr>
        <p:spPr>
          <a:xfrm>
            <a:off x="2308457" y="5006752"/>
            <a:ext cx="977099" cy="733845"/>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VMXON</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30" name="Straight Arrow Connector 29"/>
          <p:cNvCxnSpPr>
            <a:stCxn id="29" idx="3"/>
          </p:cNvCxnSpPr>
          <p:nvPr/>
        </p:nvCxnSpPr>
        <p:spPr>
          <a:xfrm flipV="1">
            <a:off x="3285556" y="5006752"/>
            <a:ext cx="546901" cy="366923"/>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1" name="Straight Arrow Connector 30"/>
          <p:cNvCxnSpPr>
            <a:endCxn id="26" idx="3"/>
          </p:cNvCxnSpPr>
          <p:nvPr/>
        </p:nvCxnSpPr>
        <p:spPr>
          <a:xfrm flipH="1" flipV="1">
            <a:off x="1878075" y="3735396"/>
            <a:ext cx="1954384" cy="661758"/>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2" name="Straight Arrow Connector 31"/>
          <p:cNvCxnSpPr/>
          <p:nvPr/>
        </p:nvCxnSpPr>
        <p:spPr>
          <a:xfrm>
            <a:off x="1878076" y="3558952"/>
            <a:ext cx="1954381" cy="685800"/>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sp>
        <p:nvSpPr>
          <p:cNvPr id="33" name="Rectangle 32"/>
          <p:cNvSpPr/>
          <p:nvPr/>
        </p:nvSpPr>
        <p:spPr>
          <a:xfrm>
            <a:off x="4161948" y="4147954"/>
            <a:ext cx="712618" cy="6096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34" name="Straight Arrow Connector 33"/>
          <p:cNvCxnSpPr>
            <a:stCxn id="24" idx="0"/>
            <a:endCxn id="9" idx="2"/>
          </p:cNvCxnSpPr>
          <p:nvPr/>
        </p:nvCxnSpPr>
        <p:spPr>
          <a:xfrm flipH="1" flipV="1">
            <a:off x="2003657" y="3177952"/>
            <a:ext cx="2514600"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5" name="Rectangle 34"/>
          <p:cNvSpPr/>
          <p:nvPr/>
        </p:nvSpPr>
        <p:spPr>
          <a:xfrm>
            <a:off x="5418008" y="4625752"/>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36" name="Rectangle 35"/>
          <p:cNvSpPr/>
          <p:nvPr/>
        </p:nvSpPr>
        <p:spPr>
          <a:xfrm>
            <a:off x="2216594" y="3265820"/>
            <a:ext cx="930063" cy="369332"/>
          </a:xfrm>
          <a:prstGeom prst="rect">
            <a:avLst/>
          </a:prstGeom>
          <a:solidFill>
            <a:sysClr val="window" lastClr="FFFFFF"/>
          </a:solidFill>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F0000"/>
                </a:solidFill>
                <a:effectLst/>
                <a:uLnTx/>
                <a:uFillTx/>
                <a:latin typeface="Calibri"/>
                <a:ea typeface="맑은 고딕" panose="020B0503020000020004" pitchFamily="50" charset="-127"/>
              </a:rPr>
              <a:t>VM Exit</a:t>
            </a:r>
            <a:endParaRPr kumimoji="0" lang="ko-KR" altLang="en-US" sz="1800" b="0" i="0" u="none" strike="noStrike" kern="0" cap="none" spc="0" normalizeH="0" baseline="0" noProof="0" dirty="0">
              <a:ln>
                <a:noFill/>
              </a:ln>
              <a:solidFill>
                <a:srgbClr val="FF0000"/>
              </a:solidFill>
              <a:effectLst/>
              <a:uLnTx/>
              <a:uFillTx/>
              <a:latin typeface="Calibri"/>
              <a:ea typeface="맑은 고딕" panose="020B0503020000020004" pitchFamily="50" charset="-127"/>
            </a:endParaRPr>
          </a:p>
        </p:txBody>
      </p:sp>
    </p:spTree>
    <p:extLst>
      <p:ext uri="{BB962C8B-B14F-4D97-AF65-F5344CB8AC3E}">
        <p14:creationId xmlns:p14="http://schemas.microsoft.com/office/powerpoint/2010/main" val="286730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animEffect transition="in" filter="fade">
                                      <p:cBhvr>
                                        <p:cTn id="7" dur="500"/>
                                        <p:tgtEl>
                                          <p:spTgt spid="1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Effect transition="in" filter="fade">
                                      <p:cBhvr>
                                        <p:cTn id="17" dur="500"/>
                                        <p:tgtEl>
                                          <p:spTgt spid="1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8"/>
                                        </p:tgtEl>
                                      </p:cBhvr>
                                    </p:animEffect>
                                    <p:set>
                                      <p:cBhvr>
                                        <p:cTn id="32" dur="1" fill="hold">
                                          <p:stCondLst>
                                            <p:cond delay="499"/>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3" grpId="0" animBg="1"/>
      <p:bldP spid="35" grpId="0"/>
      <p:bldP spid="3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76</a:t>
            </a:fld>
            <a:endParaRPr lang="en-US" dirty="0"/>
          </a:p>
        </p:txBody>
      </p:sp>
      <p:sp>
        <p:nvSpPr>
          <p:cNvPr id="37" name="Text Placeholder 36"/>
          <p:cNvSpPr>
            <a:spLocks noGrp="1"/>
          </p:cNvSpPr>
          <p:nvPr>
            <p:ph type="body" sz="quarter" idx="12"/>
          </p:nvPr>
        </p:nvSpPr>
        <p:spPr/>
        <p:txBody>
          <a:bodyPr/>
          <a:lstStyle/>
          <a:p>
            <a:endParaRPr lang="en-US"/>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171148" y="1577752"/>
            <a:ext cx="1676400" cy="1600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0" name="Rectangle 9"/>
          <p:cNvSpPr/>
          <p:nvPr/>
        </p:nvSpPr>
        <p:spPr>
          <a:xfrm>
            <a:off x="1332274" y="1196752"/>
            <a:ext cx="1362874"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Active Guest</a:t>
            </a:r>
            <a:endParaRPr lang="ko-KR" altLang="en-US" sz="1800" dirty="0">
              <a:solidFill>
                <a:prstClr val="black"/>
              </a:solidFill>
              <a:latin typeface="Calibri"/>
              <a:ea typeface="맑은 고딕" panose="020B0503020000020004" pitchFamily="50" charset="-127"/>
            </a:endParaRPr>
          </a:p>
        </p:txBody>
      </p:sp>
      <p:sp>
        <p:nvSpPr>
          <p:cNvPr id="11" name="Rectangle 10"/>
          <p:cNvSpPr/>
          <p:nvPr/>
        </p:nvSpPr>
        <p:spPr>
          <a:xfrm>
            <a:off x="6515466" y="1196752"/>
            <a:ext cx="1132682"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Idle Guest</a:t>
            </a:r>
            <a:endParaRPr lang="ko-KR" altLang="en-US" sz="1800" dirty="0">
              <a:solidFill>
                <a:prstClr val="black"/>
              </a:solidFill>
              <a:latin typeface="Calibri"/>
              <a:ea typeface="맑은 고딕" panose="020B0503020000020004" pitchFamily="50" charset="-127"/>
            </a:endParaRPr>
          </a:p>
        </p:txBody>
      </p:sp>
      <p:sp>
        <p:nvSpPr>
          <p:cNvPr id="12" name="Rectangle 11"/>
          <p:cNvSpPr/>
          <p:nvPr/>
        </p:nvSpPr>
        <p:spPr>
          <a:xfrm>
            <a:off x="3838148" y="1577752"/>
            <a:ext cx="1371600" cy="1600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Hypervisor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VMRESUME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VMCLEAR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399748" y="226355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4" name="Rectangle 13"/>
          <p:cNvSpPr/>
          <p:nvPr/>
        </p:nvSpPr>
        <p:spPr>
          <a:xfrm>
            <a:off x="2123648" y="165395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5" name="Rectangle 14"/>
          <p:cNvSpPr/>
          <p:nvPr/>
        </p:nvSpPr>
        <p:spPr>
          <a:xfrm>
            <a:off x="1837898" y="173015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6" name="Rectangle 15"/>
          <p:cNvSpPr/>
          <p:nvPr/>
        </p:nvSpPr>
        <p:spPr>
          <a:xfrm>
            <a:off x="1552148" y="1801913"/>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7" name="Rectangle 16"/>
          <p:cNvSpPr/>
          <p:nvPr/>
        </p:nvSpPr>
        <p:spPr>
          <a:xfrm>
            <a:off x="1399748" y="272075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8" name="Rectangle 17"/>
          <p:cNvSpPr/>
          <p:nvPr/>
        </p:nvSpPr>
        <p:spPr>
          <a:xfrm>
            <a:off x="6243607" y="1577752"/>
            <a:ext cx="1676400" cy="1600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9" name="Rectangle 18"/>
          <p:cNvSpPr/>
          <p:nvPr/>
        </p:nvSpPr>
        <p:spPr>
          <a:xfrm>
            <a:off x="6472207" y="226355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0" name="Rectangle 19"/>
          <p:cNvSpPr/>
          <p:nvPr/>
        </p:nvSpPr>
        <p:spPr>
          <a:xfrm>
            <a:off x="7196107" y="165395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1" name="Rectangle 20"/>
          <p:cNvSpPr/>
          <p:nvPr/>
        </p:nvSpPr>
        <p:spPr>
          <a:xfrm>
            <a:off x="6910357" y="173015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2" name="Rectangle 21"/>
          <p:cNvSpPr/>
          <p:nvPr/>
        </p:nvSpPr>
        <p:spPr>
          <a:xfrm>
            <a:off x="6624607" y="1801913"/>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3" name="Rectangle 22"/>
          <p:cNvSpPr/>
          <p:nvPr/>
        </p:nvSpPr>
        <p:spPr>
          <a:xfrm>
            <a:off x="6472207" y="272075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4" name="Rectangle 23"/>
          <p:cNvSpPr/>
          <p:nvPr/>
        </p:nvSpPr>
        <p:spPr>
          <a:xfrm>
            <a:off x="3838148" y="3939952"/>
            <a:ext cx="1371600" cy="1295400"/>
          </a:xfrm>
          <a:prstGeom prst="rect">
            <a:avLst/>
          </a:prstGeom>
          <a:solidFill>
            <a:sysClr val="window" lastClr="FFFFFF"/>
          </a:solidFill>
          <a:ln w="25400" cap="flat" cmpd="sng" algn="ctr">
            <a:solidFill>
              <a:sysClr val="windowText" lastClr="000000"/>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Core 0</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5" name="Rectangle 24"/>
          <p:cNvSpPr/>
          <p:nvPr/>
        </p:nvSpPr>
        <p:spPr>
          <a:xfrm>
            <a:off x="5423699" y="4268088"/>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sp>
        <p:nvSpPr>
          <p:cNvPr id="26" name="Rectangle 25"/>
          <p:cNvSpPr/>
          <p:nvPr/>
        </p:nvSpPr>
        <p:spPr>
          <a:xfrm>
            <a:off x="1171148" y="3430596"/>
            <a:ext cx="712618" cy="6096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7" name="Rectangle 26"/>
          <p:cNvSpPr/>
          <p:nvPr/>
        </p:nvSpPr>
        <p:spPr>
          <a:xfrm>
            <a:off x="7232357" y="3430596"/>
            <a:ext cx="712618" cy="6096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28" name="Straight Arrow Connector 27"/>
          <p:cNvCxnSpPr>
            <a:stCxn id="24" idx="0"/>
            <a:endCxn id="12" idx="2"/>
          </p:cNvCxnSpPr>
          <p:nvPr/>
        </p:nvCxnSpPr>
        <p:spPr>
          <a:xfrm flipV="1">
            <a:off x="4523948" y="3177952"/>
            <a:ext cx="0"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29" name="Rectangle 28"/>
          <p:cNvSpPr/>
          <p:nvPr/>
        </p:nvSpPr>
        <p:spPr>
          <a:xfrm>
            <a:off x="2314148" y="5006752"/>
            <a:ext cx="977099" cy="733845"/>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VMXON</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30" name="Straight Arrow Connector 29"/>
          <p:cNvCxnSpPr>
            <a:stCxn id="29" idx="3"/>
          </p:cNvCxnSpPr>
          <p:nvPr/>
        </p:nvCxnSpPr>
        <p:spPr>
          <a:xfrm flipV="1">
            <a:off x="3291247" y="5006752"/>
            <a:ext cx="546901" cy="366923"/>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1" name="Straight Arrow Connector 30"/>
          <p:cNvCxnSpPr>
            <a:endCxn id="26" idx="3"/>
          </p:cNvCxnSpPr>
          <p:nvPr/>
        </p:nvCxnSpPr>
        <p:spPr>
          <a:xfrm flipH="1" flipV="1">
            <a:off x="1883766" y="3735396"/>
            <a:ext cx="1954384" cy="661758"/>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2" name="Straight Arrow Connector 31"/>
          <p:cNvCxnSpPr/>
          <p:nvPr/>
        </p:nvCxnSpPr>
        <p:spPr>
          <a:xfrm>
            <a:off x="1883767" y="3558952"/>
            <a:ext cx="1954381" cy="685800"/>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sp>
        <p:nvSpPr>
          <p:cNvPr id="33" name="Rectangle 32"/>
          <p:cNvSpPr/>
          <p:nvPr/>
        </p:nvSpPr>
        <p:spPr>
          <a:xfrm>
            <a:off x="4167639" y="4147954"/>
            <a:ext cx="712618" cy="6096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34" name="Straight Arrow Connector 33"/>
          <p:cNvCxnSpPr>
            <a:stCxn id="24" idx="0"/>
            <a:endCxn id="9" idx="2"/>
          </p:cNvCxnSpPr>
          <p:nvPr/>
        </p:nvCxnSpPr>
        <p:spPr>
          <a:xfrm flipH="1" flipV="1">
            <a:off x="2009348" y="3177952"/>
            <a:ext cx="2514600"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5" name="Rectangle 34"/>
          <p:cNvSpPr/>
          <p:nvPr/>
        </p:nvSpPr>
        <p:spPr>
          <a:xfrm>
            <a:off x="5423699" y="4625752"/>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36" name="Rectangle 35"/>
          <p:cNvSpPr/>
          <p:nvPr/>
        </p:nvSpPr>
        <p:spPr>
          <a:xfrm>
            <a:off x="2222285" y="3265820"/>
            <a:ext cx="930063" cy="369332"/>
          </a:xfrm>
          <a:prstGeom prst="rect">
            <a:avLst/>
          </a:prstGeom>
          <a:solidFill>
            <a:sysClr val="window" lastClr="FFFFFF"/>
          </a:solidFill>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F0000"/>
                </a:solidFill>
                <a:effectLst/>
                <a:uLnTx/>
                <a:uFillTx/>
                <a:latin typeface="Calibri"/>
                <a:ea typeface="맑은 고딕" panose="020B0503020000020004" pitchFamily="50" charset="-127"/>
              </a:rPr>
              <a:t>VM Exit</a:t>
            </a:r>
            <a:endParaRPr kumimoji="0" lang="ko-KR" altLang="en-US" sz="1800" b="0" i="0" u="none" strike="noStrike" kern="0" cap="none" spc="0" normalizeH="0" baseline="0" noProof="0" dirty="0">
              <a:ln>
                <a:noFill/>
              </a:ln>
              <a:solidFill>
                <a:srgbClr val="FF0000"/>
              </a:solidFill>
              <a:effectLst/>
              <a:uLnTx/>
              <a:uFillTx/>
              <a:latin typeface="Calibri"/>
              <a:ea typeface="맑은 고딕" panose="020B0503020000020004" pitchFamily="50" charset="-127"/>
            </a:endParaRPr>
          </a:p>
        </p:txBody>
      </p:sp>
    </p:spTree>
    <p:extLst>
      <p:ext uri="{BB962C8B-B14F-4D97-AF65-F5344CB8AC3E}">
        <p14:creationId xmlns:p14="http://schemas.microsoft.com/office/powerpoint/2010/main" val="159212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fade">
                                      <p:cBhvr>
                                        <p:cTn id="27" dur="500"/>
                                        <p:tgtEl>
                                          <p:spTgt spid="1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xEl>
                                              <p:pRg st="4" end="4"/>
                                            </p:txEl>
                                          </p:spTgt>
                                        </p:tgtEl>
                                        <p:attrNameLst>
                                          <p:attrName>style.visibility</p:attrName>
                                        </p:attrNameLst>
                                      </p:cBhvr>
                                      <p:to>
                                        <p:strVal val="visible"/>
                                      </p:to>
                                    </p:set>
                                    <p:animEffect transition="in" filter="fade">
                                      <p:cBhvr>
                                        <p:cTn id="42" dur="500"/>
                                        <p:tgtEl>
                                          <p:spTgt spid="12">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2" nodeType="clickEffect">
                                  <p:stCondLst>
                                    <p:cond delay="0"/>
                                  </p:stCondLst>
                                  <p:childTnLst>
                                    <p:animEffect transition="out" filter="fade">
                                      <p:cBhvr>
                                        <p:cTn id="46" dur="500"/>
                                        <p:tgtEl>
                                          <p:spTgt spid="35"/>
                                        </p:tgtEl>
                                      </p:cBhvr>
                                    </p:animEffect>
                                    <p:set>
                                      <p:cBhvr>
                                        <p:cTn id="47" dur="1" fill="hold">
                                          <p:stCondLst>
                                            <p:cond delay="499"/>
                                          </p:stCondLst>
                                        </p:cTn>
                                        <p:tgtEl>
                                          <p:spTgt spid="3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2"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37" presetClass="path" presetSubtype="0" accel="50000" decel="50000" fill="hold" grpId="0" nodeType="clickEffect">
                                  <p:stCondLst>
                                    <p:cond delay="0"/>
                                  </p:stCondLst>
                                  <p:childTnLst>
                                    <p:animMotion origin="layout" path="M 3.33333E-6 -0.11636 L -0.08282 0.00999 C -0.1 0.03804 -0.12604 0.05387 -0.15295 0.05387 C -0.18386 0.05387 -0.20851 0.03804 -0.2257 0.00999 L -0.30834 -0.11636 " pathEditMode="relative" rAng="0" ptsTypes="FffFF">
                                      <p:cBhvr>
                                        <p:cTn id="56" dur="2000" fill="hold"/>
                                        <p:tgtEl>
                                          <p:spTgt spid="33"/>
                                        </p:tgtEl>
                                        <p:attrNameLst>
                                          <p:attrName>ppt_x</p:attrName>
                                          <p:attrName>ppt_y</p:attrName>
                                        </p:attrNameLst>
                                      </p:cBhvr>
                                      <p:rCtr x="-15417" y="84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33" grpId="0" animBg="1"/>
      <p:bldP spid="35" grpId="0"/>
      <p:bldP spid="35" grpId="1"/>
      <p:bldP spid="35" grpId="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77</a:t>
            </a:fld>
            <a:endParaRPr lang="en-US" dirty="0"/>
          </a:p>
        </p:txBody>
      </p:sp>
      <p:sp>
        <p:nvSpPr>
          <p:cNvPr id="38" name="Text Placeholder 37"/>
          <p:cNvSpPr>
            <a:spLocks noGrp="1"/>
          </p:cNvSpPr>
          <p:nvPr>
            <p:ph type="body" sz="quarter" idx="12"/>
          </p:nvPr>
        </p:nvSpPr>
        <p:spPr/>
        <p:txBody>
          <a:bodyPr/>
          <a:lstStyle/>
          <a:p>
            <a:endParaRPr lang="en-US"/>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171148" y="1573782"/>
            <a:ext cx="1676400" cy="1600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0" name="Rectangle 9"/>
          <p:cNvSpPr/>
          <p:nvPr/>
        </p:nvSpPr>
        <p:spPr>
          <a:xfrm>
            <a:off x="1332274" y="1192782"/>
            <a:ext cx="1362874"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Active Guest</a:t>
            </a:r>
            <a:endParaRPr lang="ko-KR" altLang="en-US" sz="1800" dirty="0">
              <a:solidFill>
                <a:prstClr val="black"/>
              </a:solidFill>
              <a:latin typeface="Calibri"/>
              <a:ea typeface="맑은 고딕" panose="020B0503020000020004" pitchFamily="50" charset="-127"/>
            </a:endParaRPr>
          </a:p>
        </p:txBody>
      </p:sp>
      <p:sp>
        <p:nvSpPr>
          <p:cNvPr id="11" name="Rectangle 10"/>
          <p:cNvSpPr/>
          <p:nvPr/>
        </p:nvSpPr>
        <p:spPr>
          <a:xfrm>
            <a:off x="6515466" y="1192782"/>
            <a:ext cx="1132682"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Idle Guest</a:t>
            </a:r>
            <a:endParaRPr lang="ko-KR" altLang="en-US" sz="1800" dirty="0">
              <a:solidFill>
                <a:prstClr val="black"/>
              </a:solidFill>
              <a:latin typeface="Calibri"/>
              <a:ea typeface="맑은 고딕" panose="020B0503020000020004" pitchFamily="50" charset="-127"/>
            </a:endParaRPr>
          </a:p>
        </p:txBody>
      </p:sp>
      <p:sp>
        <p:nvSpPr>
          <p:cNvPr id="12" name="Rectangle 11"/>
          <p:cNvSpPr/>
          <p:nvPr/>
        </p:nvSpPr>
        <p:spPr>
          <a:xfrm>
            <a:off x="3838148" y="1573782"/>
            <a:ext cx="1371600" cy="1600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Hypervisor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VMPTRLD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VMLAUNCH</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399748" y="225958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4" name="Rectangle 13"/>
          <p:cNvSpPr/>
          <p:nvPr/>
        </p:nvSpPr>
        <p:spPr>
          <a:xfrm>
            <a:off x="2123648" y="164998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5" name="Rectangle 14"/>
          <p:cNvSpPr/>
          <p:nvPr/>
        </p:nvSpPr>
        <p:spPr>
          <a:xfrm>
            <a:off x="1837898" y="172618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6" name="Rectangle 15"/>
          <p:cNvSpPr/>
          <p:nvPr/>
        </p:nvSpPr>
        <p:spPr>
          <a:xfrm>
            <a:off x="1552148" y="1797943"/>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7" name="Rectangle 16"/>
          <p:cNvSpPr/>
          <p:nvPr/>
        </p:nvSpPr>
        <p:spPr>
          <a:xfrm>
            <a:off x="1399748" y="271678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8" name="Rectangle 17"/>
          <p:cNvSpPr/>
          <p:nvPr/>
        </p:nvSpPr>
        <p:spPr>
          <a:xfrm>
            <a:off x="6243607" y="1573782"/>
            <a:ext cx="1676400" cy="1600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9" name="Rectangle 18"/>
          <p:cNvSpPr/>
          <p:nvPr/>
        </p:nvSpPr>
        <p:spPr>
          <a:xfrm>
            <a:off x="6472207" y="225958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0" name="Rectangle 19"/>
          <p:cNvSpPr/>
          <p:nvPr/>
        </p:nvSpPr>
        <p:spPr>
          <a:xfrm>
            <a:off x="7196107" y="164998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1" name="Rectangle 20"/>
          <p:cNvSpPr/>
          <p:nvPr/>
        </p:nvSpPr>
        <p:spPr>
          <a:xfrm>
            <a:off x="6910357" y="172618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2" name="Rectangle 21"/>
          <p:cNvSpPr/>
          <p:nvPr/>
        </p:nvSpPr>
        <p:spPr>
          <a:xfrm>
            <a:off x="6624607" y="1797943"/>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3" name="Rectangle 22"/>
          <p:cNvSpPr/>
          <p:nvPr/>
        </p:nvSpPr>
        <p:spPr>
          <a:xfrm>
            <a:off x="6472207" y="271678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4" name="Rectangle 23"/>
          <p:cNvSpPr/>
          <p:nvPr/>
        </p:nvSpPr>
        <p:spPr>
          <a:xfrm>
            <a:off x="3838148" y="3935982"/>
            <a:ext cx="1371600" cy="1295400"/>
          </a:xfrm>
          <a:prstGeom prst="rect">
            <a:avLst/>
          </a:prstGeom>
          <a:solidFill>
            <a:sysClr val="window" lastClr="FFFFFF"/>
          </a:solidFill>
          <a:ln w="25400" cap="flat" cmpd="sng" algn="ctr">
            <a:solidFill>
              <a:sysClr val="windowText" lastClr="000000"/>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Core 0</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5" name="Rectangle 24"/>
          <p:cNvSpPr/>
          <p:nvPr/>
        </p:nvSpPr>
        <p:spPr>
          <a:xfrm>
            <a:off x="5423699" y="4264118"/>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sp>
        <p:nvSpPr>
          <p:cNvPr id="26" name="Rectangle 25"/>
          <p:cNvSpPr/>
          <p:nvPr/>
        </p:nvSpPr>
        <p:spPr>
          <a:xfrm>
            <a:off x="1171148" y="3426626"/>
            <a:ext cx="712618" cy="6096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7" name="Rectangle 26"/>
          <p:cNvSpPr/>
          <p:nvPr/>
        </p:nvSpPr>
        <p:spPr>
          <a:xfrm>
            <a:off x="7232357" y="3426626"/>
            <a:ext cx="712618" cy="6096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28" name="Straight Arrow Connector 27"/>
          <p:cNvCxnSpPr>
            <a:stCxn id="24" idx="0"/>
            <a:endCxn id="12" idx="2"/>
          </p:cNvCxnSpPr>
          <p:nvPr/>
        </p:nvCxnSpPr>
        <p:spPr>
          <a:xfrm flipV="1">
            <a:off x="4523948" y="3173982"/>
            <a:ext cx="0"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29" name="Rectangle 28"/>
          <p:cNvSpPr/>
          <p:nvPr/>
        </p:nvSpPr>
        <p:spPr>
          <a:xfrm>
            <a:off x="2314148" y="5002782"/>
            <a:ext cx="977099" cy="733845"/>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VMXON</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30" name="Straight Arrow Connector 29"/>
          <p:cNvCxnSpPr>
            <a:stCxn id="29" idx="3"/>
          </p:cNvCxnSpPr>
          <p:nvPr/>
        </p:nvCxnSpPr>
        <p:spPr>
          <a:xfrm flipV="1">
            <a:off x="3291247" y="5002782"/>
            <a:ext cx="546901" cy="366923"/>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1" name="Straight Arrow Connector 30"/>
          <p:cNvCxnSpPr/>
          <p:nvPr/>
        </p:nvCxnSpPr>
        <p:spPr>
          <a:xfrm flipV="1">
            <a:off x="5209748" y="3897882"/>
            <a:ext cx="1986359" cy="290004"/>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2" name="Straight Arrow Connector 31"/>
          <p:cNvCxnSpPr/>
          <p:nvPr/>
        </p:nvCxnSpPr>
        <p:spPr>
          <a:xfrm flipH="1">
            <a:off x="5209748" y="3631182"/>
            <a:ext cx="1986360" cy="405044"/>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3" name="Straight Arrow Connector 32"/>
          <p:cNvCxnSpPr>
            <a:stCxn id="24" idx="0"/>
            <a:endCxn id="18" idx="2"/>
          </p:cNvCxnSpPr>
          <p:nvPr/>
        </p:nvCxnSpPr>
        <p:spPr>
          <a:xfrm flipV="1">
            <a:off x="4523948" y="3173982"/>
            <a:ext cx="2557859"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4" name="Rectangle 33"/>
          <p:cNvSpPr/>
          <p:nvPr/>
        </p:nvSpPr>
        <p:spPr>
          <a:xfrm>
            <a:off x="5423699" y="4621782"/>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35" name="Rectangle 34"/>
          <p:cNvSpPr/>
          <p:nvPr/>
        </p:nvSpPr>
        <p:spPr>
          <a:xfrm>
            <a:off x="4167639" y="4187886"/>
            <a:ext cx="712618" cy="6096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36" name="Rectangle 35"/>
          <p:cNvSpPr/>
          <p:nvPr/>
        </p:nvSpPr>
        <p:spPr>
          <a:xfrm>
            <a:off x="6404733" y="1181868"/>
            <a:ext cx="1362874"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Active Guest</a:t>
            </a:r>
            <a:endParaRPr lang="ko-KR" altLang="en-US" sz="1800" dirty="0">
              <a:solidFill>
                <a:prstClr val="black"/>
              </a:solidFill>
              <a:latin typeface="Calibri"/>
              <a:ea typeface="맑은 고딕" panose="020B0503020000020004" pitchFamily="50" charset="-127"/>
            </a:endParaRPr>
          </a:p>
        </p:txBody>
      </p:sp>
      <p:sp>
        <p:nvSpPr>
          <p:cNvPr id="37" name="Rectangle 36"/>
          <p:cNvSpPr/>
          <p:nvPr/>
        </p:nvSpPr>
        <p:spPr>
          <a:xfrm>
            <a:off x="1443007" y="1200011"/>
            <a:ext cx="1132682"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Idle Guest</a:t>
            </a:r>
            <a:endParaRPr lang="ko-KR" altLang="en-US" sz="1800" dirty="0">
              <a:solidFill>
                <a:prstClr val="black"/>
              </a:solidFill>
              <a:latin typeface="Calibri"/>
              <a:ea typeface="맑은 고딕" panose="020B0503020000020004" pitchFamily="50" charset="-127"/>
            </a:endParaRPr>
          </a:p>
        </p:txBody>
      </p:sp>
    </p:spTree>
    <p:extLst>
      <p:ext uri="{BB962C8B-B14F-4D97-AF65-F5344CB8AC3E}">
        <p14:creationId xmlns:p14="http://schemas.microsoft.com/office/powerpoint/2010/main" val="339891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animEffect transition="in" filter="fade">
                                      <p:cBhvr>
                                        <p:cTn id="7" dur="500"/>
                                        <p:tgtEl>
                                          <p:spTgt spid="1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Effect transition="in" filter="fade">
                                      <p:cBhvr>
                                        <p:cTn id="17" dur="500"/>
                                        <p:tgtEl>
                                          <p:spTgt spid="1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8"/>
                                        </p:tgtEl>
                                      </p:cBhvr>
                                    </p:animEffect>
                                    <p:set>
                                      <p:cBhvr>
                                        <p:cTn id="32" dur="1" fill="hold">
                                          <p:stCondLst>
                                            <p:cond delay="499"/>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5" grpId="0"/>
      <p:bldP spid="34" grpId="0"/>
      <p:bldP spid="35" grpId="0" animBg="1"/>
      <p:bldP spid="36" grpId="0"/>
      <p:bldP spid="3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ltLang="ko-KR" dirty="0"/>
              <a:t>Virtualization - </a:t>
            </a:r>
            <a:br>
              <a:rPr lang="en-US" altLang="ko-KR" dirty="0"/>
            </a:br>
            <a:r>
              <a:rPr lang="en-US" altLang="ko-KR" dirty="0"/>
              <a:t>memory management</a:t>
            </a:r>
            <a:endParaRPr lang="en-US" dirty="0"/>
          </a:p>
        </p:txBody>
      </p:sp>
      <p:sp>
        <p:nvSpPr>
          <p:cNvPr id="2" name="텍스트 개체 틀 1"/>
          <p:cNvSpPr>
            <a:spLocks noGrp="1"/>
          </p:cNvSpPr>
          <p:nvPr>
            <p:ph type="subTitle" idx="1"/>
          </p:nvPr>
        </p:nvSpPr>
        <p:spPr/>
        <p:txBody>
          <a:bodyPr/>
          <a:lstStyle/>
          <a:p>
            <a:pPr lvl="0">
              <a:buClr>
                <a:srgbClr val="D34817">
                  <a:lumMod val="75000"/>
                </a:srgbClr>
              </a:buClr>
            </a:pPr>
            <a:r>
              <a:rPr lang="ko-KR" altLang="en-US" dirty="0">
                <a:solidFill>
                  <a:prstClr val="black"/>
                </a:solidFill>
              </a:rPr>
              <a:t>임종범</a:t>
            </a:r>
            <a:endParaRPr lang="en-US" altLang="ko-KR" dirty="0">
              <a:solidFill>
                <a:prstClr val="black"/>
              </a:solidFill>
            </a:endParaRPr>
          </a:p>
          <a:p>
            <a:pPr lvl="0">
              <a:buClr>
                <a:srgbClr val="D34817">
                  <a:lumMod val="75000"/>
                </a:srgbClr>
              </a:buClr>
            </a:pPr>
            <a:r>
              <a:rPr lang="en-US" altLang="ko-KR" i="1" dirty="0">
                <a:solidFill>
                  <a:prstClr val="black"/>
                </a:solidFill>
                <a:latin typeface="Georgia" panose="02040502050405020303" pitchFamily="18" charset="0"/>
              </a:rPr>
              <a:t>jblim@kpu.ac.kr</a:t>
            </a:r>
            <a:endParaRPr lang="ko-KR" altLang="en-US" sz="1600" dirty="0">
              <a:solidFill>
                <a:srgbClr val="1F497D">
                  <a:lumMod val="50000"/>
                </a:srgbClr>
              </a:solidFill>
            </a:endParaRPr>
          </a:p>
          <a:p>
            <a:endParaRPr lang="ko-KR" altLang="en-US" dirty="0"/>
          </a:p>
        </p:txBody>
      </p:sp>
      <p:sp>
        <p:nvSpPr>
          <p:cNvPr id="4" name="바닥글 개체 틀 3"/>
          <p:cNvSpPr>
            <a:spLocks noGrp="1"/>
          </p:cNvSpPr>
          <p:nvPr>
            <p:ph type="ftr" sz="quarter" idx="11"/>
          </p:nvPr>
        </p:nvSpPr>
        <p:spPr/>
        <p:txBody>
          <a:bodyPr/>
          <a:lstStyle/>
          <a:p>
            <a:pPr>
              <a:defRPr/>
            </a:pPr>
            <a:r>
              <a:rPr lang="en-US" altLang="ko-KR">
                <a:solidFill>
                  <a:prstClr val="black"/>
                </a:solidFill>
              </a:rPr>
              <a:t>Dept. of Game &amp; Multimedia Engineering</a:t>
            </a:r>
            <a:endParaRPr lang="ko-KR" altLang="en-US">
              <a:solidFill>
                <a:prstClr val="black"/>
              </a:solidFill>
            </a:endParaRPr>
          </a:p>
        </p:txBody>
      </p:sp>
      <p:sp>
        <p:nvSpPr>
          <p:cNvPr id="3" name="슬라이드 번호 개체 틀 2"/>
          <p:cNvSpPr>
            <a:spLocks noGrp="1"/>
          </p:cNvSpPr>
          <p:nvPr>
            <p:ph type="sldNum" sz="quarter" idx="4294967295"/>
          </p:nvPr>
        </p:nvSpPr>
        <p:spPr>
          <a:xfrm>
            <a:off x="8664575" y="6354763"/>
            <a:ext cx="479425" cy="365125"/>
          </a:xfrm>
        </p:spPr>
        <p:txBody>
          <a:bodyPr/>
          <a:lstStyle/>
          <a:p>
            <a:pPr>
              <a:defRPr/>
            </a:pPr>
            <a:fld id="{515CC4ED-1449-4712-AE45-EBC263B4DD26}" type="slidenum">
              <a:rPr lang="en-US" altLang="ko-KR" smtClean="0">
                <a:solidFill>
                  <a:srgbClr val="1F497D">
                    <a:lumMod val="50000"/>
                  </a:srgbClr>
                </a:solidFill>
              </a:rPr>
              <a:pPr>
                <a:defRPr/>
              </a:pPr>
              <a:t>78</a:t>
            </a:fld>
            <a:r>
              <a:rPr lang="en-US" altLang="ko-KR">
                <a:solidFill>
                  <a:srgbClr val="1F497D">
                    <a:lumMod val="50000"/>
                  </a:srgbClr>
                </a:solidFill>
              </a:rPr>
              <a:t> </a:t>
            </a:r>
          </a:p>
        </p:txBody>
      </p:sp>
    </p:spTree>
    <p:extLst>
      <p:ext uri="{BB962C8B-B14F-4D97-AF65-F5344CB8AC3E}">
        <p14:creationId xmlns:p14="http://schemas.microsoft.com/office/powerpoint/2010/main" val="5047680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p:cNvSpPr>
            <a:spLocks noGrp="1"/>
          </p:cNvSpPr>
          <p:nvPr>
            <p:ph type="title"/>
          </p:nvPr>
        </p:nvSpPr>
        <p:spPr/>
        <p:txBody>
          <a:bodyPr/>
          <a:lstStyle/>
          <a:p>
            <a:r>
              <a:rPr lang="en-US" altLang="ko-KR" dirty="0"/>
              <a:t>IA32e Page Table Walk Process</a:t>
            </a:r>
            <a:endParaRPr lang="en-US" dirty="0"/>
          </a:p>
        </p:txBody>
      </p:sp>
      <p:sp>
        <p:nvSpPr>
          <p:cNvPr id="78" name="Content Placeholder 77"/>
          <p:cNvSpPr>
            <a:spLocks noGrp="1"/>
          </p:cNvSpPr>
          <p:nvPr>
            <p:ph idx="1"/>
          </p:nvPr>
        </p:nvSpPr>
        <p:spPr/>
        <p:txBody>
          <a:bodyPr/>
          <a:lstStyle/>
          <a:p>
            <a:endParaRPr lang="en-US"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pPr/>
              <a:t>79</a:t>
            </a:fld>
            <a:endParaRPr lang="en-US" dirty="0"/>
          </a:p>
        </p:txBody>
      </p:sp>
      <p:grpSp>
        <p:nvGrpSpPr>
          <p:cNvPr id="5" name="Group 4">
            <a:extLst>
              <a:ext uri="{FF2B5EF4-FFF2-40B4-BE49-F238E27FC236}">
                <a16:creationId xmlns:a16="http://schemas.microsoft.com/office/drawing/2014/main" id="{13A9217E-1C84-488B-A9FB-5858BA51A18E}"/>
              </a:ext>
            </a:extLst>
          </p:cNvPr>
          <p:cNvGrpSpPr/>
          <p:nvPr/>
        </p:nvGrpSpPr>
        <p:grpSpPr>
          <a:xfrm>
            <a:off x="116381" y="1453663"/>
            <a:ext cx="8911238" cy="2727681"/>
            <a:chOff x="136397" y="1026944"/>
            <a:chExt cx="8911238" cy="2727681"/>
          </a:xfrm>
        </p:grpSpPr>
        <p:sp>
          <p:nvSpPr>
            <p:cNvPr id="6" name="Freeform 37768">
              <a:extLst>
                <a:ext uri="{FF2B5EF4-FFF2-40B4-BE49-F238E27FC236}">
                  <a16:creationId xmlns:a16="http://schemas.microsoft.com/office/drawing/2014/main" id="{0CF98622-B260-4E45-931A-7B81A4DF9667}"/>
                </a:ext>
              </a:extLst>
            </p:cNvPr>
            <p:cNvSpPr/>
            <p:nvPr/>
          </p:nvSpPr>
          <p:spPr>
            <a:xfrm>
              <a:off x="6119621" y="1550671"/>
              <a:ext cx="389254" cy="1687829"/>
            </a:xfrm>
            <a:custGeom>
              <a:avLst/>
              <a:gdLst/>
              <a:ahLst/>
              <a:cxnLst/>
              <a:rect l="0" t="0" r="0" b="0"/>
              <a:pathLst>
                <a:path w="389254" h="1687829">
                  <a:moveTo>
                    <a:pt x="0" y="0"/>
                  </a:moveTo>
                  <a:lnTo>
                    <a:pt x="0" y="1687829"/>
                  </a:lnTo>
                  <a:lnTo>
                    <a:pt x="389254" y="1687829"/>
                  </a:lnTo>
                </a:path>
              </a:pathLst>
            </a:custGeom>
            <a:noFill/>
            <a:ln w="19811" cap="flat" cmpd="sng">
              <a:solidFill>
                <a:srgbClr val="00206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 name="Freeform 37769">
              <a:extLst>
                <a:ext uri="{FF2B5EF4-FFF2-40B4-BE49-F238E27FC236}">
                  <a16:creationId xmlns:a16="http://schemas.microsoft.com/office/drawing/2014/main" id="{81C24A0A-44C1-42B8-AD13-C6469C7AF5A6}"/>
                </a:ext>
              </a:extLst>
            </p:cNvPr>
            <p:cNvSpPr/>
            <p:nvPr/>
          </p:nvSpPr>
          <p:spPr>
            <a:xfrm>
              <a:off x="6432678" y="3194057"/>
              <a:ext cx="76200" cy="88900"/>
            </a:xfrm>
            <a:custGeom>
              <a:avLst/>
              <a:gdLst/>
              <a:ahLst/>
              <a:cxnLst/>
              <a:rect l="0" t="0" r="0" b="0"/>
              <a:pathLst>
                <a:path w="76200" h="88900">
                  <a:moveTo>
                    <a:pt x="0" y="88900"/>
                  </a:moveTo>
                  <a:lnTo>
                    <a:pt x="76200" y="44450"/>
                  </a:lnTo>
                  <a:lnTo>
                    <a:pt x="0" y="0"/>
                  </a:lnTo>
                </a:path>
              </a:pathLst>
            </a:custGeom>
            <a:noFill/>
            <a:ln w="19811" cap="rnd" cmpd="sng">
              <a:solidFill>
                <a:srgbClr val="00206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8" name="Freeform 37770">
              <a:extLst>
                <a:ext uri="{FF2B5EF4-FFF2-40B4-BE49-F238E27FC236}">
                  <a16:creationId xmlns:a16="http://schemas.microsoft.com/office/drawing/2014/main" id="{02E65EA3-53C5-4AE4-BCFA-3B721330CE50}"/>
                </a:ext>
              </a:extLst>
            </p:cNvPr>
            <p:cNvSpPr/>
            <p:nvPr/>
          </p:nvSpPr>
          <p:spPr>
            <a:xfrm>
              <a:off x="166878" y="3359659"/>
              <a:ext cx="780287" cy="342900"/>
            </a:xfrm>
            <a:custGeom>
              <a:avLst/>
              <a:gdLst/>
              <a:ahLst/>
              <a:cxnLst/>
              <a:rect l="0" t="0" r="0" b="0"/>
              <a:pathLst>
                <a:path w="780287" h="342900">
                  <a:moveTo>
                    <a:pt x="0" y="0"/>
                  </a:moveTo>
                  <a:lnTo>
                    <a:pt x="780287" y="0"/>
                  </a:lnTo>
                  <a:lnTo>
                    <a:pt x="780287" y="342900"/>
                  </a:lnTo>
                  <a:lnTo>
                    <a:pt x="0" y="342900"/>
                  </a:lnTo>
                  <a:lnTo>
                    <a:pt x="0" y="0"/>
                  </a:lnTo>
                  <a:close/>
                </a:path>
              </a:pathLst>
            </a:custGeom>
            <a:solidFill>
              <a:srgbClr val="92D050">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 name="Freeform 37771">
              <a:extLst>
                <a:ext uri="{FF2B5EF4-FFF2-40B4-BE49-F238E27FC236}">
                  <a16:creationId xmlns:a16="http://schemas.microsoft.com/office/drawing/2014/main" id="{F450235A-B743-424B-AD18-EC664C340A5D}"/>
                </a:ext>
              </a:extLst>
            </p:cNvPr>
            <p:cNvSpPr/>
            <p:nvPr/>
          </p:nvSpPr>
          <p:spPr>
            <a:xfrm>
              <a:off x="1710689" y="2137410"/>
              <a:ext cx="646176" cy="1568196"/>
            </a:xfrm>
            <a:custGeom>
              <a:avLst/>
              <a:gdLst/>
              <a:ahLst/>
              <a:cxnLst/>
              <a:rect l="0" t="0" r="0" b="0"/>
              <a:pathLst>
                <a:path w="646176" h="1568196">
                  <a:moveTo>
                    <a:pt x="0" y="0"/>
                  </a:moveTo>
                  <a:lnTo>
                    <a:pt x="646176" y="0"/>
                  </a:lnTo>
                  <a:lnTo>
                    <a:pt x="646176" y="1568196"/>
                  </a:lnTo>
                  <a:lnTo>
                    <a:pt x="0" y="1568196"/>
                  </a:lnTo>
                  <a:lnTo>
                    <a:pt x="0" y="0"/>
                  </a:lnTo>
                  <a:close/>
                </a:path>
              </a:pathLst>
            </a:custGeom>
            <a:solidFill>
              <a:srgbClr val="FF6666">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 name="Freeform 37772">
              <a:extLst>
                <a:ext uri="{FF2B5EF4-FFF2-40B4-BE49-F238E27FC236}">
                  <a16:creationId xmlns:a16="http://schemas.microsoft.com/office/drawing/2014/main" id="{60F18A1B-D89B-43EB-B9D7-A9406C7FB62E}"/>
                </a:ext>
              </a:extLst>
            </p:cNvPr>
            <p:cNvSpPr/>
            <p:nvPr/>
          </p:nvSpPr>
          <p:spPr>
            <a:xfrm>
              <a:off x="1710689" y="2332483"/>
              <a:ext cx="646176" cy="115824"/>
            </a:xfrm>
            <a:custGeom>
              <a:avLst/>
              <a:gdLst/>
              <a:ahLst/>
              <a:cxnLst/>
              <a:rect l="0" t="0" r="0" b="0"/>
              <a:pathLst>
                <a:path w="646176" h="115824">
                  <a:moveTo>
                    <a:pt x="0" y="0"/>
                  </a:moveTo>
                  <a:lnTo>
                    <a:pt x="646176" y="0"/>
                  </a:lnTo>
                  <a:lnTo>
                    <a:pt x="646176" y="115824"/>
                  </a:lnTo>
                  <a:lnTo>
                    <a:pt x="0" y="115824"/>
                  </a:lnTo>
                  <a:lnTo>
                    <a:pt x="0" y="0"/>
                  </a:lnTo>
                  <a:close/>
                </a:path>
              </a:pathLst>
            </a:custGeom>
            <a:solidFill>
              <a:srgbClr val="FF0000">
                <a:alpha val="100000"/>
              </a:srgbClr>
            </a:solidFill>
            <a:ln w="19811">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37773">
              <a:extLst>
                <a:ext uri="{FF2B5EF4-FFF2-40B4-BE49-F238E27FC236}">
                  <a16:creationId xmlns:a16="http://schemas.microsoft.com/office/drawing/2014/main" id="{249FE0EF-D965-4F39-A93C-0E5504683C47}"/>
                </a:ext>
              </a:extLst>
            </p:cNvPr>
            <p:cNvSpPr/>
            <p:nvPr/>
          </p:nvSpPr>
          <p:spPr>
            <a:xfrm>
              <a:off x="1710689" y="2332483"/>
              <a:ext cx="646176" cy="115824"/>
            </a:xfrm>
            <a:custGeom>
              <a:avLst/>
              <a:gdLst/>
              <a:ahLst/>
              <a:cxnLst/>
              <a:rect l="0" t="0" r="0" b="0"/>
              <a:pathLst>
                <a:path w="646176" h="115824">
                  <a:moveTo>
                    <a:pt x="0" y="0"/>
                  </a:moveTo>
                  <a:lnTo>
                    <a:pt x="646176" y="0"/>
                  </a:lnTo>
                  <a:lnTo>
                    <a:pt x="646176" y="115824"/>
                  </a:lnTo>
                  <a:lnTo>
                    <a:pt x="0" y="115824"/>
                  </a:lnTo>
                  <a:lnTo>
                    <a:pt x="0" y="0"/>
                  </a:lnTo>
                  <a:close/>
                </a:path>
              </a:pathLst>
            </a:custGeom>
            <a:no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 name="Freeform 37774">
              <a:extLst>
                <a:ext uri="{FF2B5EF4-FFF2-40B4-BE49-F238E27FC236}">
                  <a16:creationId xmlns:a16="http://schemas.microsoft.com/office/drawing/2014/main" id="{9BD7FCF4-86DA-41E3-96A4-2A2F91E53648}"/>
                </a:ext>
              </a:extLst>
            </p:cNvPr>
            <p:cNvSpPr/>
            <p:nvPr/>
          </p:nvSpPr>
          <p:spPr>
            <a:xfrm>
              <a:off x="7820406" y="1550671"/>
              <a:ext cx="427456" cy="904494"/>
            </a:xfrm>
            <a:custGeom>
              <a:avLst/>
              <a:gdLst/>
              <a:ahLst/>
              <a:cxnLst/>
              <a:rect l="0" t="0" r="0" b="0"/>
              <a:pathLst>
                <a:path w="427456" h="904494">
                  <a:moveTo>
                    <a:pt x="0" y="0"/>
                  </a:moveTo>
                  <a:lnTo>
                    <a:pt x="0" y="904494"/>
                  </a:lnTo>
                  <a:lnTo>
                    <a:pt x="427456" y="904494"/>
                  </a:lnTo>
                </a:path>
              </a:pathLst>
            </a:custGeom>
            <a:noFill/>
            <a:ln w="19811" cap="flat" cmpd="sng">
              <a:solidFill>
                <a:srgbClr val="00206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3" name="Freeform 37775">
              <a:extLst>
                <a:ext uri="{FF2B5EF4-FFF2-40B4-BE49-F238E27FC236}">
                  <a16:creationId xmlns:a16="http://schemas.microsoft.com/office/drawing/2014/main" id="{5D0B7EAE-D10E-43F5-AB83-8952F1B8AD0E}"/>
                </a:ext>
              </a:extLst>
            </p:cNvPr>
            <p:cNvSpPr/>
            <p:nvPr/>
          </p:nvSpPr>
          <p:spPr>
            <a:xfrm>
              <a:off x="8171661" y="2410718"/>
              <a:ext cx="76200" cy="88900"/>
            </a:xfrm>
            <a:custGeom>
              <a:avLst/>
              <a:gdLst/>
              <a:ahLst/>
              <a:cxnLst/>
              <a:rect l="0" t="0" r="0" b="0"/>
              <a:pathLst>
                <a:path w="76200" h="88900">
                  <a:moveTo>
                    <a:pt x="0" y="88900"/>
                  </a:moveTo>
                  <a:lnTo>
                    <a:pt x="76200" y="44450"/>
                  </a:lnTo>
                  <a:lnTo>
                    <a:pt x="0" y="0"/>
                  </a:lnTo>
                </a:path>
              </a:pathLst>
            </a:custGeom>
            <a:noFill/>
            <a:ln w="19811" cap="rnd" cmpd="sng">
              <a:solidFill>
                <a:srgbClr val="00206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14" name="Freeform 37776">
              <a:extLst>
                <a:ext uri="{FF2B5EF4-FFF2-40B4-BE49-F238E27FC236}">
                  <a16:creationId xmlns:a16="http://schemas.microsoft.com/office/drawing/2014/main" id="{84B9BEB0-40E2-4EE6-9865-6184A4AB8F92}"/>
                </a:ext>
              </a:extLst>
            </p:cNvPr>
            <p:cNvSpPr/>
            <p:nvPr/>
          </p:nvSpPr>
          <p:spPr>
            <a:xfrm>
              <a:off x="4572761" y="1549147"/>
              <a:ext cx="324853" cy="1440941"/>
            </a:xfrm>
            <a:custGeom>
              <a:avLst/>
              <a:gdLst/>
              <a:ahLst/>
              <a:cxnLst/>
              <a:rect l="0" t="0" r="0" b="0"/>
              <a:pathLst>
                <a:path w="324853" h="1440941">
                  <a:moveTo>
                    <a:pt x="0" y="0"/>
                  </a:moveTo>
                  <a:lnTo>
                    <a:pt x="0" y="1440941"/>
                  </a:lnTo>
                  <a:lnTo>
                    <a:pt x="324853" y="1440941"/>
                  </a:lnTo>
                </a:path>
              </a:pathLst>
            </a:custGeom>
            <a:noFill/>
            <a:ln w="19811" cap="flat" cmpd="sng">
              <a:solidFill>
                <a:srgbClr val="00206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37777">
              <a:extLst>
                <a:ext uri="{FF2B5EF4-FFF2-40B4-BE49-F238E27FC236}">
                  <a16:creationId xmlns:a16="http://schemas.microsoft.com/office/drawing/2014/main" id="{2EAEDB3A-A406-4948-9F57-9C8774D50606}"/>
                </a:ext>
              </a:extLst>
            </p:cNvPr>
            <p:cNvSpPr/>
            <p:nvPr/>
          </p:nvSpPr>
          <p:spPr>
            <a:xfrm>
              <a:off x="4821420" y="2945640"/>
              <a:ext cx="76200" cy="88900"/>
            </a:xfrm>
            <a:custGeom>
              <a:avLst/>
              <a:gdLst/>
              <a:ahLst/>
              <a:cxnLst/>
              <a:rect l="0" t="0" r="0" b="0"/>
              <a:pathLst>
                <a:path w="76200" h="88900">
                  <a:moveTo>
                    <a:pt x="0" y="88900"/>
                  </a:moveTo>
                  <a:lnTo>
                    <a:pt x="76200" y="44450"/>
                  </a:lnTo>
                  <a:lnTo>
                    <a:pt x="0" y="0"/>
                  </a:lnTo>
                </a:path>
              </a:pathLst>
            </a:custGeom>
            <a:noFill/>
            <a:ln w="19811" cap="rnd" cmpd="sng">
              <a:solidFill>
                <a:srgbClr val="00206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16" name="Freeform 37778">
              <a:extLst>
                <a:ext uri="{FF2B5EF4-FFF2-40B4-BE49-F238E27FC236}">
                  <a16:creationId xmlns:a16="http://schemas.microsoft.com/office/drawing/2014/main" id="{A13ACEB6-E72D-4C42-85B8-94B896367EBF}"/>
                </a:ext>
              </a:extLst>
            </p:cNvPr>
            <p:cNvSpPr/>
            <p:nvPr/>
          </p:nvSpPr>
          <p:spPr>
            <a:xfrm>
              <a:off x="2957322" y="1550671"/>
              <a:ext cx="344589" cy="1897252"/>
            </a:xfrm>
            <a:custGeom>
              <a:avLst/>
              <a:gdLst/>
              <a:ahLst/>
              <a:cxnLst/>
              <a:rect l="0" t="0" r="0" b="0"/>
              <a:pathLst>
                <a:path w="344589" h="1897252">
                  <a:moveTo>
                    <a:pt x="0" y="0"/>
                  </a:moveTo>
                  <a:lnTo>
                    <a:pt x="0" y="1897252"/>
                  </a:lnTo>
                  <a:lnTo>
                    <a:pt x="344589" y="1897252"/>
                  </a:lnTo>
                </a:path>
              </a:pathLst>
            </a:custGeom>
            <a:noFill/>
            <a:ln w="19811" cap="flat" cmpd="sng">
              <a:solidFill>
                <a:srgbClr val="00206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37779">
              <a:extLst>
                <a:ext uri="{FF2B5EF4-FFF2-40B4-BE49-F238E27FC236}">
                  <a16:creationId xmlns:a16="http://schemas.microsoft.com/office/drawing/2014/main" id="{3A33BB7E-BF42-4BDE-9BA3-7F4580CE6A26}"/>
                </a:ext>
              </a:extLst>
            </p:cNvPr>
            <p:cNvSpPr/>
            <p:nvPr/>
          </p:nvSpPr>
          <p:spPr>
            <a:xfrm>
              <a:off x="3225707" y="3403473"/>
              <a:ext cx="76200" cy="88900"/>
            </a:xfrm>
            <a:custGeom>
              <a:avLst/>
              <a:gdLst/>
              <a:ahLst/>
              <a:cxnLst/>
              <a:rect l="0" t="0" r="0" b="0"/>
              <a:pathLst>
                <a:path w="76200" h="88900">
                  <a:moveTo>
                    <a:pt x="0" y="88900"/>
                  </a:moveTo>
                  <a:lnTo>
                    <a:pt x="76200" y="44450"/>
                  </a:lnTo>
                  <a:lnTo>
                    <a:pt x="0" y="0"/>
                  </a:lnTo>
                </a:path>
              </a:pathLst>
            </a:custGeom>
            <a:noFill/>
            <a:ln w="19811" cap="rnd" cmpd="sng">
              <a:solidFill>
                <a:srgbClr val="00206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18" name="Freeform 37780">
              <a:extLst>
                <a:ext uri="{FF2B5EF4-FFF2-40B4-BE49-F238E27FC236}">
                  <a16:creationId xmlns:a16="http://schemas.microsoft.com/office/drawing/2014/main" id="{9EBE3016-B03D-4197-871B-ADDC92BFBE03}"/>
                </a:ext>
              </a:extLst>
            </p:cNvPr>
            <p:cNvSpPr/>
            <p:nvPr/>
          </p:nvSpPr>
          <p:spPr>
            <a:xfrm>
              <a:off x="1271777" y="1549145"/>
              <a:ext cx="419226" cy="841997"/>
            </a:xfrm>
            <a:custGeom>
              <a:avLst/>
              <a:gdLst/>
              <a:ahLst/>
              <a:cxnLst/>
              <a:rect l="0" t="0" r="0" b="0"/>
              <a:pathLst>
                <a:path w="419226" h="841997">
                  <a:moveTo>
                    <a:pt x="0" y="0"/>
                  </a:moveTo>
                  <a:lnTo>
                    <a:pt x="0" y="841997"/>
                  </a:lnTo>
                  <a:lnTo>
                    <a:pt x="419226" y="841997"/>
                  </a:lnTo>
                </a:path>
              </a:pathLst>
            </a:custGeom>
            <a:noFill/>
            <a:ln w="19811" cap="flat" cmpd="sng">
              <a:solidFill>
                <a:srgbClr val="00206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9" name="Freeform 37781">
              <a:extLst>
                <a:ext uri="{FF2B5EF4-FFF2-40B4-BE49-F238E27FC236}">
                  <a16:creationId xmlns:a16="http://schemas.microsoft.com/office/drawing/2014/main" id="{900C22A3-8D5B-4648-B311-1A1432D01439}"/>
                </a:ext>
              </a:extLst>
            </p:cNvPr>
            <p:cNvSpPr/>
            <p:nvPr/>
          </p:nvSpPr>
          <p:spPr>
            <a:xfrm>
              <a:off x="1614805" y="2346696"/>
              <a:ext cx="76200" cy="88900"/>
            </a:xfrm>
            <a:custGeom>
              <a:avLst/>
              <a:gdLst/>
              <a:ahLst/>
              <a:cxnLst/>
              <a:rect l="0" t="0" r="0" b="0"/>
              <a:pathLst>
                <a:path w="76200" h="88900">
                  <a:moveTo>
                    <a:pt x="0" y="88900"/>
                  </a:moveTo>
                  <a:lnTo>
                    <a:pt x="76200" y="44450"/>
                  </a:lnTo>
                  <a:lnTo>
                    <a:pt x="0" y="0"/>
                  </a:lnTo>
                </a:path>
              </a:pathLst>
            </a:custGeom>
            <a:noFill/>
            <a:ln w="19811" cap="rnd" cmpd="sng">
              <a:solidFill>
                <a:srgbClr val="00206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20" name="Freeform 37782">
              <a:extLst>
                <a:ext uri="{FF2B5EF4-FFF2-40B4-BE49-F238E27FC236}">
                  <a16:creationId xmlns:a16="http://schemas.microsoft.com/office/drawing/2014/main" id="{AD03B8EF-5A70-4BB1-865F-A9A02E5D9292}"/>
                </a:ext>
              </a:extLst>
            </p:cNvPr>
            <p:cNvSpPr/>
            <p:nvPr/>
          </p:nvSpPr>
          <p:spPr>
            <a:xfrm>
              <a:off x="2164842" y="2390395"/>
              <a:ext cx="440245" cy="0"/>
            </a:xfrm>
            <a:custGeom>
              <a:avLst/>
              <a:gdLst/>
              <a:ahLst/>
              <a:cxnLst/>
              <a:rect l="0" t="0" r="0" b="0"/>
              <a:pathLst>
                <a:path w="440245">
                  <a:moveTo>
                    <a:pt x="0" y="0"/>
                  </a:moveTo>
                  <a:lnTo>
                    <a:pt x="440245"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1" name="Freeform 37783">
              <a:extLst>
                <a:ext uri="{FF2B5EF4-FFF2-40B4-BE49-F238E27FC236}">
                  <a16:creationId xmlns:a16="http://schemas.microsoft.com/office/drawing/2014/main" id="{83CDD1F8-6512-4AC4-B3AC-3B3D2E0C15DE}"/>
                </a:ext>
              </a:extLst>
            </p:cNvPr>
            <p:cNvSpPr/>
            <p:nvPr/>
          </p:nvSpPr>
          <p:spPr>
            <a:xfrm>
              <a:off x="2605277" y="3705606"/>
              <a:ext cx="697064" cy="0"/>
            </a:xfrm>
            <a:custGeom>
              <a:avLst/>
              <a:gdLst/>
              <a:ahLst/>
              <a:cxnLst/>
              <a:rect l="0" t="0" r="0" b="0"/>
              <a:pathLst>
                <a:path w="697064">
                  <a:moveTo>
                    <a:pt x="0" y="0"/>
                  </a:moveTo>
                  <a:lnTo>
                    <a:pt x="697064"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2" name="Freeform 37784">
              <a:extLst>
                <a:ext uri="{FF2B5EF4-FFF2-40B4-BE49-F238E27FC236}">
                  <a16:creationId xmlns:a16="http://schemas.microsoft.com/office/drawing/2014/main" id="{245DC6D3-9762-4214-8F36-F98A45278617}"/>
                </a:ext>
              </a:extLst>
            </p:cNvPr>
            <p:cNvSpPr/>
            <p:nvPr/>
          </p:nvSpPr>
          <p:spPr>
            <a:xfrm>
              <a:off x="3226149" y="3661153"/>
              <a:ext cx="76200" cy="88900"/>
            </a:xfrm>
            <a:custGeom>
              <a:avLst/>
              <a:gdLst/>
              <a:ahLst/>
              <a:cxnLst/>
              <a:rect l="0" t="0" r="0" b="0"/>
              <a:pathLst>
                <a:path w="76200" h="88900">
                  <a:moveTo>
                    <a:pt x="0" y="0"/>
                  </a:moveTo>
                  <a:lnTo>
                    <a:pt x="76200" y="44450"/>
                  </a:lnTo>
                  <a:lnTo>
                    <a:pt x="0" y="88900"/>
                  </a:lnTo>
                </a:path>
              </a:pathLst>
            </a:custGeom>
            <a:noFill/>
            <a:ln w="19811" cap="rnd" cmpd="sng">
              <a:solidFill>
                <a:srgbClr val="C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23" name="Freeform 37785">
              <a:extLst>
                <a:ext uri="{FF2B5EF4-FFF2-40B4-BE49-F238E27FC236}">
                  <a16:creationId xmlns:a16="http://schemas.microsoft.com/office/drawing/2014/main" id="{2B274ACA-FB59-4BC5-A30D-9BEFE3B3F87F}"/>
                </a:ext>
              </a:extLst>
            </p:cNvPr>
            <p:cNvSpPr/>
            <p:nvPr/>
          </p:nvSpPr>
          <p:spPr>
            <a:xfrm>
              <a:off x="2605277" y="2390395"/>
              <a:ext cx="0" cy="1320952"/>
            </a:xfrm>
            <a:custGeom>
              <a:avLst/>
              <a:gdLst/>
              <a:ahLst/>
              <a:cxnLst/>
              <a:rect l="0" t="0" r="0" b="0"/>
              <a:pathLst>
                <a:path h="1320952">
                  <a:moveTo>
                    <a:pt x="0" y="0"/>
                  </a:moveTo>
                  <a:lnTo>
                    <a:pt x="0" y="1320952"/>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4" name="Freeform 37786">
              <a:extLst>
                <a:ext uri="{FF2B5EF4-FFF2-40B4-BE49-F238E27FC236}">
                  <a16:creationId xmlns:a16="http://schemas.microsoft.com/office/drawing/2014/main" id="{5C878143-C622-4493-B84A-CE927E56B9F1}"/>
                </a:ext>
              </a:extLst>
            </p:cNvPr>
            <p:cNvSpPr/>
            <p:nvPr/>
          </p:nvSpPr>
          <p:spPr>
            <a:xfrm>
              <a:off x="4199382" y="3710178"/>
              <a:ext cx="693978" cy="0"/>
            </a:xfrm>
            <a:custGeom>
              <a:avLst/>
              <a:gdLst/>
              <a:ahLst/>
              <a:cxnLst/>
              <a:rect l="0" t="0" r="0" b="0"/>
              <a:pathLst>
                <a:path w="693978">
                  <a:moveTo>
                    <a:pt x="0" y="0"/>
                  </a:moveTo>
                  <a:lnTo>
                    <a:pt x="693978"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5" name="Freeform 37787">
              <a:extLst>
                <a:ext uri="{FF2B5EF4-FFF2-40B4-BE49-F238E27FC236}">
                  <a16:creationId xmlns:a16="http://schemas.microsoft.com/office/drawing/2014/main" id="{D6FA8046-C9DC-4A16-BE4B-B307C03420EE}"/>
                </a:ext>
              </a:extLst>
            </p:cNvPr>
            <p:cNvSpPr/>
            <p:nvPr/>
          </p:nvSpPr>
          <p:spPr>
            <a:xfrm>
              <a:off x="4817164" y="3665725"/>
              <a:ext cx="76200" cy="88900"/>
            </a:xfrm>
            <a:custGeom>
              <a:avLst/>
              <a:gdLst/>
              <a:ahLst/>
              <a:cxnLst/>
              <a:rect l="0" t="0" r="0" b="0"/>
              <a:pathLst>
                <a:path w="76200" h="88900">
                  <a:moveTo>
                    <a:pt x="0" y="0"/>
                  </a:moveTo>
                  <a:lnTo>
                    <a:pt x="76200" y="44450"/>
                  </a:lnTo>
                  <a:lnTo>
                    <a:pt x="0" y="88900"/>
                  </a:lnTo>
                </a:path>
              </a:pathLst>
            </a:custGeom>
            <a:noFill/>
            <a:ln w="19811" cap="rnd" cmpd="sng">
              <a:solidFill>
                <a:srgbClr val="C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26" name="Freeform 37788">
              <a:extLst>
                <a:ext uri="{FF2B5EF4-FFF2-40B4-BE49-F238E27FC236}">
                  <a16:creationId xmlns:a16="http://schemas.microsoft.com/office/drawing/2014/main" id="{16084FB9-3371-4C3A-AB4B-F0D8E588CCD5}"/>
                </a:ext>
              </a:extLst>
            </p:cNvPr>
            <p:cNvSpPr/>
            <p:nvPr/>
          </p:nvSpPr>
          <p:spPr>
            <a:xfrm>
              <a:off x="4199382" y="3452622"/>
              <a:ext cx="0" cy="263423"/>
            </a:xfrm>
            <a:custGeom>
              <a:avLst/>
              <a:gdLst/>
              <a:ahLst/>
              <a:cxnLst/>
              <a:rect l="0" t="0" r="0" b="0"/>
              <a:pathLst>
                <a:path h="263423">
                  <a:moveTo>
                    <a:pt x="0" y="0"/>
                  </a:moveTo>
                  <a:lnTo>
                    <a:pt x="0" y="263423"/>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 name="Freeform 37789">
              <a:extLst>
                <a:ext uri="{FF2B5EF4-FFF2-40B4-BE49-F238E27FC236}">
                  <a16:creationId xmlns:a16="http://schemas.microsoft.com/office/drawing/2014/main" id="{6E281D72-6DBD-4A83-9566-54BD5CC858E9}"/>
                </a:ext>
              </a:extLst>
            </p:cNvPr>
            <p:cNvSpPr/>
            <p:nvPr/>
          </p:nvSpPr>
          <p:spPr>
            <a:xfrm>
              <a:off x="5737097" y="3705606"/>
              <a:ext cx="771829" cy="0"/>
            </a:xfrm>
            <a:custGeom>
              <a:avLst/>
              <a:gdLst/>
              <a:ahLst/>
              <a:cxnLst/>
              <a:rect l="0" t="0" r="0" b="0"/>
              <a:pathLst>
                <a:path w="771829">
                  <a:moveTo>
                    <a:pt x="0" y="0"/>
                  </a:moveTo>
                  <a:lnTo>
                    <a:pt x="771829"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8" name="Freeform 37790">
              <a:extLst>
                <a:ext uri="{FF2B5EF4-FFF2-40B4-BE49-F238E27FC236}">
                  <a16:creationId xmlns:a16="http://schemas.microsoft.com/office/drawing/2014/main" id="{11BA7EF7-2CCA-4F6E-9FA6-FF68E5511243}"/>
                </a:ext>
              </a:extLst>
            </p:cNvPr>
            <p:cNvSpPr/>
            <p:nvPr/>
          </p:nvSpPr>
          <p:spPr>
            <a:xfrm>
              <a:off x="6432725" y="3661153"/>
              <a:ext cx="76200" cy="88900"/>
            </a:xfrm>
            <a:custGeom>
              <a:avLst/>
              <a:gdLst/>
              <a:ahLst/>
              <a:cxnLst/>
              <a:rect l="0" t="0" r="0" b="0"/>
              <a:pathLst>
                <a:path w="76200" h="88900">
                  <a:moveTo>
                    <a:pt x="0" y="0"/>
                  </a:moveTo>
                  <a:lnTo>
                    <a:pt x="76200" y="44450"/>
                  </a:lnTo>
                  <a:lnTo>
                    <a:pt x="0" y="88900"/>
                  </a:lnTo>
                </a:path>
              </a:pathLst>
            </a:custGeom>
            <a:noFill/>
            <a:ln w="19811" cap="rnd" cmpd="sng">
              <a:solidFill>
                <a:srgbClr val="C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29" name="Freeform 37791">
              <a:extLst>
                <a:ext uri="{FF2B5EF4-FFF2-40B4-BE49-F238E27FC236}">
                  <a16:creationId xmlns:a16="http://schemas.microsoft.com/office/drawing/2014/main" id="{03573A56-AF44-4EB9-981C-0447D6FFD814}"/>
                </a:ext>
              </a:extLst>
            </p:cNvPr>
            <p:cNvSpPr/>
            <p:nvPr/>
          </p:nvSpPr>
          <p:spPr>
            <a:xfrm>
              <a:off x="5737097" y="2998471"/>
              <a:ext cx="0" cy="706831"/>
            </a:xfrm>
            <a:custGeom>
              <a:avLst/>
              <a:gdLst/>
              <a:ahLst/>
              <a:cxnLst/>
              <a:rect l="0" t="0" r="0" b="0"/>
              <a:pathLst>
                <a:path h="706831">
                  <a:moveTo>
                    <a:pt x="0" y="0"/>
                  </a:moveTo>
                  <a:lnTo>
                    <a:pt x="0" y="706831"/>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0" name="Freeform 37792">
              <a:extLst>
                <a:ext uri="{FF2B5EF4-FFF2-40B4-BE49-F238E27FC236}">
                  <a16:creationId xmlns:a16="http://schemas.microsoft.com/office/drawing/2014/main" id="{40D16364-91DA-434A-A705-6F6D16198536}"/>
                </a:ext>
              </a:extLst>
            </p:cNvPr>
            <p:cNvSpPr/>
            <p:nvPr/>
          </p:nvSpPr>
          <p:spPr>
            <a:xfrm>
              <a:off x="7552181" y="3710178"/>
              <a:ext cx="697039" cy="0"/>
            </a:xfrm>
            <a:custGeom>
              <a:avLst/>
              <a:gdLst/>
              <a:ahLst/>
              <a:cxnLst/>
              <a:rect l="0" t="0" r="0" b="0"/>
              <a:pathLst>
                <a:path w="697039">
                  <a:moveTo>
                    <a:pt x="0" y="0"/>
                  </a:moveTo>
                  <a:lnTo>
                    <a:pt x="697039"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1" name="Freeform 37793">
              <a:extLst>
                <a:ext uri="{FF2B5EF4-FFF2-40B4-BE49-F238E27FC236}">
                  <a16:creationId xmlns:a16="http://schemas.microsoft.com/office/drawing/2014/main" id="{6C197CE0-2002-4F7B-AD8A-297F5B202E11}"/>
                </a:ext>
              </a:extLst>
            </p:cNvPr>
            <p:cNvSpPr/>
            <p:nvPr/>
          </p:nvSpPr>
          <p:spPr>
            <a:xfrm>
              <a:off x="8173018" y="3665725"/>
              <a:ext cx="76200" cy="88900"/>
            </a:xfrm>
            <a:custGeom>
              <a:avLst/>
              <a:gdLst/>
              <a:ahLst/>
              <a:cxnLst/>
              <a:rect l="0" t="0" r="0" b="0"/>
              <a:pathLst>
                <a:path w="76200" h="88900">
                  <a:moveTo>
                    <a:pt x="0" y="0"/>
                  </a:moveTo>
                  <a:lnTo>
                    <a:pt x="76200" y="44450"/>
                  </a:lnTo>
                  <a:lnTo>
                    <a:pt x="0" y="88900"/>
                  </a:lnTo>
                </a:path>
              </a:pathLst>
            </a:custGeom>
            <a:noFill/>
            <a:ln w="19811" cap="rnd" cmpd="sng">
              <a:solidFill>
                <a:srgbClr val="C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2" name="Freeform 37794">
              <a:extLst>
                <a:ext uri="{FF2B5EF4-FFF2-40B4-BE49-F238E27FC236}">
                  <a16:creationId xmlns:a16="http://schemas.microsoft.com/office/drawing/2014/main" id="{E4E0B80F-B892-4731-993B-9792917F8CA1}"/>
                </a:ext>
              </a:extLst>
            </p:cNvPr>
            <p:cNvSpPr/>
            <p:nvPr/>
          </p:nvSpPr>
          <p:spPr>
            <a:xfrm>
              <a:off x="7552181" y="3242310"/>
              <a:ext cx="0" cy="469303"/>
            </a:xfrm>
            <a:custGeom>
              <a:avLst/>
              <a:gdLst/>
              <a:ahLst/>
              <a:cxnLst/>
              <a:rect l="0" t="0" r="0" b="0"/>
              <a:pathLst>
                <a:path h="469303">
                  <a:moveTo>
                    <a:pt x="0" y="0"/>
                  </a:moveTo>
                  <a:lnTo>
                    <a:pt x="0" y="469303"/>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3" name="Freeform 37795">
              <a:extLst>
                <a:ext uri="{FF2B5EF4-FFF2-40B4-BE49-F238E27FC236}">
                  <a16:creationId xmlns:a16="http://schemas.microsoft.com/office/drawing/2014/main" id="{007733F9-B8D3-4A89-BA2B-2ADC0B6EB7DF}"/>
                </a:ext>
              </a:extLst>
            </p:cNvPr>
            <p:cNvSpPr/>
            <p:nvPr/>
          </p:nvSpPr>
          <p:spPr>
            <a:xfrm>
              <a:off x="1152905" y="3710178"/>
              <a:ext cx="538543" cy="0"/>
            </a:xfrm>
            <a:custGeom>
              <a:avLst/>
              <a:gdLst/>
              <a:ahLst/>
              <a:cxnLst/>
              <a:rect l="0" t="0" r="0" b="0"/>
              <a:pathLst>
                <a:path w="538543">
                  <a:moveTo>
                    <a:pt x="0" y="0"/>
                  </a:moveTo>
                  <a:lnTo>
                    <a:pt x="538543"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4" name="Freeform 37796">
              <a:extLst>
                <a:ext uri="{FF2B5EF4-FFF2-40B4-BE49-F238E27FC236}">
                  <a16:creationId xmlns:a16="http://schemas.microsoft.com/office/drawing/2014/main" id="{71548DFE-B6A4-4E30-AA1E-A243A5AB8EB6}"/>
                </a:ext>
              </a:extLst>
            </p:cNvPr>
            <p:cNvSpPr/>
            <p:nvPr/>
          </p:nvSpPr>
          <p:spPr>
            <a:xfrm>
              <a:off x="1615246" y="3665725"/>
              <a:ext cx="76200" cy="88900"/>
            </a:xfrm>
            <a:custGeom>
              <a:avLst/>
              <a:gdLst/>
              <a:ahLst/>
              <a:cxnLst/>
              <a:rect l="0" t="0" r="0" b="0"/>
              <a:pathLst>
                <a:path w="76200" h="88900">
                  <a:moveTo>
                    <a:pt x="0" y="0"/>
                  </a:moveTo>
                  <a:lnTo>
                    <a:pt x="76200" y="44450"/>
                  </a:lnTo>
                  <a:lnTo>
                    <a:pt x="0" y="88900"/>
                  </a:lnTo>
                </a:path>
              </a:pathLst>
            </a:custGeom>
            <a:noFill/>
            <a:ln w="19811" cap="rnd" cmpd="sng">
              <a:solidFill>
                <a:srgbClr val="C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5" name="Freeform 37797">
              <a:extLst>
                <a:ext uri="{FF2B5EF4-FFF2-40B4-BE49-F238E27FC236}">
                  <a16:creationId xmlns:a16="http://schemas.microsoft.com/office/drawing/2014/main" id="{5BF84ACF-2309-4A7B-86D6-8170568DA438}"/>
                </a:ext>
              </a:extLst>
            </p:cNvPr>
            <p:cNvSpPr/>
            <p:nvPr/>
          </p:nvSpPr>
          <p:spPr>
            <a:xfrm>
              <a:off x="3321558" y="2137410"/>
              <a:ext cx="644652" cy="1568196"/>
            </a:xfrm>
            <a:custGeom>
              <a:avLst/>
              <a:gdLst/>
              <a:ahLst/>
              <a:cxnLst/>
              <a:rect l="0" t="0" r="0" b="0"/>
              <a:pathLst>
                <a:path w="644652" h="1568196">
                  <a:moveTo>
                    <a:pt x="0" y="0"/>
                  </a:moveTo>
                  <a:lnTo>
                    <a:pt x="644652" y="0"/>
                  </a:lnTo>
                  <a:lnTo>
                    <a:pt x="644652" y="1568196"/>
                  </a:lnTo>
                  <a:lnTo>
                    <a:pt x="0" y="1568196"/>
                  </a:lnTo>
                  <a:lnTo>
                    <a:pt x="0" y="0"/>
                  </a:lnTo>
                  <a:close/>
                </a:path>
              </a:pathLst>
            </a:custGeom>
            <a:solidFill>
              <a:srgbClr val="FFCC00">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6" name="Freeform 37798">
              <a:extLst>
                <a:ext uri="{FF2B5EF4-FFF2-40B4-BE49-F238E27FC236}">
                  <a16:creationId xmlns:a16="http://schemas.microsoft.com/office/drawing/2014/main" id="{C9D15BBE-37A1-4542-AAE0-98AAA64EC7D5}"/>
                </a:ext>
              </a:extLst>
            </p:cNvPr>
            <p:cNvSpPr/>
            <p:nvPr/>
          </p:nvSpPr>
          <p:spPr>
            <a:xfrm>
              <a:off x="3321558" y="3390139"/>
              <a:ext cx="644652" cy="115824"/>
            </a:xfrm>
            <a:custGeom>
              <a:avLst/>
              <a:gdLst/>
              <a:ahLst/>
              <a:cxnLst/>
              <a:rect l="0" t="0" r="0" b="0"/>
              <a:pathLst>
                <a:path w="644652" h="115824">
                  <a:moveTo>
                    <a:pt x="0" y="0"/>
                  </a:moveTo>
                  <a:lnTo>
                    <a:pt x="644652" y="0"/>
                  </a:lnTo>
                  <a:lnTo>
                    <a:pt x="644652" y="115824"/>
                  </a:lnTo>
                  <a:lnTo>
                    <a:pt x="0" y="115824"/>
                  </a:lnTo>
                  <a:lnTo>
                    <a:pt x="0" y="0"/>
                  </a:lnTo>
                  <a:close/>
                </a:path>
              </a:pathLst>
            </a:custGeom>
            <a:solidFill>
              <a:srgbClr val="BF9900">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7" name="Freeform 37799">
              <a:extLst>
                <a:ext uri="{FF2B5EF4-FFF2-40B4-BE49-F238E27FC236}">
                  <a16:creationId xmlns:a16="http://schemas.microsoft.com/office/drawing/2014/main" id="{D5B1C60A-B49E-400C-8AD8-7FF169F241D0}"/>
                </a:ext>
              </a:extLst>
            </p:cNvPr>
            <p:cNvSpPr/>
            <p:nvPr/>
          </p:nvSpPr>
          <p:spPr>
            <a:xfrm>
              <a:off x="4917185" y="2137410"/>
              <a:ext cx="644652" cy="1568196"/>
            </a:xfrm>
            <a:custGeom>
              <a:avLst/>
              <a:gdLst/>
              <a:ahLst/>
              <a:cxnLst/>
              <a:rect l="0" t="0" r="0" b="0"/>
              <a:pathLst>
                <a:path w="644652" h="1568196">
                  <a:moveTo>
                    <a:pt x="0" y="0"/>
                  </a:moveTo>
                  <a:lnTo>
                    <a:pt x="644652" y="0"/>
                  </a:lnTo>
                  <a:lnTo>
                    <a:pt x="644652" y="1568196"/>
                  </a:lnTo>
                  <a:lnTo>
                    <a:pt x="0" y="1568196"/>
                  </a:lnTo>
                  <a:lnTo>
                    <a:pt x="0" y="0"/>
                  </a:lnTo>
                  <a:close/>
                </a:path>
              </a:pathLst>
            </a:custGeom>
            <a:solidFill>
              <a:srgbClr val="FFFFCC">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8" name="Freeform 37800">
              <a:extLst>
                <a:ext uri="{FF2B5EF4-FFF2-40B4-BE49-F238E27FC236}">
                  <a16:creationId xmlns:a16="http://schemas.microsoft.com/office/drawing/2014/main" id="{FFB7EBFB-99A0-46D6-961A-A8DF4A99351F}"/>
                </a:ext>
              </a:extLst>
            </p:cNvPr>
            <p:cNvSpPr/>
            <p:nvPr/>
          </p:nvSpPr>
          <p:spPr>
            <a:xfrm>
              <a:off x="4917185" y="2931415"/>
              <a:ext cx="644652" cy="115824"/>
            </a:xfrm>
            <a:custGeom>
              <a:avLst/>
              <a:gdLst/>
              <a:ahLst/>
              <a:cxnLst/>
              <a:rect l="0" t="0" r="0" b="0"/>
              <a:pathLst>
                <a:path w="644652" h="115824">
                  <a:moveTo>
                    <a:pt x="0" y="0"/>
                  </a:moveTo>
                  <a:lnTo>
                    <a:pt x="644652" y="0"/>
                  </a:lnTo>
                  <a:lnTo>
                    <a:pt x="644652" y="115824"/>
                  </a:lnTo>
                  <a:lnTo>
                    <a:pt x="0" y="115824"/>
                  </a:lnTo>
                  <a:lnTo>
                    <a:pt x="0" y="0"/>
                  </a:lnTo>
                  <a:close/>
                </a:path>
              </a:pathLst>
            </a:custGeom>
            <a:solidFill>
              <a:srgbClr val="FFFF00">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9" name="Freeform 37801">
              <a:extLst>
                <a:ext uri="{FF2B5EF4-FFF2-40B4-BE49-F238E27FC236}">
                  <a16:creationId xmlns:a16="http://schemas.microsoft.com/office/drawing/2014/main" id="{37DB5ADD-5689-4745-8C44-76FBD9F1A74F}"/>
                </a:ext>
              </a:extLst>
            </p:cNvPr>
            <p:cNvSpPr/>
            <p:nvPr/>
          </p:nvSpPr>
          <p:spPr>
            <a:xfrm>
              <a:off x="6528054" y="2137410"/>
              <a:ext cx="644652" cy="1568196"/>
            </a:xfrm>
            <a:custGeom>
              <a:avLst/>
              <a:gdLst/>
              <a:ahLst/>
              <a:cxnLst/>
              <a:rect l="0" t="0" r="0" b="0"/>
              <a:pathLst>
                <a:path w="644652" h="1568196">
                  <a:moveTo>
                    <a:pt x="0" y="0"/>
                  </a:moveTo>
                  <a:lnTo>
                    <a:pt x="644652" y="0"/>
                  </a:lnTo>
                  <a:lnTo>
                    <a:pt x="644652" y="1568196"/>
                  </a:lnTo>
                  <a:lnTo>
                    <a:pt x="0" y="1568196"/>
                  </a:lnTo>
                  <a:lnTo>
                    <a:pt x="0" y="0"/>
                  </a:lnTo>
                  <a:close/>
                </a:path>
              </a:pathLst>
            </a:custGeom>
            <a:solidFill>
              <a:srgbClr val="FF99CC">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0" name="Freeform 37802">
              <a:extLst>
                <a:ext uri="{FF2B5EF4-FFF2-40B4-BE49-F238E27FC236}">
                  <a16:creationId xmlns:a16="http://schemas.microsoft.com/office/drawing/2014/main" id="{F63C15FA-5736-489A-A962-A370BB27DB8D}"/>
                </a:ext>
              </a:extLst>
            </p:cNvPr>
            <p:cNvSpPr/>
            <p:nvPr/>
          </p:nvSpPr>
          <p:spPr>
            <a:xfrm>
              <a:off x="6528054" y="3179827"/>
              <a:ext cx="644652" cy="115824"/>
            </a:xfrm>
            <a:custGeom>
              <a:avLst/>
              <a:gdLst/>
              <a:ahLst/>
              <a:cxnLst/>
              <a:rect l="0" t="0" r="0" b="0"/>
              <a:pathLst>
                <a:path w="644652" h="115824">
                  <a:moveTo>
                    <a:pt x="0" y="0"/>
                  </a:moveTo>
                  <a:lnTo>
                    <a:pt x="644652" y="0"/>
                  </a:lnTo>
                  <a:lnTo>
                    <a:pt x="644652" y="115824"/>
                  </a:lnTo>
                  <a:lnTo>
                    <a:pt x="0" y="115824"/>
                  </a:lnTo>
                  <a:lnTo>
                    <a:pt x="0" y="0"/>
                  </a:lnTo>
                  <a:close/>
                </a:path>
              </a:pathLst>
            </a:custGeom>
            <a:solidFill>
              <a:srgbClr val="FF6666">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1" name="Freeform 37803">
              <a:extLst>
                <a:ext uri="{FF2B5EF4-FFF2-40B4-BE49-F238E27FC236}">
                  <a16:creationId xmlns:a16="http://schemas.microsoft.com/office/drawing/2014/main" id="{D37F9D0D-0DFE-40F6-9AA0-0D68700225BC}"/>
                </a:ext>
              </a:extLst>
            </p:cNvPr>
            <p:cNvSpPr/>
            <p:nvPr/>
          </p:nvSpPr>
          <p:spPr>
            <a:xfrm>
              <a:off x="8268461" y="2137410"/>
              <a:ext cx="644652" cy="1568196"/>
            </a:xfrm>
            <a:custGeom>
              <a:avLst/>
              <a:gdLst/>
              <a:ahLst/>
              <a:cxnLst/>
              <a:rect l="0" t="0" r="0" b="0"/>
              <a:pathLst>
                <a:path w="644652" h="1568196">
                  <a:moveTo>
                    <a:pt x="0" y="0"/>
                  </a:moveTo>
                  <a:lnTo>
                    <a:pt x="644652" y="0"/>
                  </a:lnTo>
                  <a:lnTo>
                    <a:pt x="644652" y="1568196"/>
                  </a:lnTo>
                  <a:lnTo>
                    <a:pt x="0" y="1568196"/>
                  </a:lnTo>
                  <a:lnTo>
                    <a:pt x="0" y="0"/>
                  </a:lnTo>
                  <a:close/>
                </a:path>
              </a:pathLst>
            </a:custGeom>
            <a:solidFill>
              <a:srgbClr val="99CCFF">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2" name="Freeform 37804">
              <a:extLst>
                <a:ext uri="{FF2B5EF4-FFF2-40B4-BE49-F238E27FC236}">
                  <a16:creationId xmlns:a16="http://schemas.microsoft.com/office/drawing/2014/main" id="{49D5D9F6-1084-4B55-8CCD-962393C54635}"/>
                </a:ext>
              </a:extLst>
            </p:cNvPr>
            <p:cNvSpPr/>
            <p:nvPr/>
          </p:nvSpPr>
          <p:spPr>
            <a:xfrm>
              <a:off x="8268461" y="2396491"/>
              <a:ext cx="644652" cy="115824"/>
            </a:xfrm>
            <a:custGeom>
              <a:avLst/>
              <a:gdLst/>
              <a:ahLst/>
              <a:cxnLst/>
              <a:rect l="0" t="0" r="0" b="0"/>
              <a:pathLst>
                <a:path w="644652" h="115824">
                  <a:moveTo>
                    <a:pt x="0" y="0"/>
                  </a:moveTo>
                  <a:lnTo>
                    <a:pt x="644652" y="0"/>
                  </a:lnTo>
                  <a:lnTo>
                    <a:pt x="644652" y="115824"/>
                  </a:lnTo>
                  <a:lnTo>
                    <a:pt x="0" y="115824"/>
                  </a:lnTo>
                  <a:lnTo>
                    <a:pt x="0" y="0"/>
                  </a:lnTo>
                  <a:close/>
                </a:path>
              </a:pathLst>
            </a:custGeom>
            <a:solidFill>
              <a:srgbClr val="00B0F0">
                <a:alpha val="100000"/>
              </a:srgbClr>
            </a:solidFill>
            <a:ln w="19811">
              <a:noFill/>
            </a:ln>
          </p:spPr>
          <p:style>
            <a:lnRef idx="2">
              <a:schemeClr val="accent1">
                <a:shade val="50000"/>
              </a:schemeClr>
            </a:lnRef>
            <a:fillRef idx="1">
              <a:schemeClr val="accent1"/>
            </a:fillRef>
            <a:effectRef idx="0">
              <a:schemeClr val="accent1"/>
            </a:effectRef>
            <a:fontRef idx="minor">
              <a:schemeClr val="lt1"/>
            </a:fontRef>
          </p:style>
        </p:sp>
        <p:sp>
          <p:nvSpPr>
            <p:cNvPr id="43" name="Freeform 37805">
              <a:extLst>
                <a:ext uri="{FF2B5EF4-FFF2-40B4-BE49-F238E27FC236}">
                  <a16:creationId xmlns:a16="http://schemas.microsoft.com/office/drawing/2014/main" id="{4E301434-3603-4D56-AD75-EC3084ED398C}"/>
                </a:ext>
              </a:extLst>
            </p:cNvPr>
            <p:cNvSpPr/>
            <p:nvPr/>
          </p:nvSpPr>
          <p:spPr>
            <a:xfrm>
              <a:off x="8268461" y="2396491"/>
              <a:ext cx="644652" cy="115824"/>
            </a:xfrm>
            <a:custGeom>
              <a:avLst/>
              <a:gdLst/>
              <a:ahLst/>
              <a:cxnLst/>
              <a:rect l="0" t="0" r="0" b="0"/>
              <a:pathLst>
                <a:path w="644652" h="115824">
                  <a:moveTo>
                    <a:pt x="0" y="0"/>
                  </a:moveTo>
                  <a:lnTo>
                    <a:pt x="644652" y="0"/>
                  </a:lnTo>
                  <a:lnTo>
                    <a:pt x="644652" y="115824"/>
                  </a:lnTo>
                  <a:lnTo>
                    <a:pt x="0" y="115824"/>
                  </a:lnTo>
                  <a:lnTo>
                    <a:pt x="0" y="0"/>
                  </a:lnTo>
                  <a:close/>
                </a:path>
              </a:pathLst>
            </a:custGeom>
            <a:no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4" name="Freeform 37806">
              <a:extLst>
                <a:ext uri="{FF2B5EF4-FFF2-40B4-BE49-F238E27FC236}">
                  <a16:creationId xmlns:a16="http://schemas.microsoft.com/office/drawing/2014/main" id="{352BE7BB-810F-42E1-9A5C-5CC5032F257E}"/>
                </a:ext>
              </a:extLst>
            </p:cNvPr>
            <p:cNvSpPr/>
            <p:nvPr/>
          </p:nvSpPr>
          <p:spPr>
            <a:xfrm>
              <a:off x="6902957" y="3242310"/>
              <a:ext cx="653567" cy="0"/>
            </a:xfrm>
            <a:custGeom>
              <a:avLst/>
              <a:gdLst/>
              <a:ahLst/>
              <a:cxnLst/>
              <a:rect l="0" t="0" r="0" b="0"/>
              <a:pathLst>
                <a:path w="653567">
                  <a:moveTo>
                    <a:pt x="0" y="0"/>
                  </a:moveTo>
                  <a:lnTo>
                    <a:pt x="653567"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5" name="Freeform 37807">
              <a:extLst>
                <a:ext uri="{FF2B5EF4-FFF2-40B4-BE49-F238E27FC236}">
                  <a16:creationId xmlns:a16="http://schemas.microsoft.com/office/drawing/2014/main" id="{3F4BF672-2A93-47A2-93D0-CEFBBA144DBF}"/>
                </a:ext>
              </a:extLst>
            </p:cNvPr>
            <p:cNvSpPr/>
            <p:nvPr/>
          </p:nvSpPr>
          <p:spPr>
            <a:xfrm>
              <a:off x="5359146" y="2992374"/>
              <a:ext cx="376529" cy="0"/>
            </a:xfrm>
            <a:custGeom>
              <a:avLst/>
              <a:gdLst/>
              <a:ahLst/>
              <a:cxnLst/>
              <a:rect l="0" t="0" r="0" b="0"/>
              <a:pathLst>
                <a:path w="376529">
                  <a:moveTo>
                    <a:pt x="0" y="0"/>
                  </a:moveTo>
                  <a:lnTo>
                    <a:pt x="376529"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6" name="Freeform 37808">
              <a:extLst>
                <a:ext uri="{FF2B5EF4-FFF2-40B4-BE49-F238E27FC236}">
                  <a16:creationId xmlns:a16="http://schemas.microsoft.com/office/drawing/2014/main" id="{D568A048-C397-43A2-8BDE-B0896A368A8F}"/>
                </a:ext>
              </a:extLst>
            </p:cNvPr>
            <p:cNvSpPr/>
            <p:nvPr/>
          </p:nvSpPr>
          <p:spPr>
            <a:xfrm>
              <a:off x="3728465" y="3452622"/>
              <a:ext cx="471843" cy="0"/>
            </a:xfrm>
            <a:custGeom>
              <a:avLst/>
              <a:gdLst/>
              <a:ahLst/>
              <a:cxnLst/>
              <a:rect l="0" t="0" r="0" b="0"/>
              <a:pathLst>
                <a:path w="471843">
                  <a:moveTo>
                    <a:pt x="0" y="0"/>
                  </a:moveTo>
                  <a:lnTo>
                    <a:pt x="471843"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7" name="Freeform 37809">
              <a:extLst>
                <a:ext uri="{FF2B5EF4-FFF2-40B4-BE49-F238E27FC236}">
                  <a16:creationId xmlns:a16="http://schemas.microsoft.com/office/drawing/2014/main" id="{F5663320-E86F-4229-9D5C-B58698A6F763}"/>
                </a:ext>
              </a:extLst>
            </p:cNvPr>
            <p:cNvSpPr/>
            <p:nvPr/>
          </p:nvSpPr>
          <p:spPr>
            <a:xfrm>
              <a:off x="1152905" y="3531871"/>
              <a:ext cx="0" cy="185381"/>
            </a:xfrm>
            <a:custGeom>
              <a:avLst/>
              <a:gdLst/>
              <a:ahLst/>
              <a:cxnLst/>
              <a:rect l="0" t="0" r="0" b="0"/>
              <a:pathLst>
                <a:path h="185381">
                  <a:moveTo>
                    <a:pt x="0" y="0"/>
                  </a:moveTo>
                  <a:lnTo>
                    <a:pt x="0" y="185381"/>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8" name="Freeform 37810">
              <a:extLst>
                <a:ext uri="{FF2B5EF4-FFF2-40B4-BE49-F238E27FC236}">
                  <a16:creationId xmlns:a16="http://schemas.microsoft.com/office/drawing/2014/main" id="{AB9591BE-8E73-4903-B940-B38EAC428D7E}"/>
                </a:ext>
              </a:extLst>
            </p:cNvPr>
            <p:cNvSpPr/>
            <p:nvPr/>
          </p:nvSpPr>
          <p:spPr>
            <a:xfrm>
              <a:off x="800862" y="3531871"/>
              <a:ext cx="352526" cy="0"/>
            </a:xfrm>
            <a:custGeom>
              <a:avLst/>
              <a:gdLst/>
              <a:ahLst/>
              <a:cxnLst/>
              <a:rect l="0" t="0" r="0" b="0"/>
              <a:pathLst>
                <a:path w="352526">
                  <a:moveTo>
                    <a:pt x="0" y="0"/>
                  </a:moveTo>
                  <a:lnTo>
                    <a:pt x="352526"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9" name="Freeform 37811">
              <a:extLst>
                <a:ext uri="{FF2B5EF4-FFF2-40B4-BE49-F238E27FC236}">
                  <a16:creationId xmlns:a16="http://schemas.microsoft.com/office/drawing/2014/main" id="{F02C58C5-AF66-40F6-A754-0CFE086BEE2C}"/>
                </a:ext>
              </a:extLst>
            </p:cNvPr>
            <p:cNvSpPr/>
            <p:nvPr/>
          </p:nvSpPr>
          <p:spPr>
            <a:xfrm>
              <a:off x="3960114" y="1207771"/>
              <a:ext cx="1607820" cy="342900"/>
            </a:xfrm>
            <a:custGeom>
              <a:avLst/>
              <a:gdLst/>
              <a:ahLst/>
              <a:cxnLst/>
              <a:rect l="0" t="0" r="0" b="0"/>
              <a:pathLst>
                <a:path w="1607820" h="342900">
                  <a:moveTo>
                    <a:pt x="0" y="0"/>
                  </a:moveTo>
                  <a:lnTo>
                    <a:pt x="1607820" y="0"/>
                  </a:lnTo>
                  <a:lnTo>
                    <a:pt x="1607820" y="342900"/>
                  </a:lnTo>
                  <a:lnTo>
                    <a:pt x="0" y="342900"/>
                  </a:lnTo>
                  <a:lnTo>
                    <a:pt x="0" y="0"/>
                  </a:lnTo>
                  <a:close/>
                </a:path>
              </a:pathLst>
            </a:custGeom>
            <a:solidFill>
              <a:srgbClr val="FFFF99">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0" name="Freeform 37812">
              <a:extLst>
                <a:ext uri="{FF2B5EF4-FFF2-40B4-BE49-F238E27FC236}">
                  <a16:creationId xmlns:a16="http://schemas.microsoft.com/office/drawing/2014/main" id="{E40B53C4-119A-4864-872F-2E491D7905DE}"/>
                </a:ext>
              </a:extLst>
            </p:cNvPr>
            <p:cNvSpPr/>
            <p:nvPr/>
          </p:nvSpPr>
          <p:spPr>
            <a:xfrm>
              <a:off x="5567934" y="1207771"/>
              <a:ext cx="1607820" cy="342900"/>
            </a:xfrm>
            <a:custGeom>
              <a:avLst/>
              <a:gdLst/>
              <a:ahLst/>
              <a:cxnLst/>
              <a:rect l="0" t="0" r="0" b="0"/>
              <a:pathLst>
                <a:path w="1607820" h="342900">
                  <a:moveTo>
                    <a:pt x="0" y="0"/>
                  </a:moveTo>
                  <a:lnTo>
                    <a:pt x="1607820" y="0"/>
                  </a:lnTo>
                  <a:lnTo>
                    <a:pt x="1607820" y="342900"/>
                  </a:lnTo>
                  <a:lnTo>
                    <a:pt x="0" y="342900"/>
                  </a:lnTo>
                  <a:lnTo>
                    <a:pt x="0" y="0"/>
                  </a:lnTo>
                  <a:close/>
                </a:path>
              </a:pathLst>
            </a:custGeom>
            <a:solidFill>
              <a:srgbClr val="FF99CC">
                <a:alpha val="100000"/>
              </a:srgbClr>
            </a:solidFill>
            <a:ln w="19811">
              <a:noFill/>
            </a:ln>
          </p:spPr>
          <p:style>
            <a:lnRef idx="2">
              <a:schemeClr val="accent1">
                <a:shade val="50000"/>
              </a:schemeClr>
            </a:lnRef>
            <a:fillRef idx="1">
              <a:schemeClr val="accent1"/>
            </a:fillRef>
            <a:effectRef idx="0">
              <a:schemeClr val="accent1"/>
            </a:effectRef>
            <a:fontRef idx="minor">
              <a:schemeClr val="lt1"/>
            </a:fontRef>
          </p:style>
        </p:sp>
        <p:sp>
          <p:nvSpPr>
            <p:cNvPr id="51" name="Freeform 37813">
              <a:extLst>
                <a:ext uri="{FF2B5EF4-FFF2-40B4-BE49-F238E27FC236}">
                  <a16:creationId xmlns:a16="http://schemas.microsoft.com/office/drawing/2014/main" id="{B58A79E2-B739-404F-8EAB-8B9AD31D647F}"/>
                </a:ext>
              </a:extLst>
            </p:cNvPr>
            <p:cNvSpPr/>
            <p:nvPr/>
          </p:nvSpPr>
          <p:spPr>
            <a:xfrm>
              <a:off x="5567934" y="1207771"/>
              <a:ext cx="1607820" cy="342900"/>
            </a:xfrm>
            <a:custGeom>
              <a:avLst/>
              <a:gdLst/>
              <a:ahLst/>
              <a:cxnLst/>
              <a:rect l="0" t="0" r="0" b="0"/>
              <a:pathLst>
                <a:path w="1607820" h="342900">
                  <a:moveTo>
                    <a:pt x="0" y="0"/>
                  </a:moveTo>
                  <a:lnTo>
                    <a:pt x="1607820" y="0"/>
                  </a:lnTo>
                  <a:lnTo>
                    <a:pt x="1607820" y="342900"/>
                  </a:lnTo>
                  <a:lnTo>
                    <a:pt x="0" y="342900"/>
                  </a:lnTo>
                  <a:lnTo>
                    <a:pt x="0" y="0"/>
                  </a:lnTo>
                  <a:close/>
                </a:path>
              </a:pathLst>
            </a:custGeom>
            <a:no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2" name="Freeform 37814">
              <a:extLst>
                <a:ext uri="{FF2B5EF4-FFF2-40B4-BE49-F238E27FC236}">
                  <a16:creationId xmlns:a16="http://schemas.microsoft.com/office/drawing/2014/main" id="{25F4C6B1-F050-4BCC-894A-C2EEBC3036E8}"/>
                </a:ext>
              </a:extLst>
            </p:cNvPr>
            <p:cNvSpPr/>
            <p:nvPr/>
          </p:nvSpPr>
          <p:spPr>
            <a:xfrm>
              <a:off x="7175754" y="1207771"/>
              <a:ext cx="1737360" cy="342900"/>
            </a:xfrm>
            <a:custGeom>
              <a:avLst/>
              <a:gdLst/>
              <a:ahLst/>
              <a:cxnLst/>
              <a:rect l="0" t="0" r="0" b="0"/>
              <a:pathLst>
                <a:path w="1737360" h="342900">
                  <a:moveTo>
                    <a:pt x="0" y="0"/>
                  </a:moveTo>
                  <a:lnTo>
                    <a:pt x="1737360" y="0"/>
                  </a:lnTo>
                  <a:lnTo>
                    <a:pt x="1737360" y="342900"/>
                  </a:lnTo>
                  <a:lnTo>
                    <a:pt x="0" y="342900"/>
                  </a:lnTo>
                  <a:lnTo>
                    <a:pt x="0" y="0"/>
                  </a:lnTo>
                  <a:close/>
                </a:path>
              </a:pathLst>
            </a:custGeom>
            <a:solidFill>
              <a:srgbClr val="99CCFF">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 name="Freeform 37815">
              <a:extLst>
                <a:ext uri="{FF2B5EF4-FFF2-40B4-BE49-F238E27FC236}">
                  <a16:creationId xmlns:a16="http://schemas.microsoft.com/office/drawing/2014/main" id="{B4604F13-65B4-46DE-84B1-FC45B5311441}"/>
                </a:ext>
              </a:extLst>
            </p:cNvPr>
            <p:cNvSpPr/>
            <p:nvPr/>
          </p:nvSpPr>
          <p:spPr>
            <a:xfrm>
              <a:off x="2352294" y="1207771"/>
              <a:ext cx="1607819" cy="342900"/>
            </a:xfrm>
            <a:custGeom>
              <a:avLst/>
              <a:gdLst/>
              <a:ahLst/>
              <a:cxnLst/>
              <a:rect l="0" t="0" r="0" b="0"/>
              <a:pathLst>
                <a:path w="1607819" h="342900">
                  <a:moveTo>
                    <a:pt x="0" y="0"/>
                  </a:moveTo>
                  <a:lnTo>
                    <a:pt x="1607819" y="0"/>
                  </a:lnTo>
                  <a:lnTo>
                    <a:pt x="1607819" y="342900"/>
                  </a:lnTo>
                  <a:lnTo>
                    <a:pt x="0" y="342900"/>
                  </a:lnTo>
                  <a:lnTo>
                    <a:pt x="0" y="0"/>
                  </a:lnTo>
                  <a:close/>
                </a:path>
              </a:pathLst>
            </a:custGeom>
            <a:solidFill>
              <a:srgbClr val="FFCC00">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 name="Freeform 37816">
              <a:extLst>
                <a:ext uri="{FF2B5EF4-FFF2-40B4-BE49-F238E27FC236}">
                  <a16:creationId xmlns:a16="http://schemas.microsoft.com/office/drawing/2014/main" id="{64D22C59-C53D-4349-B294-D5059598BE8A}"/>
                </a:ext>
              </a:extLst>
            </p:cNvPr>
            <p:cNvSpPr/>
            <p:nvPr/>
          </p:nvSpPr>
          <p:spPr>
            <a:xfrm>
              <a:off x="750569" y="1207771"/>
              <a:ext cx="1607820" cy="342900"/>
            </a:xfrm>
            <a:custGeom>
              <a:avLst/>
              <a:gdLst/>
              <a:ahLst/>
              <a:cxnLst/>
              <a:rect l="0" t="0" r="0" b="0"/>
              <a:pathLst>
                <a:path w="1607820" h="342900">
                  <a:moveTo>
                    <a:pt x="0" y="0"/>
                  </a:moveTo>
                  <a:lnTo>
                    <a:pt x="1607820" y="0"/>
                  </a:lnTo>
                  <a:lnTo>
                    <a:pt x="1607820" y="342900"/>
                  </a:lnTo>
                  <a:lnTo>
                    <a:pt x="0" y="342900"/>
                  </a:lnTo>
                  <a:lnTo>
                    <a:pt x="0" y="0"/>
                  </a:lnTo>
                  <a:close/>
                </a:path>
              </a:pathLst>
            </a:custGeom>
            <a:solidFill>
              <a:srgbClr val="FF6666">
                <a:alpha val="100000"/>
              </a:srgbClr>
            </a:solidFill>
            <a:ln w="19811">
              <a:noFill/>
            </a:ln>
          </p:spPr>
          <p:style>
            <a:lnRef idx="2">
              <a:schemeClr val="accent1">
                <a:shade val="50000"/>
              </a:schemeClr>
            </a:lnRef>
            <a:fillRef idx="1">
              <a:schemeClr val="accent1"/>
            </a:fillRef>
            <a:effectRef idx="0">
              <a:schemeClr val="accent1"/>
            </a:effectRef>
            <a:fontRef idx="minor">
              <a:schemeClr val="lt1"/>
            </a:fontRef>
          </p:style>
        </p:sp>
        <p:sp>
          <p:nvSpPr>
            <p:cNvPr id="55" name="Freeform 37817">
              <a:extLst>
                <a:ext uri="{FF2B5EF4-FFF2-40B4-BE49-F238E27FC236}">
                  <a16:creationId xmlns:a16="http://schemas.microsoft.com/office/drawing/2014/main" id="{14379705-7B42-42E2-9F68-06680EC31922}"/>
                </a:ext>
              </a:extLst>
            </p:cNvPr>
            <p:cNvSpPr/>
            <p:nvPr/>
          </p:nvSpPr>
          <p:spPr>
            <a:xfrm>
              <a:off x="750569" y="1207771"/>
              <a:ext cx="1607820" cy="342900"/>
            </a:xfrm>
            <a:custGeom>
              <a:avLst/>
              <a:gdLst/>
              <a:ahLst/>
              <a:cxnLst/>
              <a:rect l="0" t="0" r="0" b="0"/>
              <a:pathLst>
                <a:path w="1607820" h="342900">
                  <a:moveTo>
                    <a:pt x="0" y="0"/>
                  </a:moveTo>
                  <a:lnTo>
                    <a:pt x="1607820" y="0"/>
                  </a:lnTo>
                  <a:lnTo>
                    <a:pt x="1607820" y="342900"/>
                  </a:lnTo>
                  <a:lnTo>
                    <a:pt x="0" y="342900"/>
                  </a:lnTo>
                  <a:lnTo>
                    <a:pt x="0" y="0"/>
                  </a:lnTo>
                  <a:close/>
                </a:path>
              </a:pathLst>
            </a:custGeom>
            <a:no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6" name="Freeform 37818">
              <a:extLst>
                <a:ext uri="{FF2B5EF4-FFF2-40B4-BE49-F238E27FC236}">
                  <a16:creationId xmlns:a16="http://schemas.microsoft.com/office/drawing/2014/main" id="{C276ABB4-F6D0-419B-8A78-3859B6C7CBF2}"/>
                </a:ext>
              </a:extLst>
            </p:cNvPr>
            <p:cNvSpPr/>
            <p:nvPr/>
          </p:nvSpPr>
          <p:spPr>
            <a:xfrm>
              <a:off x="136397" y="1207771"/>
              <a:ext cx="614173" cy="342900"/>
            </a:xfrm>
            <a:custGeom>
              <a:avLst/>
              <a:gdLst/>
              <a:ahLst/>
              <a:cxnLst/>
              <a:rect l="0" t="0" r="0" b="0"/>
              <a:pathLst>
                <a:path w="614173" h="342900">
                  <a:moveTo>
                    <a:pt x="0" y="0"/>
                  </a:moveTo>
                  <a:lnTo>
                    <a:pt x="614173" y="0"/>
                  </a:lnTo>
                  <a:lnTo>
                    <a:pt x="614173" y="342900"/>
                  </a:lnTo>
                  <a:lnTo>
                    <a:pt x="0" y="342900"/>
                  </a:lnTo>
                  <a:lnTo>
                    <a:pt x="0" y="0"/>
                  </a:lnTo>
                  <a:close/>
                </a:path>
              </a:pathLst>
            </a:custGeom>
            <a:solidFill>
              <a:srgbClr val="A7A8A7">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7" name="Rectangle 37822">
              <a:extLst>
                <a:ext uri="{FF2B5EF4-FFF2-40B4-BE49-F238E27FC236}">
                  <a16:creationId xmlns:a16="http://schemas.microsoft.com/office/drawing/2014/main" id="{5D027DCC-952B-4C50-886F-D02BD6EA49D2}"/>
                </a:ext>
              </a:extLst>
            </p:cNvPr>
            <p:cNvSpPr/>
            <p:nvPr/>
          </p:nvSpPr>
          <p:spPr>
            <a:xfrm>
              <a:off x="8157840" y="1558927"/>
              <a:ext cx="889795" cy="384080"/>
            </a:xfrm>
            <a:prstGeom prst="rect">
              <a:avLst/>
            </a:prstGeom>
          </p:spPr>
          <p:txBody>
            <a:bodyPr wrap="none" lIns="0" tIns="0" rIns="0" bIns="0">
              <a:spAutoFit/>
            </a:bodyPr>
            <a:lstStyle/>
            <a:p>
              <a:pPr marL="0"/>
              <a:r>
                <a:rPr lang="en-US" sz="1200" b="1" i="0" spc="-85" baseline="0" dirty="0"/>
                <a:t>T</a:t>
              </a:r>
              <a:r>
                <a:rPr lang="en-US" sz="1200" b="1" i="0" spc="0" baseline="0" dirty="0"/>
                <a:t>arget Page</a:t>
              </a:r>
            </a:p>
            <a:p>
              <a:pPr marL="33528">
                <a:lnSpc>
                  <a:spcPts val="1727"/>
                </a:lnSpc>
              </a:pPr>
              <a:r>
                <a:rPr lang="en-US" sz="1200" b="1" i="0" spc="0" baseline="0" dirty="0"/>
                <a:t>(4KB each)</a:t>
              </a:r>
            </a:p>
          </p:txBody>
        </p:sp>
        <p:sp>
          <p:nvSpPr>
            <p:cNvPr id="58" name="Rectangle 37823">
              <a:extLst>
                <a:ext uri="{FF2B5EF4-FFF2-40B4-BE49-F238E27FC236}">
                  <a16:creationId xmlns:a16="http://schemas.microsoft.com/office/drawing/2014/main" id="{D0D3D7D9-1345-43F9-B468-7EDA63AFC2C6}"/>
                </a:ext>
              </a:extLst>
            </p:cNvPr>
            <p:cNvSpPr/>
            <p:nvPr/>
          </p:nvSpPr>
          <p:spPr>
            <a:xfrm>
              <a:off x="6535805" y="1569900"/>
              <a:ext cx="642805" cy="494046"/>
            </a:xfrm>
            <a:prstGeom prst="rect">
              <a:avLst/>
            </a:prstGeom>
          </p:spPr>
          <p:txBody>
            <a:bodyPr wrap="none" lIns="0" tIns="0" rIns="0" bIns="0">
              <a:spAutoFit/>
            </a:bodyPr>
            <a:lstStyle/>
            <a:p>
              <a:pPr marL="123790"/>
              <a:r>
                <a:rPr lang="en-US" sz="1200" b="1" i="0" spc="0" baseline="0" dirty="0"/>
                <a:t>Page</a:t>
              </a:r>
            </a:p>
            <a:p>
              <a:pPr marL="113123">
                <a:lnSpc>
                  <a:spcPts val="1727"/>
                </a:lnSpc>
              </a:pPr>
              <a:r>
                <a:rPr lang="en-US" sz="1200" b="1" i="0" spc="-85" baseline="0" dirty="0"/>
                <a:t>T</a:t>
              </a:r>
              <a:r>
                <a:rPr lang="en-US" sz="1200" b="1" i="0" spc="0" baseline="0" dirty="0"/>
                <a:t>able</a:t>
              </a:r>
            </a:p>
            <a:p>
              <a:pPr marL="0">
                <a:lnSpc>
                  <a:spcPts val="670"/>
                </a:lnSpc>
                <a:tabLst>
                  <a:tab pos="581199" algn="l"/>
                </a:tabLst>
              </a:pPr>
              <a:r>
                <a:rPr lang="en-US" sz="803" b="0" i="0" spc="0" baseline="0" dirty="0"/>
                <a:t>63	0</a:t>
              </a:r>
            </a:p>
          </p:txBody>
        </p:sp>
        <p:sp>
          <p:nvSpPr>
            <p:cNvPr id="59" name="Rectangle 37824">
              <a:extLst>
                <a:ext uri="{FF2B5EF4-FFF2-40B4-BE49-F238E27FC236}">
                  <a16:creationId xmlns:a16="http://schemas.microsoft.com/office/drawing/2014/main" id="{55DDE870-704B-4B4E-B472-2DDD01DC3EA1}"/>
                </a:ext>
              </a:extLst>
            </p:cNvPr>
            <p:cNvSpPr/>
            <p:nvPr/>
          </p:nvSpPr>
          <p:spPr>
            <a:xfrm>
              <a:off x="402299" y="3435424"/>
              <a:ext cx="317395" cy="184666"/>
            </a:xfrm>
            <a:prstGeom prst="rect">
              <a:avLst/>
            </a:prstGeom>
          </p:spPr>
          <p:txBody>
            <a:bodyPr wrap="none" lIns="0" tIns="0" rIns="0" bIns="0">
              <a:spAutoFit/>
            </a:bodyPr>
            <a:lstStyle/>
            <a:p>
              <a:pPr marL="0"/>
              <a:r>
                <a:rPr lang="en-US" sz="1200" b="1" i="0" spc="0" baseline="0" dirty="0"/>
                <a:t>CR3</a:t>
              </a:r>
            </a:p>
          </p:txBody>
        </p:sp>
        <p:sp>
          <p:nvSpPr>
            <p:cNvPr id="60" name="Rectangle 37825">
              <a:extLst>
                <a:ext uri="{FF2B5EF4-FFF2-40B4-BE49-F238E27FC236}">
                  <a16:creationId xmlns:a16="http://schemas.microsoft.com/office/drawing/2014/main" id="{55317CB2-68C5-433F-B51A-0228C81BD8DC}"/>
                </a:ext>
              </a:extLst>
            </p:cNvPr>
            <p:cNvSpPr/>
            <p:nvPr/>
          </p:nvSpPr>
          <p:spPr>
            <a:xfrm>
              <a:off x="199340" y="3184354"/>
              <a:ext cx="738985" cy="123560"/>
            </a:xfrm>
            <a:prstGeom prst="rect">
              <a:avLst/>
            </a:prstGeom>
          </p:spPr>
          <p:txBody>
            <a:bodyPr wrap="none" lIns="0" tIns="0" rIns="0" bIns="0">
              <a:spAutoFit/>
            </a:bodyPr>
            <a:lstStyle/>
            <a:p>
              <a:pPr marL="0">
                <a:tabLst>
                  <a:tab pos="676057" algn="l"/>
                </a:tabLst>
              </a:pPr>
              <a:r>
                <a:rPr lang="en-US" sz="803" b="0" i="0" spc="0" baseline="0" dirty="0"/>
                <a:t>63	0</a:t>
              </a:r>
            </a:p>
          </p:txBody>
        </p:sp>
        <p:sp>
          <p:nvSpPr>
            <p:cNvPr id="61" name="Rectangle 37830">
              <a:extLst>
                <a:ext uri="{FF2B5EF4-FFF2-40B4-BE49-F238E27FC236}">
                  <a16:creationId xmlns:a16="http://schemas.microsoft.com/office/drawing/2014/main" id="{91F69A1D-3FD7-48F0-BFF5-5755AB612102}"/>
                </a:ext>
              </a:extLst>
            </p:cNvPr>
            <p:cNvSpPr/>
            <p:nvPr/>
          </p:nvSpPr>
          <p:spPr>
            <a:xfrm>
              <a:off x="4906487" y="1558927"/>
              <a:ext cx="732188" cy="505267"/>
            </a:xfrm>
            <a:prstGeom prst="rect">
              <a:avLst/>
            </a:prstGeom>
          </p:spPr>
          <p:txBody>
            <a:bodyPr wrap="none" lIns="0" tIns="0" rIns="0" bIns="0">
              <a:spAutoFit/>
            </a:bodyPr>
            <a:lstStyle/>
            <a:p>
              <a:pPr marL="149352"/>
              <a:r>
                <a:rPr lang="en-US" sz="1200" b="1" i="0" spc="0" baseline="0" dirty="0"/>
                <a:t>Page</a:t>
              </a:r>
            </a:p>
            <a:p>
              <a:pPr marL="0">
                <a:lnSpc>
                  <a:spcPts val="1727"/>
                </a:lnSpc>
              </a:pPr>
              <a:r>
                <a:rPr lang="en-US" sz="1200" b="1" i="0" spc="0" baseline="0" dirty="0"/>
                <a:t>Directory</a:t>
              </a:r>
            </a:p>
            <a:p>
              <a:pPr marL="17250">
                <a:lnSpc>
                  <a:spcPts val="757"/>
                </a:lnSpc>
                <a:tabLst>
                  <a:tab pos="598449" algn="l"/>
                </a:tabLst>
              </a:pPr>
              <a:r>
                <a:rPr lang="en-US" sz="803" b="0" i="0" spc="0" baseline="0" dirty="0"/>
                <a:t>63	0</a:t>
              </a:r>
            </a:p>
          </p:txBody>
        </p:sp>
        <p:sp>
          <p:nvSpPr>
            <p:cNvPr id="62" name="Rectangle 37831">
              <a:extLst>
                <a:ext uri="{FF2B5EF4-FFF2-40B4-BE49-F238E27FC236}">
                  <a16:creationId xmlns:a16="http://schemas.microsoft.com/office/drawing/2014/main" id="{B7A45FDD-2211-4141-BCC6-1D80C73DDEAF}"/>
                </a:ext>
              </a:extLst>
            </p:cNvPr>
            <p:cNvSpPr/>
            <p:nvPr/>
          </p:nvSpPr>
          <p:spPr>
            <a:xfrm>
              <a:off x="3101314" y="1538598"/>
              <a:ext cx="1141979" cy="518091"/>
            </a:xfrm>
            <a:prstGeom prst="rect">
              <a:avLst/>
            </a:prstGeom>
          </p:spPr>
          <p:txBody>
            <a:bodyPr wrap="none" lIns="0" tIns="0" rIns="0" bIns="0">
              <a:spAutoFit/>
            </a:bodyPr>
            <a:lstStyle/>
            <a:p>
              <a:pPr marL="0"/>
              <a:r>
                <a:rPr lang="en-US" sz="1200" b="1" i="0" spc="0" baseline="0" dirty="0"/>
                <a:t>Page Directory</a:t>
              </a:r>
            </a:p>
            <a:p>
              <a:pPr marL="57911">
                <a:lnSpc>
                  <a:spcPts val="1727"/>
                </a:lnSpc>
              </a:pPr>
              <a:r>
                <a:rPr lang="en-US" sz="1200" b="1" i="0" spc="0" baseline="0" dirty="0"/>
                <a:t>Pointer </a:t>
              </a:r>
              <a:r>
                <a:rPr lang="en-US" sz="1200" b="1" i="0" spc="-85" baseline="0" dirty="0"/>
                <a:t>T</a:t>
              </a:r>
              <a:r>
                <a:rPr lang="en-US" sz="1200" b="1" i="0" spc="0" baseline="0" dirty="0"/>
                <a:t>able</a:t>
              </a:r>
            </a:p>
            <a:p>
              <a:pPr marL="218537">
                <a:lnSpc>
                  <a:spcPts val="917"/>
                </a:lnSpc>
                <a:tabLst>
                  <a:tab pos="799735" algn="l"/>
                </a:tabLst>
              </a:pPr>
              <a:r>
                <a:rPr lang="en-US" sz="803" b="0" i="0" spc="0" baseline="0" dirty="0"/>
                <a:t>63	0</a:t>
              </a:r>
            </a:p>
          </p:txBody>
        </p:sp>
        <p:sp>
          <p:nvSpPr>
            <p:cNvPr id="63" name="Rectangle 37832">
              <a:extLst>
                <a:ext uri="{FF2B5EF4-FFF2-40B4-BE49-F238E27FC236}">
                  <a16:creationId xmlns:a16="http://schemas.microsoft.com/office/drawing/2014/main" id="{8A749DBC-4314-450C-9792-D359CD838F51}"/>
                </a:ext>
              </a:extLst>
            </p:cNvPr>
            <p:cNvSpPr/>
            <p:nvPr/>
          </p:nvSpPr>
          <p:spPr>
            <a:xfrm>
              <a:off x="1676589" y="1558927"/>
              <a:ext cx="752963" cy="384080"/>
            </a:xfrm>
            <a:prstGeom prst="rect">
              <a:avLst/>
            </a:prstGeom>
          </p:spPr>
          <p:txBody>
            <a:bodyPr wrap="none" lIns="0" tIns="0" rIns="0" bIns="0">
              <a:spAutoFit/>
            </a:bodyPr>
            <a:lstStyle/>
            <a:p>
              <a:pPr marL="0"/>
              <a:r>
                <a:rPr lang="en-US" sz="1200" b="1" i="0" spc="0" baseline="0" dirty="0"/>
                <a:t>Page Map</a:t>
              </a:r>
            </a:p>
            <a:p>
              <a:pPr marL="97536">
                <a:lnSpc>
                  <a:spcPts val="1727"/>
                </a:lnSpc>
              </a:pPr>
              <a:r>
                <a:rPr lang="en-US" sz="1200" b="1" i="0" spc="0" baseline="0" dirty="0"/>
                <a:t>Le</a:t>
              </a:r>
              <a:r>
                <a:rPr lang="en-US" sz="1200" b="1" i="0" spc="-19" baseline="0" dirty="0"/>
                <a:t>v</a:t>
              </a:r>
              <a:r>
                <a:rPr lang="en-US" sz="1200" b="1" i="0" spc="0" baseline="0" dirty="0"/>
                <a:t>el 4</a:t>
              </a:r>
            </a:p>
          </p:txBody>
        </p:sp>
        <p:sp>
          <p:nvSpPr>
            <p:cNvPr id="64" name="Rectangle 37833">
              <a:extLst>
                <a:ext uri="{FF2B5EF4-FFF2-40B4-BE49-F238E27FC236}">
                  <a16:creationId xmlns:a16="http://schemas.microsoft.com/office/drawing/2014/main" id="{1831F6B2-3886-48F5-9003-2E57DC31FAC5}"/>
                </a:ext>
              </a:extLst>
            </p:cNvPr>
            <p:cNvSpPr/>
            <p:nvPr/>
          </p:nvSpPr>
          <p:spPr>
            <a:xfrm>
              <a:off x="1701534" y="1969172"/>
              <a:ext cx="642805" cy="123560"/>
            </a:xfrm>
            <a:prstGeom prst="rect">
              <a:avLst/>
            </a:prstGeom>
          </p:spPr>
          <p:txBody>
            <a:bodyPr wrap="none" lIns="0" tIns="0" rIns="0" bIns="0">
              <a:spAutoFit/>
            </a:bodyPr>
            <a:lstStyle/>
            <a:p>
              <a:pPr marL="0">
                <a:tabLst>
                  <a:tab pos="581198" algn="l"/>
                </a:tabLst>
              </a:pPr>
              <a:r>
                <a:rPr lang="en-US" sz="803" b="0" i="0" spc="0" baseline="0" dirty="0"/>
                <a:t>63	0</a:t>
              </a:r>
            </a:p>
          </p:txBody>
        </p:sp>
        <p:sp>
          <p:nvSpPr>
            <p:cNvPr id="65" name="Rectangle 37834">
              <a:extLst>
                <a:ext uri="{FF2B5EF4-FFF2-40B4-BE49-F238E27FC236}">
                  <a16:creationId xmlns:a16="http://schemas.microsoft.com/office/drawing/2014/main" id="{12EEFACD-3A60-4D87-9251-38BA96B28E3F}"/>
                </a:ext>
              </a:extLst>
            </p:cNvPr>
            <p:cNvSpPr/>
            <p:nvPr/>
          </p:nvSpPr>
          <p:spPr>
            <a:xfrm>
              <a:off x="4172408" y="1229954"/>
              <a:ext cx="1254639" cy="298480"/>
            </a:xfrm>
            <a:prstGeom prst="rect">
              <a:avLst/>
            </a:prstGeom>
          </p:spPr>
          <p:txBody>
            <a:bodyPr wrap="none" lIns="0" tIns="0" rIns="0" bIns="0">
              <a:spAutoFit/>
            </a:bodyPr>
            <a:lstStyle/>
            <a:p>
              <a:pPr marL="0"/>
              <a:r>
                <a:rPr lang="en-US" sz="996" b="0" i="0" spc="0" baseline="0" dirty="0"/>
                <a:t>Page Director</a:t>
              </a:r>
              <a:r>
                <a:rPr lang="en-US" sz="996" b="0" i="0" spc="-29" baseline="0" dirty="0"/>
                <a:t>y</a:t>
              </a:r>
              <a:r>
                <a:rPr lang="en-US" sz="996" b="0" i="0" spc="0" baseline="0" dirty="0"/>
                <a:t> Index</a:t>
              </a:r>
            </a:p>
            <a:p>
              <a:pPr marL="320024">
                <a:lnSpc>
                  <a:spcPts val="1200"/>
                </a:lnSpc>
              </a:pPr>
              <a:r>
                <a:rPr lang="en-US" sz="996" b="0" i="0" spc="0" baseline="0" dirty="0"/>
                <a:t>(1 of</a:t>
              </a:r>
              <a:r>
                <a:rPr lang="en-US" sz="996" b="0" i="0" spc="-12" baseline="0" dirty="0"/>
                <a:t> </a:t>
              </a:r>
              <a:r>
                <a:rPr lang="en-US" sz="996" b="0" i="0" spc="0" baseline="0" dirty="0"/>
                <a:t>512)</a:t>
              </a:r>
            </a:p>
          </p:txBody>
        </p:sp>
        <p:sp>
          <p:nvSpPr>
            <p:cNvPr id="66" name="Rectangle 37835">
              <a:extLst>
                <a:ext uri="{FF2B5EF4-FFF2-40B4-BE49-F238E27FC236}">
                  <a16:creationId xmlns:a16="http://schemas.microsoft.com/office/drawing/2014/main" id="{65105D61-203A-4EF5-A89D-F888EAD33516}"/>
                </a:ext>
              </a:extLst>
            </p:cNvPr>
            <p:cNvSpPr/>
            <p:nvPr/>
          </p:nvSpPr>
          <p:spPr>
            <a:xfrm>
              <a:off x="5876122" y="1229954"/>
              <a:ext cx="1029193" cy="298480"/>
            </a:xfrm>
            <a:prstGeom prst="rect">
              <a:avLst/>
            </a:prstGeom>
          </p:spPr>
          <p:txBody>
            <a:bodyPr wrap="none" lIns="0" tIns="0" rIns="0" bIns="0">
              <a:spAutoFit/>
            </a:bodyPr>
            <a:lstStyle/>
            <a:p>
              <a:pPr marL="0"/>
              <a:r>
                <a:rPr lang="en-US" sz="996" b="0" i="0" spc="0" baseline="0" dirty="0"/>
                <a:t>Page Table</a:t>
              </a:r>
              <a:r>
                <a:rPr lang="en-US" sz="996" b="0" i="0" spc="-12" baseline="0" dirty="0"/>
                <a:t> </a:t>
              </a:r>
              <a:r>
                <a:rPr lang="en-US" sz="996" b="0" i="0" spc="0" baseline="0" dirty="0"/>
                <a:t>Index</a:t>
              </a:r>
            </a:p>
            <a:p>
              <a:pPr marL="224017">
                <a:lnSpc>
                  <a:spcPts val="1200"/>
                </a:lnSpc>
              </a:pPr>
              <a:r>
                <a:rPr lang="en-US" sz="996" b="0" i="0" spc="0" baseline="0" dirty="0"/>
                <a:t>(1 of</a:t>
              </a:r>
              <a:r>
                <a:rPr lang="en-US" sz="996" b="0" i="0" spc="-12" baseline="0" dirty="0"/>
                <a:t> </a:t>
              </a:r>
              <a:r>
                <a:rPr lang="en-US" sz="996" b="0" i="0" spc="0" baseline="0" dirty="0"/>
                <a:t>512)</a:t>
              </a:r>
            </a:p>
          </p:txBody>
        </p:sp>
        <p:sp>
          <p:nvSpPr>
            <p:cNvPr id="67" name="Rectangle 37836">
              <a:extLst>
                <a:ext uri="{FF2B5EF4-FFF2-40B4-BE49-F238E27FC236}">
                  <a16:creationId xmlns:a16="http://schemas.microsoft.com/office/drawing/2014/main" id="{11F349E4-F497-4A14-A221-55DA0162C524}"/>
                </a:ext>
              </a:extLst>
            </p:cNvPr>
            <p:cNvSpPr/>
            <p:nvPr/>
          </p:nvSpPr>
          <p:spPr>
            <a:xfrm>
              <a:off x="5391322" y="1026944"/>
              <a:ext cx="1775486" cy="123560"/>
            </a:xfrm>
            <a:prstGeom prst="rect">
              <a:avLst/>
            </a:prstGeom>
          </p:spPr>
          <p:txBody>
            <a:bodyPr wrap="none" lIns="0" tIns="0" rIns="0" bIns="0">
              <a:spAutoFit/>
            </a:bodyPr>
            <a:lstStyle/>
            <a:p>
              <a:pPr marL="0">
                <a:tabLst>
                  <a:tab pos="1647307" algn="l"/>
                </a:tabLst>
              </a:pPr>
              <a:r>
                <a:rPr lang="en-US" sz="803" b="0" i="0" spc="0" baseline="0" dirty="0"/>
                <a:t>2</a:t>
              </a:r>
              <a:r>
                <a:rPr lang="en-US" sz="803" b="0" i="0" spc="689" baseline="0" dirty="0"/>
                <a:t>1</a:t>
              </a:r>
              <a:r>
                <a:rPr lang="en-US" sz="803" b="0" i="0" spc="0" baseline="0" dirty="0"/>
                <a:t>20	12</a:t>
              </a:r>
            </a:p>
          </p:txBody>
        </p:sp>
        <p:sp>
          <p:nvSpPr>
            <p:cNvPr id="68" name="Rectangle 37837">
              <a:extLst>
                <a:ext uri="{FF2B5EF4-FFF2-40B4-BE49-F238E27FC236}">
                  <a16:creationId xmlns:a16="http://schemas.microsoft.com/office/drawing/2014/main" id="{010CD365-9298-4FED-8EEE-F99238AA436C}"/>
                </a:ext>
              </a:extLst>
            </p:cNvPr>
            <p:cNvSpPr/>
            <p:nvPr/>
          </p:nvSpPr>
          <p:spPr>
            <a:xfrm>
              <a:off x="7461142" y="1229954"/>
              <a:ext cx="1212127" cy="298480"/>
            </a:xfrm>
            <a:prstGeom prst="rect">
              <a:avLst/>
            </a:prstGeom>
          </p:spPr>
          <p:txBody>
            <a:bodyPr wrap="none" lIns="0" tIns="0" rIns="0" bIns="0">
              <a:spAutoFit/>
            </a:bodyPr>
            <a:lstStyle/>
            <a:p>
              <a:pPr marL="0"/>
              <a:r>
                <a:rPr lang="en-US" sz="996" b="0" i="0" spc="0" baseline="0" dirty="0"/>
                <a:t>Location</a:t>
              </a:r>
              <a:r>
                <a:rPr lang="en-US" sz="996" b="0" i="0" spc="-12" baseline="0" dirty="0"/>
                <a:t> </a:t>
              </a:r>
              <a:r>
                <a:rPr lang="en-US" sz="996" b="0" i="0" spc="-11" baseline="0" dirty="0"/>
                <a:t>w</a:t>
              </a:r>
              <a:r>
                <a:rPr lang="en-US" sz="996" b="0" i="0" spc="0" baseline="0" dirty="0"/>
                <a:t>ithin Page</a:t>
              </a:r>
            </a:p>
            <a:p>
              <a:pPr marL="277397">
                <a:lnSpc>
                  <a:spcPts val="1200"/>
                </a:lnSpc>
              </a:pPr>
              <a:r>
                <a:rPr lang="en-US" sz="996" b="0" i="0" spc="0" baseline="0" dirty="0"/>
                <a:t>(1 of</a:t>
              </a:r>
              <a:r>
                <a:rPr lang="en-US" sz="996" b="0" i="0" spc="-12" baseline="0" dirty="0"/>
                <a:t> </a:t>
              </a:r>
              <a:r>
                <a:rPr lang="en-US" sz="996" b="0" i="0" spc="0" baseline="0" dirty="0"/>
                <a:t>4096)</a:t>
              </a:r>
            </a:p>
          </p:txBody>
        </p:sp>
        <p:sp>
          <p:nvSpPr>
            <p:cNvPr id="69" name="Rectangle 37838">
              <a:extLst>
                <a:ext uri="{FF2B5EF4-FFF2-40B4-BE49-F238E27FC236}">
                  <a16:creationId xmlns:a16="http://schemas.microsoft.com/office/drawing/2014/main" id="{8E8AEF87-9DC3-4805-AC2D-2E4E803D593E}"/>
                </a:ext>
              </a:extLst>
            </p:cNvPr>
            <p:cNvSpPr/>
            <p:nvPr/>
          </p:nvSpPr>
          <p:spPr>
            <a:xfrm>
              <a:off x="7216755" y="1026944"/>
              <a:ext cx="1687963" cy="123560"/>
            </a:xfrm>
            <a:prstGeom prst="rect">
              <a:avLst/>
            </a:prstGeom>
          </p:spPr>
          <p:txBody>
            <a:bodyPr wrap="none" lIns="0" tIns="0" rIns="0" bIns="0">
              <a:spAutoFit/>
            </a:bodyPr>
            <a:lstStyle/>
            <a:p>
              <a:pPr marL="0">
                <a:tabLst>
                  <a:tab pos="1616370" algn="l"/>
                </a:tabLst>
              </a:pPr>
              <a:r>
                <a:rPr lang="en-US" sz="803" b="0" i="0" spc="0" baseline="0" dirty="0"/>
                <a:t>11	0</a:t>
              </a:r>
            </a:p>
          </p:txBody>
        </p:sp>
        <p:sp>
          <p:nvSpPr>
            <p:cNvPr id="70" name="Rectangle 37839">
              <a:extLst>
                <a:ext uri="{FF2B5EF4-FFF2-40B4-BE49-F238E27FC236}">
                  <a16:creationId xmlns:a16="http://schemas.microsoft.com/office/drawing/2014/main" id="{1F6A6628-539C-4051-9D92-D756A7C35942}"/>
                </a:ext>
              </a:extLst>
            </p:cNvPr>
            <p:cNvSpPr/>
            <p:nvPr/>
          </p:nvSpPr>
          <p:spPr>
            <a:xfrm>
              <a:off x="2852677" y="1229954"/>
              <a:ext cx="610745" cy="298480"/>
            </a:xfrm>
            <a:prstGeom prst="rect">
              <a:avLst/>
            </a:prstGeom>
          </p:spPr>
          <p:txBody>
            <a:bodyPr wrap="none" lIns="0" tIns="0" rIns="0" bIns="0">
              <a:spAutoFit/>
            </a:bodyPr>
            <a:lstStyle/>
            <a:p>
              <a:pPr marL="0"/>
              <a:r>
                <a:rPr lang="en-US" sz="996" b="0" i="0" spc="0" baseline="0" dirty="0"/>
                <a:t>PDP Index</a:t>
              </a:r>
            </a:p>
            <a:p>
              <a:pPr marL="32002">
                <a:lnSpc>
                  <a:spcPts val="1200"/>
                </a:lnSpc>
              </a:pPr>
              <a:r>
                <a:rPr lang="en-US" sz="996" b="0" i="0" spc="0" baseline="0" dirty="0"/>
                <a:t>(1 of</a:t>
              </a:r>
              <a:r>
                <a:rPr lang="en-US" sz="996" b="0" i="0" spc="-12" baseline="0" dirty="0"/>
                <a:t> </a:t>
              </a:r>
              <a:r>
                <a:rPr lang="en-US" sz="996" b="0" i="0" spc="0" baseline="0" dirty="0"/>
                <a:t>512)</a:t>
              </a:r>
            </a:p>
          </p:txBody>
        </p:sp>
        <p:sp>
          <p:nvSpPr>
            <p:cNvPr id="71" name="Rectangle 37840">
              <a:extLst>
                <a:ext uri="{FF2B5EF4-FFF2-40B4-BE49-F238E27FC236}">
                  <a16:creationId xmlns:a16="http://schemas.microsoft.com/office/drawing/2014/main" id="{BE9C2D64-AEB7-41A6-979E-1027833371E3}"/>
                </a:ext>
              </a:extLst>
            </p:cNvPr>
            <p:cNvSpPr/>
            <p:nvPr/>
          </p:nvSpPr>
          <p:spPr>
            <a:xfrm>
              <a:off x="3802950" y="1026944"/>
              <a:ext cx="304955" cy="123560"/>
            </a:xfrm>
            <a:prstGeom prst="rect">
              <a:avLst/>
            </a:prstGeom>
          </p:spPr>
          <p:txBody>
            <a:bodyPr wrap="none" lIns="0" tIns="0" rIns="0" bIns="0">
              <a:spAutoFit/>
            </a:bodyPr>
            <a:lstStyle/>
            <a:p>
              <a:pPr marL="0"/>
              <a:r>
                <a:rPr lang="en-US" sz="803" b="0" i="0" spc="0" baseline="0" dirty="0"/>
                <a:t>3</a:t>
              </a:r>
              <a:r>
                <a:rPr lang="en-US" sz="803" b="0" i="0" spc="628" baseline="0" dirty="0"/>
                <a:t>0</a:t>
              </a:r>
              <a:r>
                <a:rPr lang="en-US" sz="803" b="0" i="0" spc="0" baseline="0" dirty="0"/>
                <a:t>29</a:t>
              </a:r>
            </a:p>
          </p:txBody>
        </p:sp>
        <p:sp>
          <p:nvSpPr>
            <p:cNvPr id="72" name="Rectangle 37842">
              <a:extLst>
                <a:ext uri="{FF2B5EF4-FFF2-40B4-BE49-F238E27FC236}">
                  <a16:creationId xmlns:a16="http://schemas.microsoft.com/office/drawing/2014/main" id="{69AE0CAA-7A24-406C-98BE-C82B9B2C6A87}"/>
                </a:ext>
              </a:extLst>
            </p:cNvPr>
            <p:cNvSpPr/>
            <p:nvPr/>
          </p:nvSpPr>
          <p:spPr>
            <a:xfrm>
              <a:off x="1214970" y="1229954"/>
              <a:ext cx="692497" cy="298480"/>
            </a:xfrm>
            <a:prstGeom prst="rect">
              <a:avLst/>
            </a:prstGeom>
          </p:spPr>
          <p:txBody>
            <a:bodyPr wrap="none" lIns="0" tIns="0" rIns="0" bIns="0">
              <a:spAutoFit/>
            </a:bodyPr>
            <a:lstStyle/>
            <a:p>
              <a:pPr marL="0"/>
              <a:r>
                <a:rPr lang="en-US" sz="996" b="0" i="0" spc="0" baseline="0" dirty="0"/>
                <a:t>PML4 Index</a:t>
              </a:r>
            </a:p>
            <a:p>
              <a:pPr marL="67040">
                <a:lnSpc>
                  <a:spcPts val="1200"/>
                </a:lnSpc>
              </a:pPr>
              <a:r>
                <a:rPr lang="en-US" sz="996" b="0" i="0" spc="0" baseline="0" dirty="0"/>
                <a:t>(1 of</a:t>
              </a:r>
              <a:r>
                <a:rPr lang="en-US" sz="996" b="0" i="0" spc="-12" baseline="0" dirty="0"/>
                <a:t> </a:t>
              </a:r>
              <a:r>
                <a:rPr lang="en-US" sz="996" b="0" i="0" spc="0" baseline="0" dirty="0"/>
                <a:t>512)</a:t>
              </a:r>
            </a:p>
          </p:txBody>
        </p:sp>
        <p:sp>
          <p:nvSpPr>
            <p:cNvPr id="73" name="Rectangle 37843">
              <a:extLst>
                <a:ext uri="{FF2B5EF4-FFF2-40B4-BE49-F238E27FC236}">
                  <a16:creationId xmlns:a16="http://schemas.microsoft.com/office/drawing/2014/main" id="{888D3390-753C-4EFE-82A5-B7F35A1E3CAC}"/>
                </a:ext>
              </a:extLst>
            </p:cNvPr>
            <p:cNvSpPr/>
            <p:nvPr/>
          </p:nvSpPr>
          <p:spPr>
            <a:xfrm>
              <a:off x="793288" y="1026944"/>
              <a:ext cx="1733551" cy="123560"/>
            </a:xfrm>
            <a:prstGeom prst="rect">
              <a:avLst/>
            </a:prstGeom>
          </p:spPr>
          <p:txBody>
            <a:bodyPr wrap="none" lIns="0" tIns="0" rIns="0" bIns="0">
              <a:spAutoFit/>
            </a:bodyPr>
            <a:lstStyle/>
            <a:p>
              <a:pPr marL="0">
                <a:tabLst>
                  <a:tab pos="1414706" algn="l"/>
                </a:tabLst>
              </a:pPr>
              <a:r>
                <a:rPr lang="en-US" sz="803" b="0" i="0" spc="0" baseline="0" dirty="0"/>
                <a:t>47	3</a:t>
              </a:r>
              <a:r>
                <a:rPr lang="en-US" sz="803" b="0" i="0" spc="628" baseline="0" dirty="0"/>
                <a:t>9</a:t>
              </a:r>
              <a:r>
                <a:rPr lang="en-US" sz="803" b="0" i="0" spc="0" baseline="0" dirty="0"/>
                <a:t>38</a:t>
              </a:r>
            </a:p>
          </p:txBody>
        </p:sp>
        <p:sp>
          <p:nvSpPr>
            <p:cNvPr id="74" name="Rectangle 37844">
              <a:extLst>
                <a:ext uri="{FF2B5EF4-FFF2-40B4-BE49-F238E27FC236}">
                  <a16:creationId xmlns:a16="http://schemas.microsoft.com/office/drawing/2014/main" id="{4C271278-E35D-4258-AEBD-2990D91A5FBE}"/>
                </a:ext>
              </a:extLst>
            </p:cNvPr>
            <p:cNvSpPr/>
            <p:nvPr/>
          </p:nvSpPr>
          <p:spPr>
            <a:xfrm>
              <a:off x="175951" y="1229954"/>
              <a:ext cx="570669" cy="298480"/>
            </a:xfrm>
            <a:prstGeom prst="rect">
              <a:avLst/>
            </a:prstGeom>
          </p:spPr>
          <p:txBody>
            <a:bodyPr wrap="none" lIns="0" tIns="0" rIns="0" bIns="0">
              <a:spAutoFit/>
            </a:bodyPr>
            <a:lstStyle/>
            <a:p>
              <a:pPr marL="140153"/>
              <a:r>
                <a:rPr lang="en-US" sz="996" b="0" i="0" spc="0" baseline="0" dirty="0"/>
                <a:t>Sign</a:t>
              </a:r>
            </a:p>
            <a:p>
              <a:pPr marL="0">
                <a:lnSpc>
                  <a:spcPts val="1200"/>
                </a:lnSpc>
              </a:pPr>
              <a:r>
                <a:rPr lang="en-US" sz="996" b="0" i="0" spc="0" baseline="0" dirty="0"/>
                <a:t>Extended</a:t>
              </a:r>
            </a:p>
          </p:txBody>
        </p:sp>
        <p:sp>
          <p:nvSpPr>
            <p:cNvPr id="75" name="Rectangle 37845">
              <a:extLst>
                <a:ext uri="{FF2B5EF4-FFF2-40B4-BE49-F238E27FC236}">
                  <a16:creationId xmlns:a16="http://schemas.microsoft.com/office/drawing/2014/main" id="{30BFBB75-CC08-48A4-B360-9C1646C41AB7}"/>
                </a:ext>
              </a:extLst>
            </p:cNvPr>
            <p:cNvSpPr/>
            <p:nvPr/>
          </p:nvSpPr>
          <p:spPr>
            <a:xfrm>
              <a:off x="199340" y="1026944"/>
              <a:ext cx="112210" cy="123560"/>
            </a:xfrm>
            <a:prstGeom prst="rect">
              <a:avLst/>
            </a:prstGeom>
          </p:spPr>
          <p:txBody>
            <a:bodyPr wrap="none" lIns="0" tIns="0" rIns="0" bIns="0">
              <a:spAutoFit/>
            </a:bodyPr>
            <a:lstStyle/>
            <a:p>
              <a:pPr marL="0"/>
              <a:r>
                <a:rPr lang="en-US" sz="803" b="0" i="0" spc="0" baseline="0" dirty="0"/>
                <a:t>63</a:t>
              </a:r>
            </a:p>
          </p:txBody>
        </p:sp>
      </p:grpSp>
    </p:spTree>
    <p:extLst>
      <p:ext uri="{BB962C8B-B14F-4D97-AF65-F5344CB8AC3E}">
        <p14:creationId xmlns:p14="http://schemas.microsoft.com/office/powerpoint/2010/main" val="1743101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microcode for </a:t>
            </a:r>
            <a:r>
              <a:rPr lang="en-US" dirty="0" err="1"/>
              <a:t>movsb</a:t>
            </a:r>
            <a:r>
              <a:rPr lang="en-US" dirty="0"/>
              <a:t> (AMD)</a:t>
            </a:r>
          </a:p>
        </p:txBody>
      </p:sp>
      <p:sp>
        <p:nvSpPr>
          <p:cNvPr id="3" name="Content Placeholder 2"/>
          <p:cNvSpPr>
            <a:spLocks noGrp="1"/>
          </p:cNvSpPr>
          <p:nvPr>
            <p:ph idx="1"/>
          </p:nvPr>
        </p:nvSpPr>
        <p:spPr/>
        <p:txBody>
          <a:bodyPr/>
          <a:lstStyle/>
          <a:p>
            <a:r>
              <a:rPr lang="en-US" dirty="0" err="1"/>
              <a:t>movsb</a:t>
            </a:r>
            <a:r>
              <a:rPr lang="en-US" dirty="0"/>
              <a:t> (move byte string)</a:t>
            </a:r>
          </a:p>
          <a:p>
            <a:endParaRPr lang="en-US" dirty="0"/>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
        <p:nvSpPr>
          <p:cNvPr id="6" name="Rectangle 5"/>
          <p:cNvSpPr/>
          <p:nvPr/>
        </p:nvSpPr>
        <p:spPr>
          <a:xfrm>
            <a:off x="527524" y="1873918"/>
            <a:ext cx="8088952" cy="2585323"/>
          </a:xfrm>
          <a:prstGeom prst="rect">
            <a:avLst/>
          </a:prstGeom>
          <a:ln>
            <a:solidFill>
              <a:schemeClr val="accent1"/>
            </a:solidFill>
          </a:ln>
        </p:spPr>
        <p:txBody>
          <a:bodyPr wrap="square">
            <a:spAutoFit/>
          </a:bodyPr>
          <a:lstStyle/>
          <a:p>
            <a:r>
              <a:rPr lang="en-US" dirty="0"/>
              <a:t>1. LDDF 		; load </a:t>
            </a:r>
            <a:r>
              <a:rPr lang="en-US" dirty="0" err="1"/>
              <a:t>directioni</a:t>
            </a:r>
            <a:r>
              <a:rPr lang="en-US" dirty="0"/>
              <a:t> flag to latch in </a:t>
            </a:r>
            <a:r>
              <a:rPr lang="en-US" dirty="0" err="1"/>
              <a:t>funtional</a:t>
            </a:r>
            <a:r>
              <a:rPr lang="en-US" dirty="0"/>
              <a:t> unit</a:t>
            </a:r>
          </a:p>
          <a:p>
            <a:r>
              <a:rPr lang="en-US" dirty="0"/>
              <a:t>2. OR </a:t>
            </a:r>
            <a:r>
              <a:rPr lang="en-US" dirty="0" err="1"/>
              <a:t>ecx</a:t>
            </a:r>
            <a:r>
              <a:rPr lang="en-US" dirty="0"/>
              <a:t>, </a:t>
            </a:r>
            <a:r>
              <a:rPr lang="en-US" dirty="0" err="1"/>
              <a:t>ecx</a:t>
            </a:r>
            <a:r>
              <a:rPr lang="en-US" dirty="0"/>
              <a:t> 	; test if ECX is zero</a:t>
            </a:r>
          </a:p>
          <a:p>
            <a:r>
              <a:rPr lang="en-US" dirty="0"/>
              <a:t>3. JZ end 		; terminate string move if ECX is zero</a:t>
            </a:r>
          </a:p>
          <a:p>
            <a:r>
              <a:rPr lang="en-US" dirty="0"/>
              <a:t>loop:</a:t>
            </a:r>
          </a:p>
          <a:p>
            <a:r>
              <a:rPr lang="en-US" dirty="0"/>
              <a:t>4. MOVFM+ tmp0, [</a:t>
            </a:r>
            <a:r>
              <a:rPr lang="en-US" dirty="0" err="1"/>
              <a:t>esi</a:t>
            </a:r>
            <a:r>
              <a:rPr lang="en-US" dirty="0"/>
              <a:t>] 	; move to </a:t>
            </a:r>
            <a:r>
              <a:rPr lang="en-US" dirty="0" err="1"/>
              <a:t>tmp</a:t>
            </a:r>
            <a:r>
              <a:rPr lang="en-US" dirty="0"/>
              <a:t> data from source and </a:t>
            </a:r>
            <a:r>
              <a:rPr lang="en-US" dirty="0" err="1"/>
              <a:t>inc</a:t>
            </a:r>
            <a:r>
              <a:rPr lang="en-US" dirty="0"/>
              <a:t>/</a:t>
            </a:r>
            <a:r>
              <a:rPr lang="en-US" dirty="0" err="1"/>
              <a:t>dec</a:t>
            </a:r>
            <a:r>
              <a:rPr lang="en-US" dirty="0"/>
              <a:t> ESI</a:t>
            </a:r>
          </a:p>
          <a:p>
            <a:r>
              <a:rPr lang="en-US" dirty="0"/>
              <a:t>5. MOVTM+ [</a:t>
            </a:r>
            <a:r>
              <a:rPr lang="en-US" dirty="0" err="1"/>
              <a:t>edi</a:t>
            </a:r>
            <a:r>
              <a:rPr lang="en-US" dirty="0"/>
              <a:t>], tmp0 	; move the data to destination and </a:t>
            </a:r>
            <a:r>
              <a:rPr lang="en-US" dirty="0" err="1"/>
              <a:t>inc</a:t>
            </a:r>
            <a:r>
              <a:rPr lang="en-US" dirty="0"/>
              <a:t>/</a:t>
            </a:r>
            <a:r>
              <a:rPr lang="en-US" dirty="0" err="1"/>
              <a:t>dec</a:t>
            </a:r>
            <a:r>
              <a:rPr lang="en-US" dirty="0"/>
              <a:t> EDI</a:t>
            </a:r>
          </a:p>
          <a:p>
            <a:r>
              <a:rPr lang="en-US" dirty="0"/>
              <a:t>6. DECXJNZ loop 		; </a:t>
            </a:r>
            <a:r>
              <a:rPr lang="en-US" dirty="0" err="1"/>
              <a:t>dec</a:t>
            </a:r>
            <a:r>
              <a:rPr lang="en-US" dirty="0"/>
              <a:t> ECX and repeat until zero</a:t>
            </a:r>
          </a:p>
          <a:p>
            <a:r>
              <a:rPr lang="en-US" dirty="0"/>
              <a:t>end:</a:t>
            </a:r>
          </a:p>
          <a:p>
            <a:r>
              <a:rPr lang="en-US" dirty="0"/>
              <a:t>7. EXIT</a:t>
            </a:r>
          </a:p>
        </p:txBody>
      </p:sp>
    </p:spTree>
    <p:extLst>
      <p:ext uri="{BB962C8B-B14F-4D97-AF65-F5344CB8AC3E}">
        <p14:creationId xmlns:p14="http://schemas.microsoft.com/office/powerpoint/2010/main" val="7371257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327119" y="-1022319"/>
            <a:ext cx="6489764" cy="883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80</a:t>
            </a:fld>
            <a:endParaRPr lang="en-US" dirty="0"/>
          </a:p>
        </p:txBody>
      </p:sp>
    </p:spTree>
    <p:extLst>
      <p:ext uri="{BB962C8B-B14F-4D97-AF65-F5344CB8AC3E}">
        <p14:creationId xmlns:p14="http://schemas.microsoft.com/office/powerpoint/2010/main" val="3883309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t>Native System Memory Management Unit Diagram</a:t>
            </a:r>
            <a:endParaRPr lang="ko-KR"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709738"/>
            <a:ext cx="812482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81</a:t>
            </a:fld>
            <a:endParaRPr lang="en-US" dirty="0"/>
          </a:p>
        </p:txBody>
      </p:sp>
    </p:spTree>
    <p:extLst>
      <p:ext uri="{BB962C8B-B14F-4D97-AF65-F5344CB8AC3E}">
        <p14:creationId xmlns:p14="http://schemas.microsoft.com/office/powerpoint/2010/main" val="2711555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Shadow Page Tables Diagram</a:t>
            </a:r>
            <a:endParaRPr lang="ko-KR"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50" y="3077705"/>
            <a:ext cx="83857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a:spLocks noGrp="1"/>
          </p:cNvSpPr>
          <p:nvPr>
            <p:ph sz="quarter" idx="1"/>
          </p:nvPr>
        </p:nvSpPr>
        <p:spPr>
          <a:xfrm>
            <a:off x="457200" y="1219200"/>
            <a:ext cx="8229600" cy="4937760"/>
          </a:xfrm>
        </p:spPr>
        <p:txBody>
          <a:bodyPr>
            <a:normAutofit/>
          </a:bodyPr>
          <a:lstStyle/>
          <a:p>
            <a:r>
              <a:rPr lang="en-US" altLang="ko-KR" sz="1600" dirty="0"/>
              <a:t>VMM maintains PPN-&gt;MPN mappings in its internal data structures and stores LPN-&gt;MPN mappings in shadow page tables that are exposed to the hardware.</a:t>
            </a:r>
          </a:p>
          <a:p>
            <a:r>
              <a:rPr lang="en-US" altLang="ko-KR" sz="1600" dirty="0"/>
              <a:t>Recently used LPN-&gt;MPN translations are cached in the hardware TLB.</a:t>
            </a:r>
          </a:p>
          <a:p>
            <a:r>
              <a:rPr lang="en-US" altLang="ko-KR" sz="1600" dirty="0"/>
              <a:t>VMM keeps these shadow page tables synchronized to the guest page tables.</a:t>
            </a:r>
          </a:p>
          <a:p>
            <a:r>
              <a:rPr lang="en-US" altLang="ko-KR" sz="1600" dirty="0"/>
              <a:t>This synchronization introduces virtualization overhead when the guest updates its page tables.</a:t>
            </a:r>
            <a:endParaRPr lang="ko-KR" altLang="en-US" sz="1600" dirty="0"/>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82</a:t>
            </a:fld>
            <a:endParaRPr lang="en-US" dirty="0"/>
          </a:p>
        </p:txBody>
      </p:sp>
    </p:spTree>
    <p:extLst>
      <p:ext uri="{BB962C8B-B14F-4D97-AF65-F5344CB8AC3E}">
        <p14:creationId xmlns:p14="http://schemas.microsoft.com/office/powerpoint/2010/main" val="3999341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Second Level Address Translation</a:t>
            </a:r>
            <a:endParaRPr lang="en-US" dirty="0"/>
          </a:p>
        </p:txBody>
      </p:sp>
      <p:sp>
        <p:nvSpPr>
          <p:cNvPr id="3" name="Content Placeholder 2"/>
          <p:cNvSpPr>
            <a:spLocks noGrp="1"/>
          </p:cNvSpPr>
          <p:nvPr>
            <p:ph idx="1"/>
          </p:nvPr>
        </p:nvSpPr>
        <p:spPr/>
        <p:txBody>
          <a:bodyPr/>
          <a:lstStyle/>
          <a:p>
            <a:r>
              <a:rPr lang="en-US"/>
              <a:t>AMD-V and VT-x help the VMM control guests</a:t>
            </a:r>
          </a:p>
          <a:p>
            <a:r>
              <a:rPr lang="en-US"/>
              <a:t>… but, they don’t address the need for shadow page tables</a:t>
            </a:r>
          </a:p>
          <a:p>
            <a:r>
              <a:rPr lang="en-US"/>
              <a:t>Second level address translation (SLAT) allows the MMU to directly support guest page tables</a:t>
            </a:r>
          </a:p>
          <a:p>
            <a:pPr lvl="1"/>
            <a:r>
              <a:rPr lang="en-US"/>
              <a:t>Intel: Extended Page Tables (EPT)</a:t>
            </a:r>
          </a:p>
          <a:p>
            <a:pPr lvl="1"/>
            <a:r>
              <a:rPr lang="en-US"/>
              <a:t>AMD: Rapid Virtualization Indexing (RVI)</a:t>
            </a:r>
          </a:p>
          <a:p>
            <a:pPr lvl="1"/>
            <a:r>
              <a:rPr lang="en-US"/>
              <a:t>Also known as Two Dimensional Paging (TDP)</a:t>
            </a:r>
          </a:p>
          <a:p>
            <a:pPr lvl="1"/>
            <a:r>
              <a:rPr lang="en-US"/>
              <a:t>Introduced in 2008</a:t>
            </a:r>
            <a:endParaRPr lang="en-US" dirty="0"/>
          </a:p>
        </p:txBody>
      </p:sp>
      <p:sp>
        <p:nvSpPr>
          <p:cNvPr id="4" name="Slide Number Placeholder 3"/>
          <p:cNvSpPr>
            <a:spLocks noGrp="1"/>
          </p:cNvSpPr>
          <p:nvPr>
            <p:ph type="sldNum" sz="quarter" idx="12"/>
          </p:nvPr>
        </p:nvSpPr>
        <p:spPr/>
        <p:txBody>
          <a:bodyPr/>
          <a:lstStyle/>
          <a:p>
            <a:fld id="{283B9EA5-CE9A-4950-A80C-5ADF06B45BB8}" type="slidenum">
              <a:rPr lang="en-US" smtClean="0"/>
              <a:pPr/>
              <a:t>83</a:t>
            </a:fld>
            <a:endParaRPr lang="en-US" dirty="0"/>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3060315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SLAT Implementation</a:t>
            </a:r>
            <a:endParaRPr lang="en-US" dirty="0"/>
          </a:p>
        </p:txBody>
      </p:sp>
      <p:sp>
        <p:nvSpPr>
          <p:cNvPr id="3" name="Content Placeholder 2"/>
          <p:cNvSpPr>
            <a:spLocks noGrp="1"/>
          </p:cNvSpPr>
          <p:nvPr>
            <p:ph idx="1"/>
          </p:nvPr>
        </p:nvSpPr>
        <p:spPr/>
        <p:txBody>
          <a:bodyPr/>
          <a:lstStyle/>
          <a:p>
            <a:r>
              <a:rPr lang="en-US"/>
              <a:t>VMM installs first and second level tables in the MMU</a:t>
            </a:r>
          </a:p>
          <a:p>
            <a:pPr lvl="1"/>
            <a:r>
              <a:rPr lang="en-US"/>
              <a:t>Context switch to the guest via vmenter</a:t>
            </a:r>
          </a:p>
          <a:p>
            <a:r>
              <a:rPr lang="en-US"/>
              <a:t>Steps to translate an address:</a:t>
            </a:r>
          </a:p>
          <a:p>
            <a:pPr lvl="1"/>
            <a:r>
              <a:rPr lang="en-US"/>
              <a:t>MMU queries the level 1 (guest) table</a:t>
            </a:r>
          </a:p>
          <a:p>
            <a:pPr lvl="1"/>
            <a:r>
              <a:rPr lang="en-US"/>
              <a:t>MMU queries the level 2 (VMM) table</a:t>
            </a:r>
          </a:p>
          <a:p>
            <a:r>
              <a:rPr lang="en-US"/>
              <a:t>If any step yields an invalid PTE than page fault to the VMM (vmexit)</a:t>
            </a:r>
            <a:endParaRPr lang="en-US" dirty="0"/>
          </a:p>
        </p:txBody>
      </p:sp>
      <p:sp>
        <p:nvSpPr>
          <p:cNvPr id="4" name="Slide Number Placeholder 3"/>
          <p:cNvSpPr>
            <a:spLocks noGrp="1"/>
          </p:cNvSpPr>
          <p:nvPr>
            <p:ph type="sldNum" sz="quarter" idx="12"/>
          </p:nvPr>
        </p:nvSpPr>
        <p:spPr/>
        <p:txBody>
          <a:bodyPr/>
          <a:lstStyle/>
          <a:p>
            <a:fld id="{283B9EA5-CE9A-4950-A80C-5ADF06B45BB8}" type="slidenum">
              <a:rPr lang="en-US" smtClean="0"/>
              <a:pPr/>
              <a:t>84</a:t>
            </a:fld>
            <a:endParaRPr lang="en-US" dirty="0"/>
          </a:p>
        </p:txBody>
      </p:sp>
      <p:sp>
        <p:nvSpPr>
          <p:cNvPr id="56" name="TextBox 55"/>
          <p:cNvSpPr txBox="1"/>
          <p:nvPr/>
        </p:nvSpPr>
        <p:spPr>
          <a:xfrm>
            <a:off x="3474544" y="5942670"/>
            <a:ext cx="704039" cy="461665"/>
          </a:xfrm>
          <a:prstGeom prst="rect">
            <a:avLst/>
          </a:prstGeom>
          <a:noFill/>
        </p:spPr>
        <p:txBody>
          <a:bodyPr wrap="none" rtlCol="0">
            <a:spAutoFit/>
          </a:bodyPr>
          <a:lstStyle/>
          <a:p>
            <a:r>
              <a:rPr lang="en-US" sz="2400" dirty="0">
                <a:solidFill>
                  <a:schemeClr val="bg1"/>
                </a:solidFill>
              </a:rPr>
              <a:t>CPU</a:t>
            </a:r>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398355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Advantages of SLAT</a:t>
            </a:r>
            <a:endParaRPr lang="en-US" dirty="0"/>
          </a:p>
        </p:txBody>
      </p:sp>
      <p:sp>
        <p:nvSpPr>
          <p:cNvPr id="3" name="Content Placeholder 2"/>
          <p:cNvSpPr>
            <a:spLocks noGrp="1"/>
          </p:cNvSpPr>
          <p:nvPr>
            <p:ph idx="1"/>
          </p:nvPr>
        </p:nvSpPr>
        <p:spPr/>
        <p:txBody>
          <a:bodyPr/>
          <a:lstStyle/>
          <a:p>
            <a:r>
              <a:rPr lang="en-US"/>
              <a:t>Huge performance advantages vs. shadow page tables</a:t>
            </a:r>
          </a:p>
          <a:p>
            <a:r>
              <a:rPr lang="en-US"/>
              <a:t>When guests mov cr3, the CPU updates vmcr3 register</a:t>
            </a:r>
          </a:p>
          <a:p>
            <a:pPr lvl="1"/>
            <a:r>
              <a:rPr lang="en-US"/>
              <a:t>No need to vmexit when guest OS switches context</a:t>
            </a:r>
          </a:p>
          <a:p>
            <a:r>
              <a:rPr lang="en-US"/>
              <a:t>EPT can be filled on-demand or pre-initialized with PFN</a:t>
            </a:r>
            <a:r>
              <a:rPr lang="en-US">
                <a:sym typeface="Wingdings" panose="05000000000000000000" pitchFamily="2" charset="2"/>
              </a:rPr>
              <a:t>MFN entries</a:t>
            </a:r>
          </a:p>
          <a:p>
            <a:pPr lvl="1"/>
            <a:r>
              <a:rPr lang="en-US">
                <a:sym typeface="Wingdings" panose="05000000000000000000" pitchFamily="2" charset="2"/>
              </a:rPr>
              <a:t>On-demand:</a:t>
            </a:r>
          </a:p>
          <a:p>
            <a:pPr lvl="2"/>
            <a:r>
              <a:rPr lang="en-US">
                <a:sym typeface="Wingdings" panose="05000000000000000000" pitchFamily="2" charset="2"/>
              </a:rPr>
              <a:t>Slower, since many address translations will trigger hidden misses</a:t>
            </a:r>
          </a:p>
          <a:p>
            <a:pPr lvl="2"/>
            <a:r>
              <a:rPr lang="en-US">
                <a:sym typeface="Wingdings" panose="05000000000000000000" pitchFamily="2" charset="2"/>
              </a:rPr>
              <a:t>… but hardware pages for the guest can be allocated when needed</a:t>
            </a:r>
          </a:p>
          <a:p>
            <a:pPr lvl="2"/>
            <a:r>
              <a:rPr lang="en-US">
                <a:sym typeface="Wingdings" panose="05000000000000000000" pitchFamily="2" charset="2"/>
              </a:rPr>
              <a:t>And, the EPT will be smaller</a:t>
            </a:r>
          </a:p>
          <a:p>
            <a:pPr lvl="1"/>
            <a:r>
              <a:rPr lang="en-US">
                <a:sym typeface="Wingdings" panose="05000000000000000000" pitchFamily="2" charset="2"/>
              </a:rPr>
              <a:t>Preallocation:</a:t>
            </a:r>
          </a:p>
          <a:p>
            <a:pPr lvl="2"/>
            <a:r>
              <a:rPr lang="en-US">
                <a:sym typeface="Wingdings" panose="05000000000000000000" pitchFamily="2" charset="2"/>
              </a:rPr>
              <a:t>No need to vmexit when the guest OS creates or modifies it’s page tables</a:t>
            </a:r>
          </a:p>
          <a:p>
            <a:pPr lvl="2"/>
            <a:r>
              <a:rPr lang="en-US">
                <a:sym typeface="Wingdings" panose="05000000000000000000" pitchFamily="2" charset="2"/>
              </a:rPr>
              <a:t>… but hardware pages need to be reserved for the guest</a:t>
            </a:r>
          </a:p>
          <a:p>
            <a:pPr lvl="2"/>
            <a:r>
              <a:rPr lang="en-US">
                <a:sym typeface="Wingdings" panose="05000000000000000000" pitchFamily="2" charset="2"/>
              </a:rPr>
              <a:t>And, the EPT table will be larger</a:t>
            </a:r>
            <a:endParaRPr lang="en-US" dirty="0"/>
          </a:p>
        </p:txBody>
      </p:sp>
      <p:sp>
        <p:nvSpPr>
          <p:cNvPr id="4" name="Slide Number Placeholder 3"/>
          <p:cNvSpPr>
            <a:spLocks noGrp="1"/>
          </p:cNvSpPr>
          <p:nvPr>
            <p:ph type="sldNum" sz="quarter" idx="12"/>
          </p:nvPr>
        </p:nvSpPr>
        <p:spPr/>
        <p:txBody>
          <a:bodyPr/>
          <a:lstStyle/>
          <a:p>
            <a:fld id="{283B9EA5-CE9A-4950-A80C-5ADF06B45BB8}" type="slidenum">
              <a:rPr lang="en-US" smtClean="0"/>
              <a:pPr/>
              <a:t>85</a:t>
            </a:fld>
            <a:endParaRPr lang="en-US" dirty="0"/>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543841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t>Hardware Memory Management Unit Diagram</a:t>
            </a:r>
            <a:endParaRPr lang="ko-KR"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955195"/>
            <a:ext cx="8458200" cy="337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86</a:t>
            </a:fld>
            <a:endParaRPr lang="en-US" dirty="0"/>
          </a:p>
        </p:txBody>
      </p:sp>
    </p:spTree>
    <p:extLst>
      <p:ext uri="{BB962C8B-B14F-4D97-AF65-F5344CB8AC3E}">
        <p14:creationId xmlns:p14="http://schemas.microsoft.com/office/powerpoint/2010/main" val="7193375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t>Hardware Memory Management Unit Diagram</a:t>
            </a:r>
            <a:endParaRPr lang="ko-KR" altLang="en-US" dirty="0"/>
          </a:p>
        </p:txBody>
      </p:sp>
      <p:sp>
        <p:nvSpPr>
          <p:cNvPr id="3" name="Content Placeholder 2"/>
          <p:cNvSpPr>
            <a:spLocks noGrp="1"/>
          </p:cNvSpPr>
          <p:nvPr>
            <p:ph sz="quarter" idx="1"/>
          </p:nvPr>
        </p:nvSpPr>
        <p:spPr/>
        <p:txBody>
          <a:bodyPr>
            <a:noAutofit/>
          </a:bodyPr>
          <a:lstStyle/>
          <a:p>
            <a:r>
              <a:rPr lang="en-US" altLang="ko-KR" sz="1800" dirty="0"/>
              <a:t>Guest maintain LPN-&gt;PPN mappings in the guest page tables</a:t>
            </a:r>
          </a:p>
          <a:p>
            <a:r>
              <a:rPr lang="en-US" altLang="ko-KR" sz="1800" dirty="0"/>
              <a:t>VMM maintains PPN-&gt;MPN mappings called nested page tables </a:t>
            </a:r>
          </a:p>
          <a:p>
            <a:r>
              <a:rPr lang="en-US" altLang="ko-KR" sz="1800" dirty="0"/>
              <a:t>Both the guest page tables and the nested page tables are exposed to the hardware. </a:t>
            </a:r>
          </a:p>
          <a:p>
            <a:r>
              <a:rPr lang="en-US" altLang="ko-KR" sz="1800" dirty="0"/>
              <a:t>When a logical address is accessed, the hardware walks the guest page tables as in the case of native execution, </a:t>
            </a:r>
          </a:p>
          <a:p>
            <a:r>
              <a:rPr lang="en-US" altLang="ko-KR" sz="1800" dirty="0"/>
              <a:t>For every PPN accessed during the guest page table walk, the hardware also walks the nested page tables to determine the corresponding MPN.</a:t>
            </a:r>
          </a:p>
          <a:p>
            <a:r>
              <a:rPr lang="en-US" altLang="ko-KR" sz="1800" dirty="0"/>
              <a:t>This composite translation eliminates the need to maintain shadow page tables and synchronize them with the guest page tables.</a:t>
            </a:r>
          </a:p>
          <a:p>
            <a:r>
              <a:rPr lang="en-US" altLang="ko-KR" sz="1800" dirty="0"/>
              <a:t>However the extra operation also increases the cost of a page walk, thereby impacting the performance of applications that stress the TLB.</a:t>
            </a:r>
          </a:p>
          <a:p>
            <a:r>
              <a:rPr lang="en-US" altLang="ko-KR" sz="1800" dirty="0"/>
              <a:t>This cost can be reduced by using large pages, thus reducing the stress on the TLB for applications with good spatial locality. </a:t>
            </a:r>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87</a:t>
            </a:fld>
            <a:endParaRPr lang="en-US" dirty="0"/>
          </a:p>
        </p:txBody>
      </p:sp>
    </p:spTree>
    <p:extLst>
      <p:ext uri="{BB962C8B-B14F-4D97-AF65-F5344CB8AC3E}">
        <p14:creationId xmlns:p14="http://schemas.microsoft.com/office/powerpoint/2010/main" val="1059928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88</a:t>
            </a:fld>
            <a:endParaRPr lang="en-US" dirty="0"/>
          </a:p>
        </p:txBody>
      </p:sp>
      <p:pic>
        <p:nvPicPr>
          <p:cNvPr id="6" name="Picture 5"/>
          <p:cNvPicPr>
            <a:picLocks noChangeAspect="1"/>
          </p:cNvPicPr>
          <p:nvPr/>
        </p:nvPicPr>
        <p:blipFill>
          <a:blip r:embed="rId2"/>
          <a:stretch>
            <a:fillRect/>
          </a:stretch>
        </p:blipFill>
        <p:spPr>
          <a:xfrm>
            <a:off x="1151063" y="1178008"/>
            <a:ext cx="6841873" cy="4501984"/>
          </a:xfrm>
          <a:prstGeom prst="rect">
            <a:avLst/>
          </a:prstGeom>
        </p:spPr>
      </p:pic>
    </p:spTree>
    <p:extLst>
      <p:ext uri="{BB962C8B-B14F-4D97-AF65-F5344CB8AC3E}">
        <p14:creationId xmlns:p14="http://schemas.microsoft.com/office/powerpoint/2010/main" val="292340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20354"/>
            <a:ext cx="8124825" cy="631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3623757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A Typical Memory Hierarchy</a:t>
            </a:r>
          </a:p>
        </p:txBody>
      </p:sp>
      <p:sp>
        <p:nvSpPr>
          <p:cNvPr id="3" name="Content Placeholder 2"/>
          <p:cNvSpPr>
            <a:spLocks noGrp="1"/>
          </p:cNvSpPr>
          <p:nvPr>
            <p:ph idx="1"/>
          </p:nvPr>
        </p:nvSpPr>
        <p:spPr/>
        <p:txBody>
          <a:bodyPr/>
          <a:lstStyle/>
          <a:p>
            <a:r>
              <a:rPr lang="en-US"/>
              <a:t>Take advantage of the principle of locality to present the user with as much memory as is available in the cheapest technology at the speed offered by the fastest technology</a:t>
            </a:r>
            <a:endParaRPr lang="en-US" dirty="0"/>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
        <p:nvSpPr>
          <p:cNvPr id="14340" name="Slide Number Placeholder 3"/>
          <p:cNvSpPr>
            <a:spLocks noGrp="1"/>
          </p:cNvSpPr>
          <p:nvPr>
            <p:ph type="sldNum" sz="quarter" idx="12"/>
          </p:nvPr>
        </p:nvSpPr>
        <p:spPr/>
        <p:txBody>
          <a:bodyPr/>
          <a:lstStyle/>
          <a:p>
            <a:fld id="{83849FB2-3930-45BD-9041-9C9B8C2D5869}" type="slidenum">
              <a:rPr lang="en-US" smtClean="0"/>
              <a:pPr/>
              <a:t>9</a:t>
            </a:fld>
            <a:endParaRPr lang="en-US"/>
          </a:p>
        </p:txBody>
      </p:sp>
      <p:sp>
        <p:nvSpPr>
          <p:cNvPr id="14341" name="Rectangle 2"/>
          <p:cNvSpPr>
            <a:spLocks noChangeArrowheads="1"/>
          </p:cNvSpPr>
          <p:nvPr/>
        </p:nvSpPr>
        <p:spPr bwMode="auto">
          <a:xfrm>
            <a:off x="609600" y="3200400"/>
            <a:ext cx="4953000" cy="1849438"/>
          </a:xfrm>
          <a:prstGeom prst="rect">
            <a:avLst/>
          </a:prstGeom>
          <a:solidFill>
            <a:schemeClr val="bg1"/>
          </a:solidFill>
          <a:ln w="38100">
            <a:solidFill>
              <a:srgbClr val="1003BD"/>
            </a:solidFill>
            <a:prstDash val="sysDot"/>
            <a:miter lim="800000"/>
            <a:headEnd/>
            <a:tailEnd/>
          </a:ln>
        </p:spPr>
        <p:txBody>
          <a:bodyPr wrap="none" anchorCtr="1"/>
          <a:lstStyle/>
          <a:p>
            <a:pPr>
              <a:buFont typeface="Wingdings" pitchFamily="2" charset="2"/>
              <a:buNone/>
            </a:pPr>
            <a:r>
              <a:rPr lang="en-US"/>
              <a:t>On-Chip Components</a:t>
            </a:r>
          </a:p>
        </p:txBody>
      </p:sp>
      <p:sp>
        <p:nvSpPr>
          <p:cNvPr id="8198" name="Rectangle 3" descr="10%"/>
          <p:cNvSpPr>
            <a:spLocks noChangeArrowheads="1"/>
          </p:cNvSpPr>
          <p:nvPr/>
        </p:nvSpPr>
        <p:spPr bwMode="auto">
          <a:xfrm>
            <a:off x="4205288" y="3678238"/>
            <a:ext cx="1189037" cy="1274762"/>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a:solidFill>
                  <a:srgbClr val="C00000"/>
                </a:solidFill>
              </a:rPr>
              <a:t>L2 (Second</a:t>
            </a:r>
          </a:p>
          <a:p>
            <a:pPr algn="ctr">
              <a:buFont typeface="Wingdings" pitchFamily="2" charset="2"/>
              <a:buNone/>
              <a:defRPr/>
            </a:pPr>
            <a:r>
              <a:rPr lang="en-US" b="1">
                <a:solidFill>
                  <a:srgbClr val="C00000"/>
                </a:solidFill>
              </a:rPr>
              <a:t>Level)</a:t>
            </a:r>
          </a:p>
          <a:p>
            <a:pPr algn="ctr">
              <a:buFont typeface="Wingdings" pitchFamily="2" charset="2"/>
              <a:buNone/>
              <a:defRPr/>
            </a:pPr>
            <a:r>
              <a:rPr lang="en-US" b="1">
                <a:solidFill>
                  <a:srgbClr val="C00000"/>
                </a:solidFill>
              </a:rPr>
              <a:t>Cache</a:t>
            </a:r>
          </a:p>
        </p:txBody>
      </p:sp>
      <p:sp>
        <p:nvSpPr>
          <p:cNvPr id="8199" name="Rectangle 4" descr="10%"/>
          <p:cNvSpPr>
            <a:spLocks noChangeArrowheads="1"/>
          </p:cNvSpPr>
          <p:nvPr/>
        </p:nvSpPr>
        <p:spPr bwMode="auto">
          <a:xfrm>
            <a:off x="2514600" y="4364038"/>
            <a:ext cx="228600" cy="609600"/>
          </a:xfrm>
          <a:prstGeom prst="rect">
            <a:avLst/>
          </a:prstGeom>
          <a:pattFill prst="pct10">
            <a:fgClr>
              <a:srgbClr val="0000B6"/>
            </a:fgClr>
            <a:bgClr>
              <a:srgbClr val="FFFFFF"/>
            </a:bgClr>
          </a:pattFill>
          <a:ln w="25400">
            <a:solidFill>
              <a:schemeClr val="tx1"/>
            </a:solidFill>
            <a:miter lim="800000"/>
            <a:headEnd/>
            <a:tailEnd/>
          </a:ln>
        </p:spPr>
        <p:txBody>
          <a:bodyPr wrap="none" anchor="ctr"/>
          <a:lstStyle/>
          <a:p>
            <a:pPr>
              <a:buFont typeface="Wingdings" pitchFamily="2" charset="2"/>
              <a:buNone/>
            </a:pPr>
            <a:endParaRPr lang="en-US"/>
          </a:p>
        </p:txBody>
      </p:sp>
      <p:sp>
        <p:nvSpPr>
          <p:cNvPr id="14344" name="Rectangle 8"/>
          <p:cNvSpPr>
            <a:spLocks noChangeArrowheads="1"/>
          </p:cNvSpPr>
          <p:nvPr/>
        </p:nvSpPr>
        <p:spPr bwMode="auto">
          <a:xfrm>
            <a:off x="788988" y="3602038"/>
            <a:ext cx="1422400" cy="1347787"/>
          </a:xfrm>
          <a:prstGeom prst="rect">
            <a:avLst/>
          </a:prstGeom>
          <a:noFill/>
          <a:ln w="25400">
            <a:solidFill>
              <a:schemeClr val="tx1"/>
            </a:solidFill>
            <a:miter lim="800000"/>
            <a:headEnd/>
            <a:tailEnd/>
          </a:ln>
        </p:spPr>
        <p:txBody>
          <a:bodyPr wrap="none" anchorCtr="1"/>
          <a:lstStyle/>
          <a:p>
            <a:pPr>
              <a:buFont typeface="Wingdings" pitchFamily="2" charset="2"/>
              <a:buNone/>
            </a:pPr>
            <a:r>
              <a:rPr lang="en-US"/>
              <a:t>CPU Core</a:t>
            </a:r>
          </a:p>
        </p:txBody>
      </p:sp>
      <p:sp>
        <p:nvSpPr>
          <p:cNvPr id="14345" name="Rectangle 10"/>
          <p:cNvSpPr>
            <a:spLocks noChangeArrowheads="1"/>
          </p:cNvSpPr>
          <p:nvPr/>
        </p:nvSpPr>
        <p:spPr bwMode="auto">
          <a:xfrm>
            <a:off x="7467600" y="2611438"/>
            <a:ext cx="1371600" cy="2432050"/>
          </a:xfrm>
          <a:prstGeom prst="rect">
            <a:avLst/>
          </a:prstGeom>
          <a:solidFill>
            <a:srgbClr val="FFFF00"/>
          </a:solidFill>
          <a:ln w="25400">
            <a:solidFill>
              <a:schemeClr val="tx1"/>
            </a:solidFill>
            <a:miter lim="800000"/>
            <a:headEnd/>
            <a:tailEnd/>
          </a:ln>
        </p:spPr>
        <p:txBody>
          <a:bodyPr wrap="none" anchor="ctr"/>
          <a:lstStyle/>
          <a:p>
            <a:pPr algn="ctr">
              <a:buFont typeface="Wingdings" pitchFamily="2" charset="2"/>
              <a:buNone/>
            </a:pPr>
            <a:r>
              <a:rPr lang="en-US" sz="1600" b="1">
                <a:solidFill>
                  <a:srgbClr val="C00000"/>
                </a:solidFill>
              </a:rPr>
              <a:t>Secondary</a:t>
            </a:r>
          </a:p>
          <a:p>
            <a:pPr algn="ctr">
              <a:buFont typeface="Wingdings" pitchFamily="2" charset="2"/>
              <a:buNone/>
            </a:pPr>
            <a:r>
              <a:rPr lang="en-US" sz="1600" b="1">
                <a:solidFill>
                  <a:srgbClr val="C00000"/>
                </a:solidFill>
              </a:rPr>
              <a:t>Storage</a:t>
            </a:r>
          </a:p>
          <a:p>
            <a:pPr algn="ctr">
              <a:buFont typeface="Wingdings" pitchFamily="2" charset="2"/>
              <a:buNone/>
            </a:pPr>
            <a:r>
              <a:rPr lang="en-US" sz="1600" b="1">
                <a:solidFill>
                  <a:srgbClr val="C00000"/>
                </a:solidFill>
              </a:rPr>
              <a:t>(Disk)</a:t>
            </a:r>
          </a:p>
        </p:txBody>
      </p:sp>
      <p:sp>
        <p:nvSpPr>
          <p:cNvPr id="14346" name="Line 14"/>
          <p:cNvSpPr>
            <a:spLocks noChangeShapeType="1"/>
          </p:cNvSpPr>
          <p:nvPr/>
        </p:nvSpPr>
        <p:spPr bwMode="auto">
          <a:xfrm flipV="1">
            <a:off x="2057400" y="2590800"/>
            <a:ext cx="5410200" cy="1544638"/>
          </a:xfrm>
          <a:prstGeom prst="line">
            <a:avLst/>
          </a:prstGeom>
          <a:noFill/>
          <a:ln w="28575">
            <a:solidFill>
              <a:schemeClr val="tx1"/>
            </a:solidFill>
            <a:prstDash val="sysDash"/>
            <a:round/>
            <a:headEnd/>
            <a:tailEnd/>
          </a:ln>
        </p:spPr>
        <p:txBody>
          <a:bodyPr wrap="none" anchor="ctr"/>
          <a:lstStyle/>
          <a:p>
            <a:endParaRPr lang="en-US"/>
          </a:p>
        </p:txBody>
      </p:sp>
      <p:sp>
        <p:nvSpPr>
          <p:cNvPr id="14347" name="Line 15"/>
          <p:cNvSpPr>
            <a:spLocks noChangeShapeType="1"/>
          </p:cNvSpPr>
          <p:nvPr/>
        </p:nvSpPr>
        <p:spPr bwMode="auto">
          <a:xfrm>
            <a:off x="2154238" y="4908550"/>
            <a:ext cx="5389562" cy="196850"/>
          </a:xfrm>
          <a:prstGeom prst="line">
            <a:avLst/>
          </a:prstGeom>
          <a:noFill/>
          <a:ln w="28575">
            <a:solidFill>
              <a:schemeClr val="tx1"/>
            </a:solidFill>
            <a:prstDash val="sysDash"/>
            <a:round/>
            <a:headEnd/>
            <a:tailEnd/>
          </a:ln>
        </p:spPr>
        <p:txBody>
          <a:bodyPr wrap="none" anchor="ctr"/>
          <a:lstStyle/>
          <a:p>
            <a:endParaRPr lang="en-US"/>
          </a:p>
        </p:txBody>
      </p:sp>
      <p:sp>
        <p:nvSpPr>
          <p:cNvPr id="14348" name="Rectangle 16"/>
          <p:cNvSpPr>
            <a:spLocks noChangeArrowheads="1"/>
          </p:cNvSpPr>
          <p:nvPr/>
        </p:nvSpPr>
        <p:spPr bwMode="auto">
          <a:xfrm>
            <a:off x="1524000" y="4114800"/>
            <a:ext cx="533400" cy="762000"/>
          </a:xfrm>
          <a:prstGeom prst="rect">
            <a:avLst/>
          </a:prstGeom>
          <a:solidFill>
            <a:srgbClr val="FFFF00"/>
          </a:solidFill>
          <a:ln w="12700">
            <a:solidFill>
              <a:schemeClr val="tx1"/>
            </a:solidFill>
            <a:miter lim="800000"/>
            <a:headEnd/>
            <a:tailEnd/>
          </a:ln>
        </p:spPr>
        <p:txBody>
          <a:bodyPr anchor="ctr" anchorCtr="1"/>
          <a:lstStyle/>
          <a:p>
            <a:pPr>
              <a:buFont typeface="Wingdings" pitchFamily="2" charset="2"/>
              <a:buNone/>
            </a:pPr>
            <a:r>
              <a:rPr lang="en-US" sz="1400" b="1" dirty="0" err="1">
                <a:solidFill>
                  <a:srgbClr val="C00000"/>
                </a:solidFill>
              </a:rPr>
              <a:t>Reg</a:t>
            </a:r>
            <a:r>
              <a:rPr lang="en-US" sz="1400" b="1" dirty="0">
                <a:solidFill>
                  <a:srgbClr val="C00000"/>
                </a:solidFill>
              </a:rPr>
              <a:t> File</a:t>
            </a:r>
          </a:p>
        </p:txBody>
      </p:sp>
      <p:sp>
        <p:nvSpPr>
          <p:cNvPr id="14349" name="Rectangle 19" descr="10%"/>
          <p:cNvSpPr>
            <a:spLocks noChangeArrowheads="1"/>
          </p:cNvSpPr>
          <p:nvPr/>
        </p:nvSpPr>
        <p:spPr bwMode="auto">
          <a:xfrm>
            <a:off x="5867400" y="3276600"/>
            <a:ext cx="1295400" cy="1752600"/>
          </a:xfrm>
          <a:prstGeom prst="rect">
            <a:avLst/>
          </a:prstGeom>
          <a:solidFill>
            <a:srgbClr val="FFFF00"/>
          </a:solidFill>
          <a:ln w="25400">
            <a:solidFill>
              <a:schemeClr val="tx1"/>
            </a:solidFill>
            <a:miter lim="800000"/>
            <a:headEnd/>
            <a:tailEnd/>
          </a:ln>
        </p:spPr>
        <p:txBody>
          <a:bodyPr wrap="none" anchor="ctr"/>
          <a:lstStyle/>
          <a:p>
            <a:pPr algn="ctr">
              <a:buFont typeface="Wingdings" pitchFamily="2" charset="2"/>
              <a:buNone/>
            </a:pPr>
            <a:r>
              <a:rPr lang="en-US" b="1">
                <a:solidFill>
                  <a:srgbClr val="C00000"/>
                </a:solidFill>
              </a:rPr>
              <a:t>Main</a:t>
            </a:r>
          </a:p>
          <a:p>
            <a:pPr algn="ctr">
              <a:buFont typeface="Wingdings" pitchFamily="2" charset="2"/>
              <a:buNone/>
            </a:pPr>
            <a:r>
              <a:rPr lang="en-US" b="1">
                <a:solidFill>
                  <a:srgbClr val="C00000"/>
                </a:solidFill>
              </a:rPr>
              <a:t>Memory</a:t>
            </a:r>
          </a:p>
          <a:p>
            <a:pPr algn="ctr">
              <a:buFont typeface="Wingdings" pitchFamily="2" charset="2"/>
              <a:buNone/>
            </a:pPr>
            <a:r>
              <a:rPr lang="en-US" b="1">
                <a:solidFill>
                  <a:srgbClr val="C00000"/>
                </a:solidFill>
              </a:rPr>
              <a:t>(DRAM)</a:t>
            </a:r>
          </a:p>
        </p:txBody>
      </p:sp>
      <p:sp>
        <p:nvSpPr>
          <p:cNvPr id="8218" name="Rectangle 24" descr="10%"/>
          <p:cNvSpPr>
            <a:spLocks noChangeArrowheads="1"/>
          </p:cNvSpPr>
          <p:nvPr/>
        </p:nvSpPr>
        <p:spPr bwMode="auto">
          <a:xfrm>
            <a:off x="2514600" y="3678238"/>
            <a:ext cx="228600" cy="609600"/>
          </a:xfrm>
          <a:prstGeom prst="rect">
            <a:avLst/>
          </a:prstGeom>
          <a:pattFill prst="pct10">
            <a:fgClr>
              <a:srgbClr val="0000B6"/>
            </a:fgClr>
            <a:bgClr>
              <a:srgbClr val="FFFFFF"/>
            </a:bgClr>
          </a:pattFill>
          <a:ln w="25400">
            <a:solidFill>
              <a:schemeClr val="tx1"/>
            </a:solidFill>
            <a:miter lim="800000"/>
            <a:headEnd/>
            <a:tailEnd/>
          </a:ln>
        </p:spPr>
        <p:txBody>
          <a:bodyPr wrap="none" anchor="ctr"/>
          <a:lstStyle/>
          <a:p>
            <a:pPr>
              <a:buFont typeface="Wingdings" pitchFamily="2" charset="2"/>
              <a:buNone/>
            </a:pPr>
            <a:endParaRPr lang="en-US"/>
          </a:p>
        </p:txBody>
      </p:sp>
      <p:sp>
        <p:nvSpPr>
          <p:cNvPr id="8219" name="Text Box 25"/>
          <p:cNvSpPr txBox="1">
            <a:spLocks noChangeArrowheads="1"/>
          </p:cNvSpPr>
          <p:nvPr/>
        </p:nvSpPr>
        <p:spPr bwMode="auto">
          <a:xfrm rot="5400000" flipH="1">
            <a:off x="2293972" y="3824874"/>
            <a:ext cx="689612" cy="338554"/>
          </a:xfrm>
          <a:prstGeom prst="rect">
            <a:avLst/>
          </a:prstGeom>
          <a:noFill/>
          <a:ln w="12700">
            <a:noFill/>
            <a:miter lim="800000"/>
            <a:headEnd/>
            <a:tailEnd/>
          </a:ln>
        </p:spPr>
        <p:txBody>
          <a:bodyPr wrap="none" anchor="ctr">
            <a:spAutoFit/>
          </a:bodyPr>
          <a:lstStyle/>
          <a:p>
            <a:pPr algn="ctr">
              <a:buFont typeface="Wingdings" pitchFamily="2" charset="2"/>
              <a:buNone/>
            </a:pPr>
            <a:r>
              <a:rPr lang="en-US" sz="1600" b="1" dirty="0">
                <a:solidFill>
                  <a:srgbClr val="000000"/>
                </a:solidFill>
              </a:rPr>
              <a:t>ITLB</a:t>
            </a:r>
          </a:p>
        </p:txBody>
      </p:sp>
      <p:sp>
        <p:nvSpPr>
          <p:cNvPr id="8220" name="Text Box 26"/>
          <p:cNvSpPr txBox="1">
            <a:spLocks noChangeArrowheads="1"/>
          </p:cNvSpPr>
          <p:nvPr/>
        </p:nvSpPr>
        <p:spPr bwMode="auto">
          <a:xfrm rot="5400000" flipH="1">
            <a:off x="2257087" y="4478924"/>
            <a:ext cx="766557" cy="338554"/>
          </a:xfrm>
          <a:prstGeom prst="rect">
            <a:avLst/>
          </a:prstGeom>
          <a:noFill/>
          <a:ln w="12700">
            <a:noFill/>
            <a:miter lim="800000"/>
            <a:headEnd/>
            <a:tailEnd/>
          </a:ln>
        </p:spPr>
        <p:txBody>
          <a:bodyPr wrap="none" anchor="ctr">
            <a:spAutoFit/>
          </a:bodyPr>
          <a:lstStyle/>
          <a:p>
            <a:pPr algn="ctr">
              <a:buFont typeface="Wingdings" pitchFamily="2" charset="2"/>
              <a:buNone/>
            </a:pPr>
            <a:r>
              <a:rPr lang="en-US" sz="1600" b="1">
                <a:solidFill>
                  <a:srgbClr val="000000"/>
                </a:solidFill>
              </a:rPr>
              <a:t>DTLB</a:t>
            </a:r>
          </a:p>
        </p:txBody>
      </p:sp>
      <p:sp>
        <p:nvSpPr>
          <p:cNvPr id="32" name="Rectangle 31"/>
          <p:cNvSpPr>
            <a:spLocks noChangeArrowheads="1"/>
          </p:cNvSpPr>
          <p:nvPr/>
        </p:nvSpPr>
        <p:spPr bwMode="auto">
          <a:xfrm>
            <a:off x="3048000" y="3683000"/>
            <a:ext cx="685800" cy="533400"/>
          </a:xfrm>
          <a:prstGeom prst="rect">
            <a:avLst/>
          </a:prstGeom>
          <a:solidFill>
            <a:srgbClr val="FFFF00"/>
          </a:solidFill>
          <a:ln w="1905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L1I  (Instr  Cache)</a:t>
            </a:r>
          </a:p>
        </p:txBody>
      </p:sp>
      <p:sp>
        <p:nvSpPr>
          <p:cNvPr id="33" name="Rectangle 32"/>
          <p:cNvSpPr>
            <a:spLocks noChangeArrowheads="1"/>
          </p:cNvSpPr>
          <p:nvPr/>
        </p:nvSpPr>
        <p:spPr bwMode="auto">
          <a:xfrm>
            <a:off x="3048000" y="4343400"/>
            <a:ext cx="685800" cy="533400"/>
          </a:xfrm>
          <a:prstGeom prst="rect">
            <a:avLst/>
          </a:prstGeom>
          <a:solidFill>
            <a:srgbClr val="FFFF00"/>
          </a:solidFill>
          <a:ln w="1905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L1D (Data  Cache)</a:t>
            </a:r>
          </a:p>
        </p:txBody>
      </p:sp>
    </p:spTree>
    <p:extLst>
      <p:ext uri="{BB962C8B-B14F-4D97-AF65-F5344CB8AC3E}">
        <p14:creationId xmlns:p14="http://schemas.microsoft.com/office/powerpoint/2010/main" val="108545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4349"/>
                                        </p:tgtEl>
                                        <p:attrNameLst>
                                          <p:attrName>style.visibility</p:attrName>
                                        </p:attrNameLst>
                                      </p:cBhvr>
                                      <p:to>
                                        <p:strVal val="visible"/>
                                      </p:to>
                                    </p:set>
                                    <p:anim calcmode="lin" valueType="num">
                                      <p:cBhvr>
                                        <p:cTn id="7" dur="500" fill="hold"/>
                                        <p:tgtEl>
                                          <p:spTgt spid="14349"/>
                                        </p:tgtEl>
                                        <p:attrNameLst>
                                          <p:attrName>ppt_w</p:attrName>
                                        </p:attrNameLst>
                                      </p:cBhvr>
                                      <p:tavLst>
                                        <p:tav tm="0">
                                          <p:val>
                                            <p:fltVal val="0"/>
                                          </p:val>
                                        </p:tav>
                                        <p:tav tm="100000">
                                          <p:val>
                                            <p:strVal val="#ppt_w"/>
                                          </p:val>
                                        </p:tav>
                                      </p:tavLst>
                                    </p:anim>
                                    <p:anim calcmode="lin" valueType="num">
                                      <p:cBhvr>
                                        <p:cTn id="8" dur="500" fill="hold"/>
                                        <p:tgtEl>
                                          <p:spTgt spid="1434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8198"/>
                                        </p:tgtEl>
                                        <p:attrNameLst>
                                          <p:attrName>style.visibility</p:attrName>
                                        </p:attrNameLst>
                                      </p:cBhvr>
                                      <p:to>
                                        <p:strVal val="visible"/>
                                      </p:to>
                                    </p:set>
                                    <p:anim calcmode="lin" valueType="num">
                                      <p:cBhvr>
                                        <p:cTn id="13" dur="500" fill="hold"/>
                                        <p:tgtEl>
                                          <p:spTgt spid="8198"/>
                                        </p:tgtEl>
                                        <p:attrNameLst>
                                          <p:attrName>ppt_w</p:attrName>
                                        </p:attrNameLst>
                                      </p:cBhvr>
                                      <p:tavLst>
                                        <p:tav tm="0">
                                          <p:val>
                                            <p:fltVal val="0"/>
                                          </p:val>
                                        </p:tav>
                                        <p:tav tm="100000">
                                          <p:val>
                                            <p:strVal val="#ppt_w"/>
                                          </p:val>
                                        </p:tav>
                                      </p:tavLst>
                                    </p:anim>
                                    <p:anim calcmode="lin" valueType="num">
                                      <p:cBhvr>
                                        <p:cTn id="14" dur="500" fill="hold"/>
                                        <p:tgtEl>
                                          <p:spTgt spid="8198"/>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17" presetClass="entr" presetSubtype="1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grpId="0" nodeType="clickEffect">
                                  <p:stCondLst>
                                    <p:cond delay="0"/>
                                  </p:stCondLst>
                                  <p:childTnLst>
                                    <p:set>
                                      <p:cBhvr>
                                        <p:cTn id="28" dur="1" fill="hold">
                                          <p:stCondLst>
                                            <p:cond delay="0"/>
                                          </p:stCondLst>
                                        </p:cTn>
                                        <p:tgtEl>
                                          <p:spTgt spid="8218"/>
                                        </p:tgtEl>
                                        <p:attrNameLst>
                                          <p:attrName>style.visibility</p:attrName>
                                        </p:attrNameLst>
                                      </p:cBhvr>
                                      <p:to>
                                        <p:strVal val="visible"/>
                                      </p:to>
                                    </p:set>
                                    <p:anim calcmode="lin" valueType="num">
                                      <p:cBhvr>
                                        <p:cTn id="29" dur="500" fill="hold"/>
                                        <p:tgtEl>
                                          <p:spTgt spid="8218"/>
                                        </p:tgtEl>
                                        <p:attrNameLst>
                                          <p:attrName>ppt_w</p:attrName>
                                        </p:attrNameLst>
                                      </p:cBhvr>
                                      <p:tavLst>
                                        <p:tav tm="0">
                                          <p:val>
                                            <p:fltVal val="0"/>
                                          </p:val>
                                        </p:tav>
                                        <p:tav tm="100000">
                                          <p:val>
                                            <p:strVal val="#ppt_w"/>
                                          </p:val>
                                        </p:tav>
                                      </p:tavLst>
                                    </p:anim>
                                    <p:anim calcmode="lin" valueType="num">
                                      <p:cBhvr>
                                        <p:cTn id="30" dur="500" fill="hold"/>
                                        <p:tgtEl>
                                          <p:spTgt spid="8218"/>
                                        </p:tgtEl>
                                        <p:attrNameLst>
                                          <p:attrName>ppt_h</p:attrName>
                                        </p:attrNameLst>
                                      </p:cBhvr>
                                      <p:tavLst>
                                        <p:tav tm="0">
                                          <p:val>
                                            <p:strVal val="#ppt_h"/>
                                          </p:val>
                                        </p:tav>
                                        <p:tav tm="100000">
                                          <p:val>
                                            <p:strVal val="#ppt_h"/>
                                          </p:val>
                                        </p:tav>
                                      </p:tavLst>
                                    </p:anim>
                                  </p:childTnLst>
                                </p:cTn>
                              </p:par>
                              <p:par>
                                <p:cTn id="31" presetID="17" presetClass="entr" presetSubtype="10" fill="hold" grpId="0" nodeType="withEffect">
                                  <p:stCondLst>
                                    <p:cond delay="0"/>
                                  </p:stCondLst>
                                  <p:childTnLst>
                                    <p:set>
                                      <p:cBhvr>
                                        <p:cTn id="32" dur="1" fill="hold">
                                          <p:stCondLst>
                                            <p:cond delay="0"/>
                                          </p:stCondLst>
                                        </p:cTn>
                                        <p:tgtEl>
                                          <p:spTgt spid="8199"/>
                                        </p:tgtEl>
                                        <p:attrNameLst>
                                          <p:attrName>style.visibility</p:attrName>
                                        </p:attrNameLst>
                                      </p:cBhvr>
                                      <p:to>
                                        <p:strVal val="visible"/>
                                      </p:to>
                                    </p:set>
                                    <p:anim calcmode="lin" valueType="num">
                                      <p:cBhvr>
                                        <p:cTn id="33" dur="500" fill="hold"/>
                                        <p:tgtEl>
                                          <p:spTgt spid="8199"/>
                                        </p:tgtEl>
                                        <p:attrNameLst>
                                          <p:attrName>ppt_w</p:attrName>
                                        </p:attrNameLst>
                                      </p:cBhvr>
                                      <p:tavLst>
                                        <p:tav tm="0">
                                          <p:val>
                                            <p:fltVal val="0"/>
                                          </p:val>
                                        </p:tav>
                                        <p:tav tm="100000">
                                          <p:val>
                                            <p:strVal val="#ppt_w"/>
                                          </p:val>
                                        </p:tav>
                                      </p:tavLst>
                                    </p:anim>
                                    <p:anim calcmode="lin" valueType="num">
                                      <p:cBhvr>
                                        <p:cTn id="34" dur="500" fill="hold"/>
                                        <p:tgtEl>
                                          <p:spTgt spid="8199"/>
                                        </p:tgtEl>
                                        <p:attrNameLst>
                                          <p:attrName>ppt_h</p:attrName>
                                        </p:attrNameLst>
                                      </p:cBhvr>
                                      <p:tavLst>
                                        <p:tav tm="0">
                                          <p:val>
                                            <p:strVal val="#ppt_h"/>
                                          </p:val>
                                        </p:tav>
                                        <p:tav tm="100000">
                                          <p:val>
                                            <p:strVal val="#ppt_h"/>
                                          </p:val>
                                        </p:tav>
                                      </p:tavLst>
                                    </p:anim>
                                  </p:childTnLst>
                                </p:cTn>
                              </p:par>
                              <p:par>
                                <p:cTn id="35" presetID="17" presetClass="entr" presetSubtype="10" fill="hold" grpId="0" nodeType="withEffect">
                                  <p:stCondLst>
                                    <p:cond delay="0"/>
                                  </p:stCondLst>
                                  <p:childTnLst>
                                    <p:set>
                                      <p:cBhvr>
                                        <p:cTn id="36" dur="1" fill="hold">
                                          <p:stCondLst>
                                            <p:cond delay="0"/>
                                          </p:stCondLst>
                                        </p:cTn>
                                        <p:tgtEl>
                                          <p:spTgt spid="8219"/>
                                        </p:tgtEl>
                                        <p:attrNameLst>
                                          <p:attrName>style.visibility</p:attrName>
                                        </p:attrNameLst>
                                      </p:cBhvr>
                                      <p:to>
                                        <p:strVal val="visible"/>
                                      </p:to>
                                    </p:set>
                                    <p:anim calcmode="lin" valueType="num">
                                      <p:cBhvr>
                                        <p:cTn id="37" dur="500" fill="hold"/>
                                        <p:tgtEl>
                                          <p:spTgt spid="8219"/>
                                        </p:tgtEl>
                                        <p:attrNameLst>
                                          <p:attrName>ppt_w</p:attrName>
                                        </p:attrNameLst>
                                      </p:cBhvr>
                                      <p:tavLst>
                                        <p:tav tm="0">
                                          <p:val>
                                            <p:fltVal val="0"/>
                                          </p:val>
                                        </p:tav>
                                        <p:tav tm="100000">
                                          <p:val>
                                            <p:strVal val="#ppt_w"/>
                                          </p:val>
                                        </p:tav>
                                      </p:tavLst>
                                    </p:anim>
                                    <p:anim calcmode="lin" valueType="num">
                                      <p:cBhvr>
                                        <p:cTn id="38" dur="500" fill="hold"/>
                                        <p:tgtEl>
                                          <p:spTgt spid="8219"/>
                                        </p:tgtEl>
                                        <p:attrNameLst>
                                          <p:attrName>ppt_h</p:attrName>
                                        </p:attrNameLst>
                                      </p:cBhvr>
                                      <p:tavLst>
                                        <p:tav tm="0">
                                          <p:val>
                                            <p:strVal val="#ppt_h"/>
                                          </p:val>
                                        </p:tav>
                                        <p:tav tm="100000">
                                          <p:val>
                                            <p:strVal val="#ppt_h"/>
                                          </p:val>
                                        </p:tav>
                                      </p:tavLst>
                                    </p:anim>
                                  </p:childTnLst>
                                </p:cTn>
                              </p:par>
                              <p:par>
                                <p:cTn id="39" presetID="17" presetClass="entr" presetSubtype="10" fill="hold" grpId="0" nodeType="withEffect">
                                  <p:stCondLst>
                                    <p:cond delay="0"/>
                                  </p:stCondLst>
                                  <p:childTnLst>
                                    <p:set>
                                      <p:cBhvr>
                                        <p:cTn id="40" dur="1" fill="hold">
                                          <p:stCondLst>
                                            <p:cond delay="0"/>
                                          </p:stCondLst>
                                        </p:cTn>
                                        <p:tgtEl>
                                          <p:spTgt spid="8220"/>
                                        </p:tgtEl>
                                        <p:attrNameLst>
                                          <p:attrName>style.visibility</p:attrName>
                                        </p:attrNameLst>
                                      </p:cBhvr>
                                      <p:to>
                                        <p:strVal val="visible"/>
                                      </p:to>
                                    </p:set>
                                    <p:anim calcmode="lin" valueType="num">
                                      <p:cBhvr>
                                        <p:cTn id="41" dur="500" fill="hold"/>
                                        <p:tgtEl>
                                          <p:spTgt spid="8220"/>
                                        </p:tgtEl>
                                        <p:attrNameLst>
                                          <p:attrName>ppt_w</p:attrName>
                                        </p:attrNameLst>
                                      </p:cBhvr>
                                      <p:tavLst>
                                        <p:tav tm="0">
                                          <p:val>
                                            <p:fltVal val="0"/>
                                          </p:val>
                                        </p:tav>
                                        <p:tav tm="100000">
                                          <p:val>
                                            <p:strVal val="#ppt_w"/>
                                          </p:val>
                                        </p:tav>
                                      </p:tavLst>
                                    </p:anim>
                                    <p:anim calcmode="lin" valueType="num">
                                      <p:cBhvr>
                                        <p:cTn id="42" dur="500" fill="hold"/>
                                        <p:tgtEl>
                                          <p:spTgt spid="82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P spid="14349" grpId="0" animBg="1"/>
      <p:bldP spid="8218" grpId="0" animBg="1"/>
      <p:bldP spid="8219" grpId="0"/>
      <p:bldP spid="8220" grpId="0"/>
      <p:bldP spid="32" grpId="0" animBg="1"/>
      <p:bldP spid="3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Hardware-Assisted Page Walks</a:t>
            </a:r>
            <a:endParaRPr lang="ko-KR" altLang="en-US" dirty="0"/>
          </a:p>
        </p:txBody>
      </p:sp>
      <p:sp>
        <p:nvSpPr>
          <p:cNvPr id="3" name="Content Placeholder 2"/>
          <p:cNvSpPr>
            <a:spLocks noGrp="1"/>
          </p:cNvSpPr>
          <p:nvPr>
            <p:ph idx="1"/>
          </p:nvPr>
        </p:nvSpPr>
        <p:spPr/>
        <p:txBody>
          <a:bodyPr/>
          <a:lstStyle/>
          <a:p>
            <a:r>
              <a:rPr lang="en-US" altLang="ko-KR"/>
              <a:t>Two-dimensional page walks for virtualized systems</a:t>
            </a:r>
            <a:endParaRPr lang="ko-KR" altLang="en-US" dirty="0"/>
          </a:p>
        </p:txBody>
      </p:sp>
      <p:sp>
        <p:nvSpPr>
          <p:cNvPr id="4" name="Slide Number Placeholder 3"/>
          <p:cNvSpPr>
            <a:spLocks noGrp="1"/>
          </p:cNvSpPr>
          <p:nvPr>
            <p:ph type="sldNum" sz="quarter" idx="12"/>
          </p:nvPr>
        </p:nvSpPr>
        <p:spPr/>
        <p:txBody>
          <a:bodyPr/>
          <a:lstStyle/>
          <a:p>
            <a:fld id="{D5EE8AEC-0EBD-4D08-946B-2BA73178EF5D}" type="slidenum">
              <a:rPr lang="ko-KR" altLang="en-US" smtClean="0"/>
              <a:pPr/>
              <a:t>90</a:t>
            </a:fld>
            <a:endParaRPr lang="ko-KR" altLang="en-US"/>
          </a:p>
        </p:txBody>
      </p:sp>
      <p:sp>
        <p:nvSpPr>
          <p:cNvPr id="87" name="Rounded Rectangle 86"/>
          <p:cNvSpPr/>
          <p:nvPr/>
        </p:nvSpPr>
        <p:spPr>
          <a:xfrm>
            <a:off x="1691680" y="1879085"/>
            <a:ext cx="4536504" cy="1152128"/>
          </a:xfrm>
          <a:prstGeom prst="roundRect">
            <a:avLst>
              <a:gd name="adj" fmla="val 7604"/>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8" name="Group 87"/>
          <p:cNvGrpSpPr/>
          <p:nvPr/>
        </p:nvGrpSpPr>
        <p:grpSpPr>
          <a:xfrm>
            <a:off x="3236682" y="2138836"/>
            <a:ext cx="452368" cy="467298"/>
            <a:chOff x="1830927" y="2321451"/>
            <a:chExt cx="452368" cy="467298"/>
          </a:xfrm>
        </p:grpSpPr>
        <p:sp>
          <p:nvSpPr>
            <p:cNvPr id="89" name="Rectangle 88"/>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0" name="TextBox 89"/>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91" name="TextBox 90"/>
            <p:cNvSpPr txBox="1"/>
            <p:nvPr/>
          </p:nvSpPr>
          <p:spPr>
            <a:xfrm>
              <a:off x="1922298" y="2511750"/>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5</a:t>
              </a:r>
              <a:endParaRPr lang="ko-KR" altLang="en-US" sz="1000" dirty="0">
                <a:solidFill>
                  <a:schemeClr val="bg1"/>
                </a:solidFill>
                <a:latin typeface="Tahoma" pitchFamily="34" charset="0"/>
                <a:cs typeface="Tahoma" pitchFamily="34" charset="0"/>
              </a:endParaRPr>
            </a:p>
          </p:txBody>
        </p:sp>
      </p:grpSp>
      <p:grpSp>
        <p:nvGrpSpPr>
          <p:cNvPr id="92" name="Group 91"/>
          <p:cNvGrpSpPr/>
          <p:nvPr/>
        </p:nvGrpSpPr>
        <p:grpSpPr>
          <a:xfrm>
            <a:off x="4028770" y="2138836"/>
            <a:ext cx="452368" cy="467298"/>
            <a:chOff x="1830927" y="2321451"/>
            <a:chExt cx="452368" cy="467298"/>
          </a:xfrm>
        </p:grpSpPr>
        <p:sp>
          <p:nvSpPr>
            <p:cNvPr id="93" name="Rectangle 92"/>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4" name="TextBox 93"/>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95" name="TextBox 94"/>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10</a:t>
              </a:r>
              <a:endParaRPr lang="ko-KR" altLang="en-US" sz="1000" dirty="0">
                <a:solidFill>
                  <a:schemeClr val="bg1"/>
                </a:solidFill>
                <a:latin typeface="Tahoma" pitchFamily="34" charset="0"/>
                <a:cs typeface="Tahoma" pitchFamily="34" charset="0"/>
              </a:endParaRPr>
            </a:p>
          </p:txBody>
        </p:sp>
      </p:grpSp>
      <p:grpSp>
        <p:nvGrpSpPr>
          <p:cNvPr id="96" name="Group 95"/>
          <p:cNvGrpSpPr/>
          <p:nvPr/>
        </p:nvGrpSpPr>
        <p:grpSpPr>
          <a:xfrm>
            <a:off x="4797451" y="2138836"/>
            <a:ext cx="452368" cy="467298"/>
            <a:chOff x="1830927" y="2321451"/>
            <a:chExt cx="452368" cy="467298"/>
          </a:xfrm>
        </p:grpSpPr>
        <p:sp>
          <p:nvSpPr>
            <p:cNvPr id="97" name="Rectangle 96"/>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8" name="TextBox 97"/>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99" name="TextBox 98"/>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15</a:t>
              </a:r>
              <a:endParaRPr lang="ko-KR" altLang="en-US" sz="1000" dirty="0">
                <a:solidFill>
                  <a:schemeClr val="bg1"/>
                </a:solidFill>
                <a:latin typeface="Tahoma" pitchFamily="34" charset="0"/>
                <a:cs typeface="Tahoma" pitchFamily="34" charset="0"/>
              </a:endParaRPr>
            </a:p>
          </p:txBody>
        </p:sp>
      </p:grpSp>
      <p:grpSp>
        <p:nvGrpSpPr>
          <p:cNvPr id="100" name="Group 99"/>
          <p:cNvGrpSpPr/>
          <p:nvPr/>
        </p:nvGrpSpPr>
        <p:grpSpPr>
          <a:xfrm>
            <a:off x="5559792" y="2138836"/>
            <a:ext cx="452368" cy="467298"/>
            <a:chOff x="1830927" y="2321451"/>
            <a:chExt cx="452368" cy="467298"/>
          </a:xfrm>
        </p:grpSpPr>
        <p:sp>
          <p:nvSpPr>
            <p:cNvPr id="101" name="Rectangle 100"/>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102" name="TextBox 101"/>
            <p:cNvSpPr txBox="1"/>
            <p:nvPr/>
          </p:nvSpPr>
          <p:spPr>
            <a:xfrm>
              <a:off x="1830927" y="2321451"/>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103" name="TextBox 102"/>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20</a:t>
              </a:r>
              <a:endParaRPr lang="ko-KR" altLang="en-US" sz="1000" dirty="0">
                <a:solidFill>
                  <a:schemeClr val="bg1"/>
                </a:solidFill>
                <a:latin typeface="Tahoma" pitchFamily="34" charset="0"/>
                <a:cs typeface="Tahoma" pitchFamily="34" charset="0"/>
              </a:endParaRPr>
            </a:p>
          </p:txBody>
        </p:sp>
      </p:grpSp>
      <p:sp>
        <p:nvSpPr>
          <p:cNvPr id="123" name="Flowchart: Summing Junction 122"/>
          <p:cNvSpPr/>
          <p:nvPr/>
        </p:nvSpPr>
        <p:spPr>
          <a:xfrm>
            <a:off x="3386479" y="2771462"/>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24" name="Straight Connector 123"/>
          <p:cNvCxnSpPr>
            <a:stCxn id="89" idx="2"/>
            <a:endCxn id="123" idx="0"/>
          </p:cNvCxnSpPr>
          <p:nvPr/>
        </p:nvCxnSpPr>
        <p:spPr>
          <a:xfrm>
            <a:off x="3473026" y="2563063"/>
            <a:ext cx="3753" cy="20839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Flowchart: Summing Junction 125"/>
          <p:cNvSpPr/>
          <p:nvPr/>
        </p:nvSpPr>
        <p:spPr>
          <a:xfrm>
            <a:off x="4178784" y="2769856"/>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27" name="Straight Connector 126"/>
          <p:cNvCxnSpPr>
            <a:stCxn id="93" idx="2"/>
            <a:endCxn id="126" idx="0"/>
          </p:cNvCxnSpPr>
          <p:nvPr/>
        </p:nvCxnSpPr>
        <p:spPr>
          <a:xfrm>
            <a:off x="4265114" y="2563063"/>
            <a:ext cx="3970" cy="206793"/>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9" name="Flowchart: Summing Junction 128"/>
          <p:cNvSpPr/>
          <p:nvPr/>
        </p:nvSpPr>
        <p:spPr>
          <a:xfrm>
            <a:off x="4941467" y="2768250"/>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0" name="Straight Connector 129"/>
          <p:cNvCxnSpPr>
            <a:stCxn id="97" idx="2"/>
            <a:endCxn id="129" idx="0"/>
          </p:cNvCxnSpPr>
          <p:nvPr/>
        </p:nvCxnSpPr>
        <p:spPr>
          <a:xfrm flipH="1">
            <a:off x="5031767" y="2563063"/>
            <a:ext cx="2028"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2" name="Flowchart: Summing Junction 131"/>
          <p:cNvSpPr/>
          <p:nvPr/>
        </p:nvSpPr>
        <p:spPr>
          <a:xfrm>
            <a:off x="5705274" y="2768250"/>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3" name="Straight Connector 132"/>
          <p:cNvCxnSpPr>
            <a:stCxn id="101" idx="2"/>
            <a:endCxn id="132" idx="0"/>
          </p:cNvCxnSpPr>
          <p:nvPr/>
        </p:nvCxnSpPr>
        <p:spPr>
          <a:xfrm flipH="1">
            <a:off x="5795574" y="2563063"/>
            <a:ext cx="562"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5" name="Flowchart: Summing Junction 134"/>
          <p:cNvSpPr/>
          <p:nvPr/>
        </p:nvSpPr>
        <p:spPr>
          <a:xfrm>
            <a:off x="2594391" y="2771543"/>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6" name="Straight Connector 135"/>
          <p:cNvCxnSpPr>
            <a:endCxn id="135" idx="0"/>
          </p:cNvCxnSpPr>
          <p:nvPr/>
        </p:nvCxnSpPr>
        <p:spPr>
          <a:xfrm>
            <a:off x="2680938" y="2446613"/>
            <a:ext cx="3753" cy="32493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2373553" y="2137347"/>
            <a:ext cx="614271"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gCR3</a:t>
            </a:r>
            <a:endParaRPr lang="ko-KR" altLang="en-US" sz="1050" dirty="0">
              <a:latin typeface="Tahoma" pitchFamily="34" charset="0"/>
              <a:cs typeface="Tahoma" pitchFamily="34" charset="0"/>
            </a:endParaRPr>
          </a:p>
        </p:txBody>
      </p:sp>
      <p:cxnSp>
        <p:nvCxnSpPr>
          <p:cNvPr id="139" name="Straight Connector 138"/>
          <p:cNvCxnSpPr>
            <a:endCxn id="135" idx="2"/>
          </p:cNvCxnSpPr>
          <p:nvPr/>
        </p:nvCxnSpPr>
        <p:spPr>
          <a:xfrm>
            <a:off x="1979712" y="2861762"/>
            <a:ext cx="614679" cy="8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985004" y="2467634"/>
            <a:ext cx="0" cy="39412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1725481" y="2138836"/>
            <a:ext cx="513474"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gVA</a:t>
            </a:r>
            <a:endParaRPr lang="ko-KR" altLang="en-US" sz="1050" dirty="0">
              <a:latin typeface="Tahoma" pitchFamily="34" charset="0"/>
              <a:cs typeface="Tahoma" pitchFamily="34" charset="0"/>
            </a:endParaRPr>
          </a:p>
        </p:txBody>
      </p:sp>
      <p:cxnSp>
        <p:nvCxnSpPr>
          <p:cNvPr id="142" name="Straight Connector 141"/>
          <p:cNvCxnSpPr>
            <a:stCxn id="135" idx="6"/>
            <a:endCxn id="123" idx="2"/>
          </p:cNvCxnSpPr>
          <p:nvPr/>
        </p:nvCxnSpPr>
        <p:spPr>
          <a:xfrm flipV="1">
            <a:off x="2774991" y="2861762"/>
            <a:ext cx="611488" cy="8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23" idx="6"/>
            <a:endCxn id="126" idx="2"/>
          </p:cNvCxnSpPr>
          <p:nvPr/>
        </p:nvCxnSpPr>
        <p:spPr>
          <a:xfrm flipV="1">
            <a:off x="3567079" y="2860156"/>
            <a:ext cx="611705" cy="160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26" idx="6"/>
            <a:endCxn id="129" idx="2"/>
          </p:cNvCxnSpPr>
          <p:nvPr/>
        </p:nvCxnSpPr>
        <p:spPr>
          <a:xfrm flipV="1">
            <a:off x="4359384" y="2858550"/>
            <a:ext cx="582083" cy="160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29" idx="6"/>
            <a:endCxn id="132" idx="2"/>
          </p:cNvCxnSpPr>
          <p:nvPr/>
        </p:nvCxnSpPr>
        <p:spPr>
          <a:xfrm>
            <a:off x="5122067" y="2858550"/>
            <a:ext cx="583207"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6372200" y="2239746"/>
            <a:ext cx="1914307" cy="584775"/>
          </a:xfrm>
          <a:prstGeom prst="rect">
            <a:avLst/>
          </a:prstGeom>
          <a:noFill/>
        </p:spPr>
        <p:txBody>
          <a:bodyPr wrap="none" rtlCol="0">
            <a:spAutoFit/>
          </a:bodyPr>
          <a:lstStyle/>
          <a:p>
            <a:r>
              <a:rPr lang="en-US" altLang="ko-KR" dirty="0">
                <a:solidFill>
                  <a:schemeClr val="accent3">
                    <a:lumMod val="50000"/>
                  </a:schemeClr>
                </a:solidFill>
                <a:latin typeface="Tahoma" pitchFamily="34" charset="0"/>
                <a:ea typeface="Tahoma" pitchFamily="34" charset="0"/>
                <a:cs typeface="Tahoma" pitchFamily="34" charset="0"/>
              </a:rPr>
              <a:t>Guest page table</a:t>
            </a:r>
          </a:p>
          <a:p>
            <a:pPr algn="ctr"/>
            <a:r>
              <a:rPr lang="en-US" altLang="ko-KR" sz="1400" dirty="0">
                <a:solidFill>
                  <a:schemeClr val="accent3">
                    <a:lumMod val="50000"/>
                  </a:schemeClr>
                </a:solidFill>
                <a:latin typeface="Tahoma" pitchFamily="34" charset="0"/>
                <a:ea typeface="Tahoma" pitchFamily="34" charset="0"/>
                <a:cs typeface="Tahoma" pitchFamily="34" charset="0"/>
              </a:rPr>
              <a:t>(</a:t>
            </a:r>
            <a:r>
              <a:rPr lang="en-US" altLang="ko-KR" sz="1400" dirty="0" err="1">
                <a:solidFill>
                  <a:schemeClr val="accent3">
                    <a:lumMod val="50000"/>
                  </a:schemeClr>
                </a:solidFill>
                <a:latin typeface="Tahoma" pitchFamily="34" charset="0"/>
                <a:ea typeface="Tahoma" pitchFamily="34" charset="0"/>
                <a:cs typeface="Tahoma" pitchFamily="34" charset="0"/>
              </a:rPr>
              <a:t>gLn</a:t>
            </a:r>
            <a:r>
              <a:rPr lang="en-US" altLang="ko-KR" sz="1400" dirty="0">
                <a:solidFill>
                  <a:schemeClr val="accent3">
                    <a:lumMod val="50000"/>
                  </a:schemeClr>
                </a:solidFill>
                <a:latin typeface="Tahoma" pitchFamily="34" charset="0"/>
                <a:ea typeface="Tahoma" pitchFamily="34" charset="0"/>
                <a:cs typeface="Tahoma" pitchFamily="34" charset="0"/>
              </a:rPr>
              <a:t>)</a:t>
            </a:r>
            <a:endParaRPr lang="ko-KR" altLang="en-US" sz="1400" dirty="0">
              <a:solidFill>
                <a:schemeClr val="accent3">
                  <a:lumMod val="50000"/>
                </a:schemeClr>
              </a:solidFill>
              <a:latin typeface="Tahoma" pitchFamily="34" charset="0"/>
              <a:cs typeface="Tahoma" pitchFamily="34" charset="0"/>
            </a:endParaRPr>
          </a:p>
        </p:txBody>
      </p:sp>
      <p:sp>
        <p:nvSpPr>
          <p:cNvPr id="86" name="Rounded Rectangle 85"/>
          <p:cNvSpPr/>
          <p:nvPr/>
        </p:nvSpPr>
        <p:spPr>
          <a:xfrm>
            <a:off x="1691680" y="3218955"/>
            <a:ext cx="4536504" cy="2952329"/>
          </a:xfrm>
          <a:prstGeom prst="roundRect">
            <a:avLst>
              <a:gd name="adj" fmla="val 76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grpSp>
        <p:nvGrpSpPr>
          <p:cNvPr id="167" name="Group 166"/>
          <p:cNvGrpSpPr/>
          <p:nvPr/>
        </p:nvGrpSpPr>
        <p:grpSpPr>
          <a:xfrm>
            <a:off x="3233344" y="2192279"/>
            <a:ext cx="1031769" cy="3609133"/>
            <a:chOff x="3233344" y="2498313"/>
            <a:chExt cx="1031769" cy="3609133"/>
          </a:xfrm>
        </p:grpSpPr>
        <p:grpSp>
          <p:nvGrpSpPr>
            <p:cNvPr id="6" name="Group 5"/>
            <p:cNvGrpSpPr/>
            <p:nvPr/>
          </p:nvGrpSpPr>
          <p:grpSpPr>
            <a:xfrm>
              <a:off x="3233344" y="3741014"/>
              <a:ext cx="456886" cy="467107"/>
              <a:chOff x="2458930" y="2492896"/>
              <a:chExt cx="456886" cy="467107"/>
            </a:xfrm>
          </p:grpSpPr>
          <p:sp>
            <p:nvSpPr>
              <p:cNvPr id="83" name="Oval 82"/>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84" name="TextBox 83"/>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85" name="TextBox 84"/>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6</a:t>
                </a:r>
                <a:endParaRPr lang="ko-KR" altLang="en-US" sz="1000" dirty="0">
                  <a:solidFill>
                    <a:schemeClr val="bg1"/>
                  </a:solidFill>
                  <a:latin typeface="Tahoma" pitchFamily="34" charset="0"/>
                  <a:cs typeface="Tahoma" pitchFamily="34" charset="0"/>
                </a:endParaRPr>
              </a:p>
            </p:txBody>
          </p:sp>
        </p:grpSp>
        <p:grpSp>
          <p:nvGrpSpPr>
            <p:cNvPr id="7" name="Group 6"/>
            <p:cNvGrpSpPr/>
            <p:nvPr/>
          </p:nvGrpSpPr>
          <p:grpSpPr>
            <a:xfrm>
              <a:off x="3233344" y="4389086"/>
              <a:ext cx="456886" cy="467107"/>
              <a:chOff x="2458930" y="2492896"/>
              <a:chExt cx="456886" cy="467107"/>
            </a:xfrm>
          </p:grpSpPr>
          <p:sp>
            <p:nvSpPr>
              <p:cNvPr id="80" name="Oval 79"/>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81" name="TextBox 80"/>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82" name="TextBox 81"/>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7</a:t>
                </a:r>
                <a:endParaRPr lang="ko-KR" altLang="en-US" sz="1000" dirty="0">
                  <a:solidFill>
                    <a:schemeClr val="bg1"/>
                  </a:solidFill>
                  <a:latin typeface="Tahoma" pitchFamily="34" charset="0"/>
                  <a:cs typeface="Tahoma" pitchFamily="34" charset="0"/>
                </a:endParaRPr>
              </a:p>
            </p:txBody>
          </p:sp>
        </p:grpSp>
        <p:grpSp>
          <p:nvGrpSpPr>
            <p:cNvPr id="8" name="Group 7"/>
            <p:cNvGrpSpPr/>
            <p:nvPr/>
          </p:nvGrpSpPr>
          <p:grpSpPr>
            <a:xfrm>
              <a:off x="3233344" y="5002099"/>
              <a:ext cx="456886" cy="467107"/>
              <a:chOff x="2458930" y="2492896"/>
              <a:chExt cx="456886" cy="467107"/>
            </a:xfrm>
          </p:grpSpPr>
          <p:sp>
            <p:nvSpPr>
              <p:cNvPr id="77" name="Oval 76"/>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8" name="TextBox 77"/>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79" name="TextBox 78"/>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8</a:t>
                </a:r>
                <a:endParaRPr lang="ko-KR" altLang="en-US" sz="1000" dirty="0">
                  <a:solidFill>
                    <a:schemeClr val="bg1"/>
                  </a:solidFill>
                  <a:latin typeface="Tahoma" pitchFamily="34" charset="0"/>
                  <a:cs typeface="Tahoma" pitchFamily="34" charset="0"/>
                </a:endParaRPr>
              </a:p>
            </p:txBody>
          </p:sp>
        </p:grpSp>
        <p:grpSp>
          <p:nvGrpSpPr>
            <p:cNvPr id="9" name="Group 8"/>
            <p:cNvGrpSpPr/>
            <p:nvPr/>
          </p:nvGrpSpPr>
          <p:grpSpPr>
            <a:xfrm>
              <a:off x="3233344" y="5640339"/>
              <a:ext cx="456886" cy="467107"/>
              <a:chOff x="2458930" y="2492896"/>
              <a:chExt cx="456886" cy="467107"/>
            </a:xfrm>
          </p:grpSpPr>
          <p:sp>
            <p:nvSpPr>
              <p:cNvPr id="74" name="Oval 73"/>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5" name="TextBox 74"/>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76" name="TextBox 75"/>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9</a:t>
                </a:r>
                <a:endParaRPr lang="ko-KR" altLang="en-US" sz="1000" dirty="0">
                  <a:solidFill>
                    <a:schemeClr val="bg1"/>
                  </a:solidFill>
                  <a:latin typeface="Tahoma" pitchFamily="34" charset="0"/>
                  <a:cs typeface="Tahoma" pitchFamily="34" charset="0"/>
                </a:endParaRPr>
              </a:p>
            </p:txBody>
          </p:sp>
        </p:grpSp>
        <p:cxnSp>
          <p:nvCxnSpPr>
            <p:cNvPr id="105" name="Elbow Connector 104"/>
            <p:cNvCxnSpPr>
              <a:stCxn id="76" idx="2"/>
              <a:endCxn id="93" idx="0"/>
            </p:cNvCxnSpPr>
            <p:nvPr/>
          </p:nvCxnSpPr>
          <p:spPr>
            <a:xfrm rot="5400000" flipH="1" flipV="1">
              <a:off x="2060491" y="3902824"/>
              <a:ext cx="3609133" cy="800111"/>
            </a:xfrm>
            <a:prstGeom prst="bentConnector5">
              <a:avLst>
                <a:gd name="adj1" fmla="val -6334"/>
                <a:gd name="adj2" fmla="val 44925"/>
                <a:gd name="adj3" fmla="val 106334"/>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83" idx="4"/>
              <a:endCxn id="80" idx="0"/>
            </p:cNvCxnSpPr>
            <p:nvPr/>
          </p:nvCxnSpPr>
          <p:spPr>
            <a:xfrm>
              <a:off x="3474206"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80" idx="4"/>
              <a:endCxn id="77" idx="0"/>
            </p:cNvCxnSpPr>
            <p:nvPr/>
          </p:nvCxnSpPr>
          <p:spPr>
            <a:xfrm>
              <a:off x="3474206"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7" idx="4"/>
              <a:endCxn id="74" idx="0"/>
            </p:cNvCxnSpPr>
            <p:nvPr/>
          </p:nvCxnSpPr>
          <p:spPr>
            <a:xfrm>
              <a:off x="3474206" y="5434147"/>
              <a:ext cx="0" cy="206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4"/>
              <a:endCxn id="83" idx="0"/>
            </p:cNvCxnSpPr>
            <p:nvPr/>
          </p:nvCxnSpPr>
          <p:spPr>
            <a:xfrm flipH="1">
              <a:off x="3474206" y="3283356"/>
              <a:ext cx="2573" cy="457658"/>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4025432" y="2164096"/>
            <a:ext cx="998202" cy="3637316"/>
            <a:chOff x="4025432" y="2470130"/>
            <a:chExt cx="998202" cy="3637316"/>
          </a:xfrm>
        </p:grpSpPr>
        <p:grpSp>
          <p:nvGrpSpPr>
            <p:cNvPr id="10" name="Group 9"/>
            <p:cNvGrpSpPr/>
            <p:nvPr/>
          </p:nvGrpSpPr>
          <p:grpSpPr>
            <a:xfrm>
              <a:off x="4025432" y="3741014"/>
              <a:ext cx="456886" cy="467107"/>
              <a:chOff x="2458930" y="2492896"/>
              <a:chExt cx="456886" cy="467107"/>
            </a:xfrm>
          </p:grpSpPr>
          <p:sp>
            <p:nvSpPr>
              <p:cNvPr id="71" name="Oval 70"/>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2" name="TextBox 71"/>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73" name="TextBox 72"/>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11</a:t>
                </a:r>
                <a:endParaRPr lang="ko-KR" altLang="en-US" sz="1000" dirty="0">
                  <a:solidFill>
                    <a:schemeClr val="bg1"/>
                  </a:solidFill>
                  <a:latin typeface="Tahoma" pitchFamily="34" charset="0"/>
                  <a:cs typeface="Tahoma" pitchFamily="34" charset="0"/>
                </a:endParaRPr>
              </a:p>
            </p:txBody>
          </p:sp>
        </p:grpSp>
        <p:grpSp>
          <p:nvGrpSpPr>
            <p:cNvPr id="15" name="Group 14"/>
            <p:cNvGrpSpPr/>
            <p:nvPr/>
          </p:nvGrpSpPr>
          <p:grpSpPr>
            <a:xfrm>
              <a:off x="4025432" y="4389086"/>
              <a:ext cx="456886" cy="467107"/>
              <a:chOff x="2458930" y="2492896"/>
              <a:chExt cx="456886" cy="467107"/>
            </a:xfrm>
          </p:grpSpPr>
          <p:sp>
            <p:nvSpPr>
              <p:cNvPr id="56" name="Oval 55"/>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7" name="TextBox 56"/>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58" name="TextBox 57"/>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12</a:t>
                </a:r>
                <a:endParaRPr lang="ko-KR" altLang="en-US" sz="1000" dirty="0">
                  <a:solidFill>
                    <a:schemeClr val="bg1"/>
                  </a:solidFill>
                  <a:latin typeface="Tahoma" pitchFamily="34" charset="0"/>
                  <a:cs typeface="Tahoma" pitchFamily="34" charset="0"/>
                </a:endParaRPr>
              </a:p>
            </p:txBody>
          </p:sp>
        </p:grpSp>
        <p:grpSp>
          <p:nvGrpSpPr>
            <p:cNvPr id="16" name="Group 15"/>
            <p:cNvGrpSpPr/>
            <p:nvPr/>
          </p:nvGrpSpPr>
          <p:grpSpPr>
            <a:xfrm>
              <a:off x="4025432" y="5002099"/>
              <a:ext cx="456886" cy="467107"/>
              <a:chOff x="2458930" y="2492896"/>
              <a:chExt cx="456886" cy="467107"/>
            </a:xfrm>
          </p:grpSpPr>
          <p:sp>
            <p:nvSpPr>
              <p:cNvPr id="53" name="Oval 52"/>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4" name="TextBox 53"/>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55" name="TextBox 54"/>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13</a:t>
                </a:r>
                <a:endParaRPr lang="ko-KR" altLang="en-US" sz="1000" dirty="0">
                  <a:solidFill>
                    <a:schemeClr val="bg1"/>
                  </a:solidFill>
                  <a:latin typeface="Tahoma" pitchFamily="34" charset="0"/>
                  <a:cs typeface="Tahoma" pitchFamily="34" charset="0"/>
                </a:endParaRPr>
              </a:p>
            </p:txBody>
          </p:sp>
        </p:grpSp>
        <p:grpSp>
          <p:nvGrpSpPr>
            <p:cNvPr id="17" name="Group 16"/>
            <p:cNvGrpSpPr/>
            <p:nvPr/>
          </p:nvGrpSpPr>
          <p:grpSpPr>
            <a:xfrm>
              <a:off x="4025432" y="5640339"/>
              <a:ext cx="456886" cy="467107"/>
              <a:chOff x="2458930" y="2492896"/>
              <a:chExt cx="456886" cy="467107"/>
            </a:xfrm>
          </p:grpSpPr>
          <p:sp>
            <p:nvSpPr>
              <p:cNvPr id="50" name="Oval 49"/>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1" name="TextBox 50"/>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52" name="TextBox 51"/>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14</a:t>
                </a:r>
                <a:endParaRPr lang="ko-KR" altLang="en-US" sz="1000" dirty="0">
                  <a:solidFill>
                    <a:schemeClr val="bg1"/>
                  </a:solidFill>
                  <a:latin typeface="Tahoma" pitchFamily="34" charset="0"/>
                  <a:cs typeface="Tahoma" pitchFamily="34" charset="0"/>
                </a:endParaRPr>
              </a:p>
            </p:txBody>
          </p:sp>
        </p:grpSp>
        <p:cxnSp>
          <p:nvCxnSpPr>
            <p:cNvPr id="106" name="Elbow Connector 105"/>
            <p:cNvCxnSpPr>
              <a:stCxn id="52" idx="2"/>
              <a:endCxn id="98" idx="0"/>
            </p:cNvCxnSpPr>
            <p:nvPr/>
          </p:nvCxnSpPr>
          <p:spPr>
            <a:xfrm rot="5400000" flipH="1" flipV="1">
              <a:off x="2826818" y="3910629"/>
              <a:ext cx="3637316" cy="756317"/>
            </a:xfrm>
            <a:prstGeom prst="bentConnector5">
              <a:avLst>
                <a:gd name="adj1" fmla="val -6285"/>
                <a:gd name="adj2" fmla="val 46768"/>
                <a:gd name="adj3" fmla="val 105694"/>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1" idx="4"/>
              <a:endCxn id="56" idx="0"/>
            </p:cNvCxnSpPr>
            <p:nvPr/>
          </p:nvCxnSpPr>
          <p:spPr>
            <a:xfrm>
              <a:off x="4266294"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56" idx="4"/>
              <a:endCxn id="53" idx="0"/>
            </p:cNvCxnSpPr>
            <p:nvPr/>
          </p:nvCxnSpPr>
          <p:spPr>
            <a:xfrm>
              <a:off x="4266294"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3" idx="4"/>
              <a:endCxn id="50" idx="0"/>
            </p:cNvCxnSpPr>
            <p:nvPr/>
          </p:nvCxnSpPr>
          <p:spPr>
            <a:xfrm>
              <a:off x="4266294" y="5434147"/>
              <a:ext cx="0" cy="206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26" idx="4"/>
              <a:endCxn id="71" idx="0"/>
            </p:cNvCxnSpPr>
            <p:nvPr/>
          </p:nvCxnSpPr>
          <p:spPr>
            <a:xfrm flipH="1">
              <a:off x="4266294" y="3281750"/>
              <a:ext cx="2790" cy="459264"/>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4792682" y="2138836"/>
            <a:ext cx="990888" cy="3672408"/>
            <a:chOff x="4792682" y="2444870"/>
            <a:chExt cx="990888" cy="3672408"/>
          </a:xfrm>
        </p:grpSpPr>
        <p:grpSp>
          <p:nvGrpSpPr>
            <p:cNvPr id="18" name="Group 17"/>
            <p:cNvGrpSpPr/>
            <p:nvPr/>
          </p:nvGrpSpPr>
          <p:grpSpPr>
            <a:xfrm>
              <a:off x="4792682" y="3752186"/>
              <a:ext cx="456886" cy="467107"/>
              <a:chOff x="2458930" y="2492896"/>
              <a:chExt cx="456886" cy="467107"/>
            </a:xfrm>
          </p:grpSpPr>
          <p:sp>
            <p:nvSpPr>
              <p:cNvPr id="47" name="Oval 46"/>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8" name="TextBox 47"/>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49" name="TextBox 48"/>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16</a:t>
                </a:r>
                <a:endParaRPr lang="ko-KR" altLang="en-US" sz="1000" dirty="0">
                  <a:solidFill>
                    <a:schemeClr val="bg1"/>
                  </a:solidFill>
                  <a:latin typeface="Tahoma" pitchFamily="34" charset="0"/>
                  <a:cs typeface="Tahoma" pitchFamily="34" charset="0"/>
                </a:endParaRPr>
              </a:p>
            </p:txBody>
          </p:sp>
        </p:grpSp>
        <p:grpSp>
          <p:nvGrpSpPr>
            <p:cNvPr id="19" name="Group 18"/>
            <p:cNvGrpSpPr/>
            <p:nvPr/>
          </p:nvGrpSpPr>
          <p:grpSpPr>
            <a:xfrm>
              <a:off x="4792682" y="4389086"/>
              <a:ext cx="456886" cy="467107"/>
              <a:chOff x="2458930" y="2492896"/>
              <a:chExt cx="456886" cy="467107"/>
            </a:xfrm>
          </p:grpSpPr>
          <p:sp>
            <p:nvSpPr>
              <p:cNvPr id="44" name="Oval 43"/>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5" name="TextBox 44"/>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46" name="TextBox 45"/>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17</a:t>
                </a:r>
                <a:endParaRPr lang="ko-KR" altLang="en-US" sz="1000" dirty="0">
                  <a:solidFill>
                    <a:schemeClr val="bg1"/>
                  </a:solidFill>
                  <a:latin typeface="Tahoma" pitchFamily="34" charset="0"/>
                  <a:cs typeface="Tahoma" pitchFamily="34" charset="0"/>
                </a:endParaRPr>
              </a:p>
            </p:txBody>
          </p:sp>
        </p:grpSp>
        <p:grpSp>
          <p:nvGrpSpPr>
            <p:cNvPr id="20" name="Group 19"/>
            <p:cNvGrpSpPr/>
            <p:nvPr/>
          </p:nvGrpSpPr>
          <p:grpSpPr>
            <a:xfrm>
              <a:off x="4792682" y="5002099"/>
              <a:ext cx="456886" cy="467107"/>
              <a:chOff x="2458930" y="2492896"/>
              <a:chExt cx="456886" cy="467107"/>
            </a:xfrm>
          </p:grpSpPr>
          <p:sp>
            <p:nvSpPr>
              <p:cNvPr id="41" name="Oval 40"/>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2" name="TextBox 41"/>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43" name="TextBox 42"/>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18</a:t>
                </a:r>
                <a:endParaRPr lang="ko-KR" altLang="en-US" sz="1000" dirty="0">
                  <a:solidFill>
                    <a:schemeClr val="bg1"/>
                  </a:solidFill>
                  <a:latin typeface="Tahoma" pitchFamily="34" charset="0"/>
                  <a:cs typeface="Tahoma" pitchFamily="34" charset="0"/>
                </a:endParaRPr>
              </a:p>
            </p:txBody>
          </p:sp>
        </p:grpSp>
        <p:grpSp>
          <p:nvGrpSpPr>
            <p:cNvPr id="21" name="Group 20"/>
            <p:cNvGrpSpPr/>
            <p:nvPr/>
          </p:nvGrpSpPr>
          <p:grpSpPr>
            <a:xfrm>
              <a:off x="4792682" y="5650171"/>
              <a:ext cx="456886" cy="467107"/>
              <a:chOff x="2458930" y="2492896"/>
              <a:chExt cx="456886" cy="467107"/>
            </a:xfrm>
          </p:grpSpPr>
          <p:sp>
            <p:nvSpPr>
              <p:cNvPr id="38" name="Oval 37"/>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9" name="TextBox 38"/>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40" name="TextBox 39"/>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19</a:t>
                </a:r>
                <a:endParaRPr lang="ko-KR" altLang="en-US" sz="1000" dirty="0">
                  <a:solidFill>
                    <a:schemeClr val="bg1"/>
                  </a:solidFill>
                  <a:latin typeface="Tahoma" pitchFamily="34" charset="0"/>
                  <a:cs typeface="Tahoma" pitchFamily="34" charset="0"/>
                </a:endParaRPr>
              </a:p>
            </p:txBody>
          </p:sp>
        </p:grpSp>
        <p:cxnSp>
          <p:nvCxnSpPr>
            <p:cNvPr id="107" name="Elbow Connector 106"/>
            <p:cNvCxnSpPr>
              <a:stCxn id="40" idx="2"/>
              <a:endCxn id="102" idx="0"/>
            </p:cNvCxnSpPr>
            <p:nvPr/>
          </p:nvCxnSpPr>
          <p:spPr>
            <a:xfrm rot="5400000" flipH="1" flipV="1">
              <a:off x="3572865" y="3906572"/>
              <a:ext cx="3672408" cy="749003"/>
            </a:xfrm>
            <a:prstGeom prst="bentConnector5">
              <a:avLst>
                <a:gd name="adj1" fmla="val -6225"/>
                <a:gd name="adj2" fmla="val 46897"/>
                <a:gd name="adj3" fmla="val 10476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47" idx="4"/>
              <a:endCxn id="44" idx="0"/>
            </p:cNvCxnSpPr>
            <p:nvPr/>
          </p:nvCxnSpPr>
          <p:spPr>
            <a:xfrm>
              <a:off x="5033544" y="4184234"/>
              <a:ext cx="0" cy="2048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44" idx="4"/>
              <a:endCxn id="41" idx="0"/>
            </p:cNvCxnSpPr>
            <p:nvPr/>
          </p:nvCxnSpPr>
          <p:spPr>
            <a:xfrm>
              <a:off x="5033544"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41" idx="4"/>
              <a:endCxn id="38" idx="0"/>
            </p:cNvCxnSpPr>
            <p:nvPr/>
          </p:nvCxnSpPr>
          <p:spPr>
            <a:xfrm>
              <a:off x="5033544" y="543414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29" idx="4"/>
              <a:endCxn id="47" idx="0"/>
            </p:cNvCxnSpPr>
            <p:nvPr/>
          </p:nvCxnSpPr>
          <p:spPr>
            <a:xfrm>
              <a:off x="5031767" y="3280144"/>
              <a:ext cx="1777" cy="47204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5549850" y="2974110"/>
            <a:ext cx="469424" cy="3245200"/>
            <a:chOff x="5549850" y="3280144"/>
            <a:chExt cx="469424" cy="3245200"/>
          </a:xfrm>
        </p:grpSpPr>
        <p:grpSp>
          <p:nvGrpSpPr>
            <p:cNvPr id="22" name="Group 21"/>
            <p:cNvGrpSpPr/>
            <p:nvPr/>
          </p:nvGrpSpPr>
          <p:grpSpPr>
            <a:xfrm>
              <a:off x="5555274" y="3741014"/>
              <a:ext cx="456886" cy="467107"/>
              <a:chOff x="2458930" y="2492896"/>
              <a:chExt cx="456886" cy="467107"/>
            </a:xfrm>
          </p:grpSpPr>
          <p:sp>
            <p:nvSpPr>
              <p:cNvPr id="35" name="Oval 34"/>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6" name="TextBox 35"/>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37" name="TextBox 36"/>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21</a:t>
                </a:r>
                <a:endParaRPr lang="ko-KR" altLang="en-US" sz="1000" dirty="0">
                  <a:solidFill>
                    <a:schemeClr val="bg1"/>
                  </a:solidFill>
                  <a:latin typeface="Tahoma" pitchFamily="34" charset="0"/>
                  <a:cs typeface="Tahoma" pitchFamily="34" charset="0"/>
                </a:endParaRPr>
              </a:p>
            </p:txBody>
          </p:sp>
        </p:grpSp>
        <p:grpSp>
          <p:nvGrpSpPr>
            <p:cNvPr id="23" name="Group 22"/>
            <p:cNvGrpSpPr/>
            <p:nvPr/>
          </p:nvGrpSpPr>
          <p:grpSpPr>
            <a:xfrm>
              <a:off x="5555274" y="4389086"/>
              <a:ext cx="456886" cy="467107"/>
              <a:chOff x="2458930" y="2492896"/>
              <a:chExt cx="456886" cy="467107"/>
            </a:xfrm>
          </p:grpSpPr>
          <p:sp>
            <p:nvSpPr>
              <p:cNvPr id="32" name="Oval 31"/>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3" name="TextBox 32"/>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34" name="TextBox 33"/>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22</a:t>
                </a:r>
                <a:endParaRPr lang="ko-KR" altLang="en-US" sz="1000" dirty="0">
                  <a:solidFill>
                    <a:schemeClr val="bg1"/>
                  </a:solidFill>
                  <a:latin typeface="Tahoma" pitchFamily="34" charset="0"/>
                  <a:cs typeface="Tahoma" pitchFamily="34" charset="0"/>
                </a:endParaRPr>
              </a:p>
            </p:txBody>
          </p:sp>
        </p:grpSp>
        <p:grpSp>
          <p:nvGrpSpPr>
            <p:cNvPr id="24" name="Group 23"/>
            <p:cNvGrpSpPr/>
            <p:nvPr/>
          </p:nvGrpSpPr>
          <p:grpSpPr>
            <a:xfrm>
              <a:off x="5555274" y="5002099"/>
              <a:ext cx="456886" cy="467107"/>
              <a:chOff x="2458930" y="2492896"/>
              <a:chExt cx="456886" cy="467107"/>
            </a:xfrm>
          </p:grpSpPr>
          <p:sp>
            <p:nvSpPr>
              <p:cNvPr id="29" name="Oval 28"/>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0" name="TextBox 29"/>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31" name="TextBox 30"/>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23</a:t>
                </a:r>
                <a:endParaRPr lang="ko-KR" altLang="en-US" sz="1000" dirty="0">
                  <a:solidFill>
                    <a:schemeClr val="bg1"/>
                  </a:solidFill>
                  <a:latin typeface="Tahoma" pitchFamily="34" charset="0"/>
                  <a:cs typeface="Tahoma" pitchFamily="34" charset="0"/>
                </a:endParaRPr>
              </a:p>
            </p:txBody>
          </p:sp>
        </p:grpSp>
        <p:grpSp>
          <p:nvGrpSpPr>
            <p:cNvPr id="25" name="Group 24"/>
            <p:cNvGrpSpPr/>
            <p:nvPr/>
          </p:nvGrpSpPr>
          <p:grpSpPr>
            <a:xfrm>
              <a:off x="5555274" y="5650171"/>
              <a:ext cx="456886" cy="467107"/>
              <a:chOff x="2458930" y="2492896"/>
              <a:chExt cx="456886" cy="467107"/>
            </a:xfrm>
          </p:grpSpPr>
          <p:sp>
            <p:nvSpPr>
              <p:cNvPr id="26" name="Oval 25"/>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27" name="TextBox 26"/>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28" name="TextBox 27"/>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24</a:t>
                </a:r>
                <a:endParaRPr lang="ko-KR" altLang="en-US" sz="1000" dirty="0">
                  <a:solidFill>
                    <a:schemeClr val="bg1"/>
                  </a:solidFill>
                  <a:latin typeface="Tahoma" pitchFamily="34" charset="0"/>
                  <a:cs typeface="Tahoma" pitchFamily="34" charset="0"/>
                </a:endParaRPr>
              </a:p>
            </p:txBody>
          </p:sp>
        </p:grpSp>
        <p:cxnSp>
          <p:nvCxnSpPr>
            <p:cNvPr id="120" name="Straight Connector 119"/>
            <p:cNvCxnSpPr>
              <a:stCxn id="35" idx="4"/>
              <a:endCxn id="32" idx="0"/>
            </p:cNvCxnSpPr>
            <p:nvPr/>
          </p:nvCxnSpPr>
          <p:spPr>
            <a:xfrm>
              <a:off x="5796136"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32" idx="4"/>
              <a:endCxn id="29" idx="0"/>
            </p:cNvCxnSpPr>
            <p:nvPr/>
          </p:nvCxnSpPr>
          <p:spPr>
            <a:xfrm>
              <a:off x="5796136"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9" idx="4"/>
              <a:endCxn id="26" idx="0"/>
            </p:cNvCxnSpPr>
            <p:nvPr/>
          </p:nvCxnSpPr>
          <p:spPr>
            <a:xfrm>
              <a:off x="5796136" y="543414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32" idx="4"/>
              <a:endCxn id="35" idx="0"/>
            </p:cNvCxnSpPr>
            <p:nvPr/>
          </p:nvCxnSpPr>
          <p:spPr>
            <a:xfrm>
              <a:off x="5795574" y="3280144"/>
              <a:ext cx="562" cy="46087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5786690" y="6087833"/>
              <a:ext cx="562"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5549850" y="6217567"/>
              <a:ext cx="469424"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sPA</a:t>
              </a:r>
              <a:endParaRPr lang="ko-KR" altLang="en-US" sz="1050" dirty="0">
                <a:latin typeface="Tahoma" pitchFamily="34" charset="0"/>
                <a:cs typeface="Tahoma" pitchFamily="34" charset="0"/>
              </a:endParaRPr>
            </a:p>
          </p:txBody>
        </p:sp>
      </p:grpSp>
      <p:grpSp>
        <p:nvGrpSpPr>
          <p:cNvPr id="11" name="Group 10"/>
          <p:cNvGrpSpPr/>
          <p:nvPr/>
        </p:nvGrpSpPr>
        <p:grpSpPr>
          <a:xfrm>
            <a:off x="2441256" y="3434980"/>
            <a:ext cx="456886" cy="467107"/>
            <a:chOff x="2458930" y="2492896"/>
            <a:chExt cx="456886" cy="467107"/>
          </a:xfrm>
        </p:grpSpPr>
        <p:sp>
          <p:nvSpPr>
            <p:cNvPr id="68" name="Oval 67"/>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9" name="TextBox 68"/>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70" name="TextBox 69"/>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a:t>
              </a:r>
              <a:endParaRPr lang="ko-KR" altLang="en-US" sz="1000" dirty="0">
                <a:solidFill>
                  <a:schemeClr val="bg1"/>
                </a:solidFill>
                <a:latin typeface="Tahoma" pitchFamily="34" charset="0"/>
                <a:cs typeface="Tahoma" pitchFamily="34" charset="0"/>
              </a:endParaRPr>
            </a:p>
          </p:txBody>
        </p:sp>
      </p:grpSp>
      <p:grpSp>
        <p:nvGrpSpPr>
          <p:cNvPr id="173" name="Group 172"/>
          <p:cNvGrpSpPr/>
          <p:nvPr/>
        </p:nvGrpSpPr>
        <p:grpSpPr>
          <a:xfrm>
            <a:off x="2441256" y="3892288"/>
            <a:ext cx="456886" cy="655492"/>
            <a:chOff x="2441256" y="4198322"/>
            <a:chExt cx="456886" cy="655492"/>
          </a:xfrm>
        </p:grpSpPr>
        <p:grpSp>
          <p:nvGrpSpPr>
            <p:cNvPr id="12" name="Group 11"/>
            <p:cNvGrpSpPr/>
            <p:nvPr/>
          </p:nvGrpSpPr>
          <p:grpSpPr>
            <a:xfrm>
              <a:off x="2441256" y="4386707"/>
              <a:ext cx="456886" cy="467107"/>
              <a:chOff x="2458930" y="2492896"/>
              <a:chExt cx="456886" cy="467107"/>
            </a:xfrm>
          </p:grpSpPr>
          <p:sp>
            <p:nvSpPr>
              <p:cNvPr id="65" name="Oval 64"/>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6" name="TextBox 65"/>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67" name="TextBox 66"/>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a:t>
                </a:r>
                <a:endParaRPr lang="ko-KR" altLang="en-US" sz="1000" dirty="0">
                  <a:solidFill>
                    <a:schemeClr val="bg1"/>
                  </a:solidFill>
                  <a:latin typeface="Tahoma" pitchFamily="34" charset="0"/>
                  <a:cs typeface="Tahoma" pitchFamily="34" charset="0"/>
                </a:endParaRPr>
              </a:p>
            </p:txBody>
          </p:sp>
        </p:grpSp>
        <p:cxnSp>
          <p:nvCxnSpPr>
            <p:cNvPr id="108" name="Straight Connector 107"/>
            <p:cNvCxnSpPr>
              <a:stCxn id="68" idx="4"/>
              <a:endCxn id="65" idx="0"/>
            </p:cNvCxnSpPr>
            <p:nvPr/>
          </p:nvCxnSpPr>
          <p:spPr>
            <a:xfrm>
              <a:off x="2682118" y="4198322"/>
              <a:ext cx="0" cy="1883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2441256" y="4537981"/>
            <a:ext cx="456886" cy="630754"/>
            <a:chOff x="2441256" y="4844015"/>
            <a:chExt cx="456886" cy="630754"/>
          </a:xfrm>
        </p:grpSpPr>
        <p:grpSp>
          <p:nvGrpSpPr>
            <p:cNvPr id="13" name="Group 12"/>
            <p:cNvGrpSpPr/>
            <p:nvPr/>
          </p:nvGrpSpPr>
          <p:grpSpPr>
            <a:xfrm>
              <a:off x="2441256" y="5007662"/>
              <a:ext cx="456886" cy="467107"/>
              <a:chOff x="2458930" y="2492896"/>
              <a:chExt cx="456886" cy="467107"/>
            </a:xfrm>
          </p:grpSpPr>
          <p:sp>
            <p:nvSpPr>
              <p:cNvPr id="62" name="Oval 61"/>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3" name="TextBox 62"/>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64" name="TextBox 63"/>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3</a:t>
                </a:r>
                <a:endParaRPr lang="ko-KR" altLang="en-US" sz="1000" dirty="0">
                  <a:solidFill>
                    <a:schemeClr val="bg1"/>
                  </a:solidFill>
                  <a:latin typeface="Tahoma" pitchFamily="34" charset="0"/>
                  <a:cs typeface="Tahoma" pitchFamily="34" charset="0"/>
                </a:endParaRPr>
              </a:p>
            </p:txBody>
          </p:sp>
        </p:grpSp>
        <p:cxnSp>
          <p:nvCxnSpPr>
            <p:cNvPr id="109" name="Straight Connector 108"/>
            <p:cNvCxnSpPr>
              <a:stCxn id="65" idx="4"/>
              <a:endCxn id="62" idx="0"/>
            </p:cNvCxnSpPr>
            <p:nvPr/>
          </p:nvCxnSpPr>
          <p:spPr>
            <a:xfrm>
              <a:off x="2682118" y="4844015"/>
              <a:ext cx="0" cy="163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2441256" y="5158936"/>
            <a:ext cx="456886" cy="638207"/>
            <a:chOff x="2441256" y="5464970"/>
            <a:chExt cx="456886" cy="638207"/>
          </a:xfrm>
        </p:grpSpPr>
        <p:grpSp>
          <p:nvGrpSpPr>
            <p:cNvPr id="14" name="Group 13"/>
            <p:cNvGrpSpPr/>
            <p:nvPr/>
          </p:nvGrpSpPr>
          <p:grpSpPr>
            <a:xfrm>
              <a:off x="2441256" y="5636070"/>
              <a:ext cx="456886" cy="467107"/>
              <a:chOff x="2458930" y="2492896"/>
              <a:chExt cx="456886" cy="467107"/>
            </a:xfrm>
          </p:grpSpPr>
          <p:sp>
            <p:nvSpPr>
              <p:cNvPr id="59" name="Oval 58"/>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0" name="TextBox 59"/>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61" name="TextBox 60"/>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4</a:t>
                </a:r>
                <a:endParaRPr lang="ko-KR" altLang="en-US" sz="1000" dirty="0">
                  <a:solidFill>
                    <a:schemeClr val="bg1"/>
                  </a:solidFill>
                  <a:latin typeface="Tahoma" pitchFamily="34" charset="0"/>
                  <a:cs typeface="Tahoma" pitchFamily="34" charset="0"/>
                </a:endParaRPr>
              </a:p>
            </p:txBody>
          </p:sp>
        </p:grpSp>
        <p:cxnSp>
          <p:nvCxnSpPr>
            <p:cNvPr id="110" name="Straight Connector 109"/>
            <p:cNvCxnSpPr>
              <a:stCxn id="62" idx="4"/>
              <a:endCxn id="59" idx="0"/>
            </p:cNvCxnSpPr>
            <p:nvPr/>
          </p:nvCxnSpPr>
          <p:spPr>
            <a:xfrm>
              <a:off x="2682118" y="5464970"/>
              <a:ext cx="0" cy="17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a:off x="1702963" y="3597049"/>
            <a:ext cx="738293" cy="687399"/>
            <a:chOff x="1702963" y="3903083"/>
            <a:chExt cx="738293" cy="687399"/>
          </a:xfrm>
        </p:grpSpPr>
        <p:cxnSp>
          <p:nvCxnSpPr>
            <p:cNvPr id="146" name="Straight Connector 145"/>
            <p:cNvCxnSpPr/>
            <p:nvPr/>
          </p:nvCxnSpPr>
          <p:spPr>
            <a:xfrm>
              <a:off x="1993630" y="3913081"/>
              <a:ext cx="447626"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88338" y="3903083"/>
              <a:ext cx="0" cy="39412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702963" y="4282705"/>
              <a:ext cx="611065"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nCR3</a:t>
              </a:r>
              <a:endParaRPr lang="ko-KR" altLang="en-US" sz="1050" dirty="0">
                <a:latin typeface="Tahoma" pitchFamily="34" charset="0"/>
                <a:cs typeface="Tahoma" pitchFamily="34" charset="0"/>
              </a:endParaRPr>
            </a:p>
          </p:txBody>
        </p:sp>
      </p:grpSp>
      <p:grpSp>
        <p:nvGrpSpPr>
          <p:cNvPr id="171" name="Group 170"/>
          <p:cNvGrpSpPr/>
          <p:nvPr/>
        </p:nvGrpSpPr>
        <p:grpSpPr>
          <a:xfrm>
            <a:off x="1802945" y="2977403"/>
            <a:ext cx="904094" cy="501304"/>
            <a:chOff x="1802945" y="3283437"/>
            <a:chExt cx="904094" cy="501304"/>
          </a:xfrm>
        </p:grpSpPr>
        <p:cxnSp>
          <p:nvCxnSpPr>
            <p:cNvPr id="137" name="Straight Connector 136"/>
            <p:cNvCxnSpPr>
              <a:stCxn id="135" idx="4"/>
              <a:endCxn id="68" idx="0"/>
            </p:cNvCxnSpPr>
            <p:nvPr/>
          </p:nvCxnSpPr>
          <p:spPr>
            <a:xfrm flipH="1">
              <a:off x="2682118" y="3283437"/>
              <a:ext cx="2573" cy="48283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802945" y="3507742"/>
              <a:ext cx="904094" cy="276999"/>
            </a:xfrm>
            <a:prstGeom prst="rect">
              <a:avLst/>
            </a:prstGeom>
            <a:noFill/>
          </p:spPr>
          <p:txBody>
            <a:bodyPr wrap="none" rtlCol="0">
              <a:spAutoFit/>
            </a:bodyPr>
            <a:lstStyle/>
            <a:p>
              <a:r>
                <a:rPr lang="en-US" altLang="ko-KR" sz="1200" dirty="0" err="1">
                  <a:latin typeface="Tahoma" pitchFamily="34" charset="0"/>
                  <a:ea typeface="Tahoma" pitchFamily="34" charset="0"/>
                  <a:cs typeface="Tahoma" pitchFamily="34" charset="0"/>
                </a:rPr>
                <a:t>gPA</a:t>
              </a:r>
              <a:r>
                <a:rPr lang="en-US" altLang="ko-KR" sz="1200" dirty="0">
                  <a:latin typeface="Tahoma" pitchFamily="34" charset="0"/>
                  <a:ea typeface="Tahoma" pitchFamily="34" charset="0"/>
                  <a:cs typeface="Tahoma" pitchFamily="34" charset="0"/>
                </a:rPr>
                <a:t> (gL4) </a:t>
              </a:r>
              <a:endParaRPr lang="ko-KR" altLang="en-US" sz="1000" dirty="0">
                <a:latin typeface="Tahoma" pitchFamily="34" charset="0"/>
                <a:cs typeface="Tahoma" pitchFamily="34" charset="0"/>
              </a:endParaRPr>
            </a:p>
          </p:txBody>
        </p:sp>
      </p:grpSp>
      <p:grpSp>
        <p:nvGrpSpPr>
          <p:cNvPr id="176" name="Group 175"/>
          <p:cNvGrpSpPr/>
          <p:nvPr/>
        </p:nvGrpSpPr>
        <p:grpSpPr>
          <a:xfrm>
            <a:off x="2205163" y="2192279"/>
            <a:ext cx="1267862" cy="3834989"/>
            <a:chOff x="2205163" y="2498313"/>
            <a:chExt cx="1267862" cy="3834989"/>
          </a:xfrm>
        </p:grpSpPr>
        <p:cxnSp>
          <p:nvCxnSpPr>
            <p:cNvPr id="104" name="Elbow Connector 103"/>
            <p:cNvCxnSpPr>
              <a:stCxn id="61" idx="2"/>
              <a:endCxn id="89" idx="0"/>
            </p:cNvCxnSpPr>
            <p:nvPr/>
          </p:nvCxnSpPr>
          <p:spPr>
            <a:xfrm rot="5400000" flipH="1" flipV="1">
              <a:off x="1257908" y="3913319"/>
              <a:ext cx="3630124" cy="800111"/>
            </a:xfrm>
            <a:prstGeom prst="bentConnector5">
              <a:avLst>
                <a:gd name="adj1" fmla="val -6297"/>
                <a:gd name="adj2" fmla="val 44925"/>
                <a:gd name="adj3" fmla="val 106297"/>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2205163" y="6056303"/>
              <a:ext cx="482824"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sPA </a:t>
              </a:r>
              <a:endParaRPr lang="ko-KR" altLang="en-US" sz="1000" dirty="0">
                <a:latin typeface="Tahoma" pitchFamily="34" charset="0"/>
                <a:cs typeface="Tahoma" pitchFamily="34" charset="0"/>
              </a:endParaRPr>
            </a:p>
          </p:txBody>
        </p:sp>
      </p:grpSp>
      <p:sp>
        <p:nvSpPr>
          <p:cNvPr id="153" name="TextBox 152"/>
          <p:cNvSpPr txBox="1"/>
          <p:nvPr/>
        </p:nvSpPr>
        <p:spPr>
          <a:xfrm>
            <a:off x="6372200" y="5173914"/>
            <a:ext cx="2018053"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gVA: guest virtual address</a:t>
            </a:r>
            <a:endParaRPr lang="ko-KR" altLang="en-US" sz="1200" dirty="0">
              <a:latin typeface="Tahoma" pitchFamily="34" charset="0"/>
              <a:cs typeface="Tahoma" pitchFamily="34" charset="0"/>
            </a:endParaRPr>
          </a:p>
        </p:txBody>
      </p:sp>
      <p:sp>
        <p:nvSpPr>
          <p:cNvPr id="154" name="TextBox 153"/>
          <p:cNvSpPr txBox="1"/>
          <p:nvPr/>
        </p:nvSpPr>
        <p:spPr>
          <a:xfrm>
            <a:off x="6372200" y="5447256"/>
            <a:ext cx="2125325"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gPA: guest physical address</a:t>
            </a:r>
            <a:endParaRPr lang="ko-KR" altLang="en-US" sz="1200" dirty="0">
              <a:latin typeface="Tahoma" pitchFamily="34" charset="0"/>
              <a:cs typeface="Tahoma" pitchFamily="34" charset="0"/>
            </a:endParaRPr>
          </a:p>
        </p:txBody>
      </p:sp>
      <p:sp>
        <p:nvSpPr>
          <p:cNvPr id="155" name="TextBox 154"/>
          <p:cNvSpPr txBox="1"/>
          <p:nvPr/>
        </p:nvSpPr>
        <p:spPr>
          <a:xfrm>
            <a:off x="6385760" y="5717286"/>
            <a:ext cx="2192973"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sPA: system physical address</a:t>
            </a:r>
            <a:endParaRPr lang="ko-KR" altLang="en-US" sz="1200" dirty="0">
              <a:latin typeface="Tahoma" pitchFamily="34" charset="0"/>
              <a:cs typeface="Tahoma" pitchFamily="34" charset="0"/>
            </a:endParaRPr>
          </a:p>
        </p:txBody>
      </p:sp>
      <p:sp>
        <p:nvSpPr>
          <p:cNvPr id="157" name="TextBox 156"/>
          <p:cNvSpPr txBox="1"/>
          <p:nvPr/>
        </p:nvSpPr>
        <p:spPr>
          <a:xfrm>
            <a:off x="6372200" y="3429290"/>
            <a:ext cx="2036135" cy="584775"/>
          </a:xfrm>
          <a:prstGeom prst="rect">
            <a:avLst/>
          </a:prstGeom>
          <a:noFill/>
        </p:spPr>
        <p:txBody>
          <a:bodyPr wrap="none" rtlCol="0">
            <a:spAutoFit/>
          </a:bodyPr>
          <a:lstStyle/>
          <a:p>
            <a:r>
              <a:rPr lang="en-US" altLang="ko-KR" dirty="0">
                <a:solidFill>
                  <a:schemeClr val="tx2"/>
                </a:solidFill>
                <a:latin typeface="Tahoma" pitchFamily="34" charset="0"/>
                <a:ea typeface="Tahoma" pitchFamily="34" charset="0"/>
                <a:cs typeface="Tahoma" pitchFamily="34" charset="0"/>
              </a:rPr>
              <a:t>Nested page table</a:t>
            </a:r>
          </a:p>
          <a:p>
            <a:pPr algn="ctr"/>
            <a:r>
              <a:rPr lang="en-US" altLang="ko-KR" sz="1400" dirty="0">
                <a:solidFill>
                  <a:schemeClr val="tx2"/>
                </a:solidFill>
                <a:latin typeface="Tahoma" pitchFamily="34" charset="0"/>
                <a:ea typeface="Tahoma" pitchFamily="34" charset="0"/>
                <a:cs typeface="Tahoma" pitchFamily="34" charset="0"/>
              </a:rPr>
              <a:t>(</a:t>
            </a:r>
            <a:r>
              <a:rPr lang="en-US" altLang="ko-KR" sz="1400" dirty="0" err="1">
                <a:solidFill>
                  <a:schemeClr val="tx2"/>
                </a:solidFill>
                <a:latin typeface="Tahoma" pitchFamily="34" charset="0"/>
                <a:ea typeface="Tahoma" pitchFamily="34" charset="0"/>
                <a:cs typeface="Tahoma" pitchFamily="34" charset="0"/>
              </a:rPr>
              <a:t>nLn</a:t>
            </a:r>
            <a:r>
              <a:rPr lang="en-US" altLang="ko-KR" sz="1400" dirty="0">
                <a:solidFill>
                  <a:schemeClr val="tx2"/>
                </a:solidFill>
                <a:latin typeface="Tahoma" pitchFamily="34" charset="0"/>
                <a:ea typeface="Tahoma" pitchFamily="34" charset="0"/>
                <a:cs typeface="Tahoma" pitchFamily="34" charset="0"/>
              </a:rPr>
              <a:t>)</a:t>
            </a:r>
            <a:endParaRPr lang="ko-KR" altLang="en-US" sz="1400" dirty="0">
              <a:solidFill>
                <a:schemeClr val="tx2"/>
              </a:solidFill>
              <a:latin typeface="Tahoma" pitchFamily="34" charset="0"/>
              <a:cs typeface="Tahoma" pitchFamily="34" charset="0"/>
            </a:endParaRPr>
          </a:p>
        </p:txBody>
      </p:sp>
      <p:cxnSp>
        <p:nvCxnSpPr>
          <p:cNvPr id="234" name="Straight Connector 233"/>
          <p:cNvCxnSpPr/>
          <p:nvPr/>
        </p:nvCxnSpPr>
        <p:spPr>
          <a:xfrm>
            <a:off x="1987245" y="2479418"/>
            <a:ext cx="0" cy="394128"/>
          </a:xfrm>
          <a:prstGeom prst="line">
            <a:avLst/>
          </a:prstGeom>
          <a:ln w="38100">
            <a:solidFill>
              <a:srgbClr val="FF0000"/>
            </a:solidFill>
            <a:headEnd type="none" w="med" len="med"/>
            <a:tailEnd type="none" w="med" len="med"/>
          </a:ln>
          <a:effectLst>
            <a:outerShdw blurRad="50800" dist="50800" dir="5400000" algn="ctr" rotWithShape="0">
              <a:srgbClr val="000000">
                <a:alpha val="84000"/>
              </a:srgbClr>
            </a:outerShdw>
          </a:effectLst>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1993242" y="2857780"/>
            <a:ext cx="614679" cy="81"/>
          </a:xfrm>
          <a:prstGeom prst="line">
            <a:avLst/>
          </a:prstGeom>
          <a:ln w="38100">
            <a:solidFill>
              <a:srgbClr val="FF0000"/>
            </a:solidFill>
            <a:headEnd type="none" w="med" len="med"/>
            <a:tailEnd type="arrow" w="med" len="med"/>
          </a:ln>
          <a:effectLst>
            <a:outerShdw blurRad="50800" dist="50800" dir="5400000" algn="ctr" rotWithShape="0">
              <a:srgbClr val="000000">
                <a:alpha val="84000"/>
              </a:srgbClr>
            </a:outerShdw>
          </a:effectLst>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2688680" y="2438930"/>
            <a:ext cx="0" cy="360000"/>
          </a:xfrm>
          <a:prstGeom prst="line">
            <a:avLst/>
          </a:prstGeom>
          <a:ln w="38100">
            <a:solidFill>
              <a:srgbClr val="FF0000"/>
            </a:solidFill>
            <a:headEnd type="none" w="med" len="med"/>
            <a:tailEnd type="arrow" w="med" len="med"/>
          </a:ln>
          <a:effectLst>
            <a:outerShdw blurRad="50800" dist="50800" dir="5400000" algn="ctr" rotWithShape="0">
              <a:srgbClr val="000000">
                <a:alpha val="84000"/>
              </a:srgbClr>
            </a:outerShdw>
          </a:effectLst>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2776196" y="2865700"/>
            <a:ext cx="614679" cy="81"/>
          </a:xfrm>
          <a:prstGeom prst="line">
            <a:avLst/>
          </a:prstGeom>
          <a:ln w="38100">
            <a:solidFill>
              <a:srgbClr val="FF0000"/>
            </a:solidFill>
            <a:headEnd type="none" w="med" len="med"/>
            <a:tailEnd type="arrow" w="med" len="med"/>
          </a:ln>
          <a:effectLst>
            <a:outerShdw blurRad="50800" dist="50800" dir="5400000" algn="ctr" rotWithShape="0">
              <a:srgbClr val="000000">
                <a:alpha val="84000"/>
              </a:srgbClr>
            </a:outerShdw>
          </a:effectLst>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2683404" y="2945125"/>
            <a:ext cx="0" cy="504000"/>
          </a:xfrm>
          <a:prstGeom prst="line">
            <a:avLst/>
          </a:prstGeom>
          <a:ln w="38100">
            <a:solidFill>
              <a:srgbClr val="FF0000"/>
            </a:solidFill>
            <a:headEnd type="none" w="med" len="med"/>
            <a:tailEnd type="arrow" w="med" len="med"/>
          </a:ln>
          <a:effectLst>
            <a:outerShdw blurRad="50800" dist="50800" dir="5400000" algn="ctr" rotWithShape="0">
              <a:srgbClr val="000000">
                <a:alpha val="84000"/>
              </a:srgbClr>
            </a:outerShdw>
          </a:effectLst>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a:off x="709584" y="2298357"/>
            <a:ext cx="761748" cy="307777"/>
          </a:xfrm>
          <a:prstGeom prst="rect">
            <a:avLst/>
          </a:prstGeom>
          <a:noFill/>
        </p:spPr>
        <p:txBody>
          <a:bodyPr wrap="none" rtlCol="0" anchor="ctr">
            <a:spAutoFit/>
          </a:bodyPr>
          <a:lstStyle/>
          <a:p>
            <a:pPr algn="ctr"/>
            <a:r>
              <a:rPr lang="en-US" altLang="ko-KR" sz="1400" dirty="0">
                <a:latin typeface="Tahoma" pitchFamily="34" charset="0"/>
                <a:ea typeface="Tahoma" pitchFamily="34" charset="0"/>
                <a:cs typeface="Tahoma" pitchFamily="34" charset="0"/>
              </a:rPr>
              <a:t>x86_64</a:t>
            </a:r>
            <a:endParaRPr lang="ko-KR" altLang="en-US" sz="1100" dirty="0">
              <a:latin typeface="Tahoma" pitchFamily="34" charset="0"/>
              <a:cs typeface="Tahoma" pitchFamily="34" charset="0"/>
            </a:endParaRPr>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281961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up)">
                                      <p:cBhvr>
                                        <p:cTn id="7" dur="250"/>
                                        <p:tgtEl>
                                          <p:spTgt spid="234"/>
                                        </p:tgtEl>
                                      </p:cBhvr>
                                    </p:animEffect>
                                  </p:childTnLst>
                                </p:cTn>
                              </p:par>
                              <p:par>
                                <p:cTn id="8" presetID="22" presetClass="entr" presetSubtype="1" fill="hold" nodeType="withEffect">
                                  <p:stCondLst>
                                    <p:cond delay="0"/>
                                  </p:stCondLst>
                                  <p:childTnLst>
                                    <p:set>
                                      <p:cBhvr>
                                        <p:cTn id="9" dur="1" fill="hold">
                                          <p:stCondLst>
                                            <p:cond delay="0"/>
                                          </p:stCondLst>
                                        </p:cTn>
                                        <p:tgtEl>
                                          <p:spTgt spid="235"/>
                                        </p:tgtEl>
                                        <p:attrNameLst>
                                          <p:attrName>style.visibility</p:attrName>
                                        </p:attrNameLst>
                                      </p:cBhvr>
                                      <p:to>
                                        <p:strVal val="visible"/>
                                      </p:to>
                                    </p:set>
                                    <p:animEffect transition="in" filter="wipe(up)">
                                      <p:cBhvr>
                                        <p:cTn id="10" dur="250"/>
                                        <p:tgtEl>
                                          <p:spTgt spid="235"/>
                                        </p:tgtEl>
                                      </p:cBhvr>
                                    </p:animEffect>
                                  </p:childTnLst>
                                </p:cTn>
                              </p:par>
                            </p:childTnLst>
                          </p:cTn>
                        </p:par>
                        <p:par>
                          <p:cTn id="11" fill="hold">
                            <p:stCondLst>
                              <p:cond delay="250"/>
                            </p:stCondLst>
                            <p:childTnLst>
                              <p:par>
                                <p:cTn id="12" presetID="22" presetClass="entr" presetSubtype="8" fill="hold"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wipe(left)">
                                      <p:cBhvr>
                                        <p:cTn id="14" dur="250"/>
                                        <p:tgtEl>
                                          <p:spTgt spid="233"/>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36"/>
                                        </p:tgtEl>
                                        <p:attrNameLst>
                                          <p:attrName>style.visibility</p:attrName>
                                        </p:attrNameLst>
                                      </p:cBhvr>
                                      <p:to>
                                        <p:strVal val="visible"/>
                                      </p:to>
                                    </p:set>
                                    <p:animEffect transition="in" filter="wipe(left)">
                                      <p:cBhvr>
                                        <p:cTn id="18" dur="250"/>
                                        <p:tgtEl>
                                          <p:spTgt spid="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36"/>
                                        </p:tgtEl>
                                      </p:cBhvr>
                                    </p:animEffect>
                                    <p:set>
                                      <p:cBhvr>
                                        <p:cTn id="23" dur="1" fill="hold">
                                          <p:stCondLst>
                                            <p:cond delay="499"/>
                                          </p:stCondLst>
                                        </p:cTn>
                                        <p:tgtEl>
                                          <p:spTgt spid="2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40"/>
                                        </p:tgtEl>
                                        <p:attrNameLst>
                                          <p:attrName>style.visibility</p:attrName>
                                        </p:attrNameLst>
                                      </p:cBhvr>
                                      <p:to>
                                        <p:strVal val="visible"/>
                                      </p:to>
                                    </p:set>
                                    <p:animEffect transition="in" filter="wipe(up)">
                                      <p:cBhvr>
                                        <p:cTn id="28" dur="500"/>
                                        <p:tgtEl>
                                          <p:spTgt spid="240"/>
                                        </p:tgtEl>
                                      </p:cBhvr>
                                    </p:animEffect>
                                  </p:childTnLst>
                                </p:cTn>
                              </p:par>
                              <p:par>
                                <p:cTn id="29" presetID="10" presetClass="entr" presetSubtype="0" fill="hold" nodeType="withEffect">
                                  <p:stCondLst>
                                    <p:cond delay="0"/>
                                  </p:stCondLst>
                                  <p:childTnLst>
                                    <p:set>
                                      <p:cBhvr>
                                        <p:cTn id="30" dur="1" fill="hold">
                                          <p:stCondLst>
                                            <p:cond delay="0"/>
                                          </p:stCondLst>
                                        </p:cTn>
                                        <p:tgtEl>
                                          <p:spTgt spid="171"/>
                                        </p:tgtEl>
                                        <p:attrNameLst>
                                          <p:attrName>style.visibility</p:attrName>
                                        </p:attrNameLst>
                                      </p:cBhvr>
                                      <p:to>
                                        <p:strVal val="visible"/>
                                      </p:to>
                                    </p:set>
                                    <p:animEffect transition="in" filter="fade">
                                      <p:cBhvr>
                                        <p:cTn id="31" dur="500"/>
                                        <p:tgtEl>
                                          <p:spTgt spid="171"/>
                                        </p:tgtEl>
                                      </p:cBhvr>
                                    </p:animEffect>
                                  </p:childTnLst>
                                </p:cTn>
                              </p:par>
                              <p:par>
                                <p:cTn id="32" presetID="10" presetClass="entr" presetSubtype="0" fill="hold" nodeType="withEffect">
                                  <p:stCondLst>
                                    <p:cond delay="0"/>
                                  </p:stCondLst>
                                  <p:childTnLst>
                                    <p:set>
                                      <p:cBhvr>
                                        <p:cTn id="33" dur="1" fill="hold">
                                          <p:stCondLst>
                                            <p:cond delay="0"/>
                                          </p:stCondLst>
                                        </p:cTn>
                                        <p:tgtEl>
                                          <p:spTgt spid="172"/>
                                        </p:tgtEl>
                                        <p:attrNameLst>
                                          <p:attrName>style.visibility</p:attrName>
                                        </p:attrNameLst>
                                      </p:cBhvr>
                                      <p:to>
                                        <p:strVal val="visible"/>
                                      </p:to>
                                    </p:set>
                                    <p:animEffect transition="in" filter="fade">
                                      <p:cBhvr>
                                        <p:cTn id="34" dur="500"/>
                                        <p:tgtEl>
                                          <p:spTgt spid="17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500"/>
                                        <p:tgtEl>
                                          <p:spTgt spid="17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74"/>
                                        </p:tgtEl>
                                        <p:attrNameLst>
                                          <p:attrName>style.visibility</p:attrName>
                                        </p:attrNameLst>
                                      </p:cBhvr>
                                      <p:to>
                                        <p:strVal val="visible"/>
                                      </p:to>
                                    </p:set>
                                    <p:animEffect transition="in" filter="fade">
                                      <p:cBhvr>
                                        <p:cTn id="47" dur="500"/>
                                        <p:tgtEl>
                                          <p:spTgt spid="174"/>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75"/>
                                        </p:tgtEl>
                                        <p:attrNameLst>
                                          <p:attrName>style.visibility</p:attrName>
                                        </p:attrNameLst>
                                      </p:cBhvr>
                                      <p:to>
                                        <p:strVal val="visible"/>
                                      </p:to>
                                    </p:set>
                                    <p:animEffect transition="in" filter="fade">
                                      <p:cBhvr>
                                        <p:cTn id="51" dur="500"/>
                                        <p:tgtEl>
                                          <p:spTgt spid="175"/>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176"/>
                                        </p:tgtEl>
                                        <p:attrNameLst>
                                          <p:attrName>style.visibility</p:attrName>
                                        </p:attrNameLst>
                                      </p:cBhvr>
                                      <p:to>
                                        <p:strVal val="visible"/>
                                      </p:to>
                                    </p:set>
                                    <p:animEffect transition="in" filter="fade">
                                      <p:cBhvr>
                                        <p:cTn id="55" dur="500"/>
                                        <p:tgtEl>
                                          <p:spTgt spid="17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8"/>
                                        </p:tgtEl>
                                        <p:attrNameLst>
                                          <p:attrName>style.visibility</p:attrName>
                                        </p:attrNameLst>
                                      </p:cBhvr>
                                      <p:to>
                                        <p:strVal val="visible"/>
                                      </p:to>
                                    </p:set>
                                    <p:animEffect transition="in" filter="fade">
                                      <p:cBhvr>
                                        <p:cTn id="64" dur="500"/>
                                        <p:tgtEl>
                                          <p:spTgt spid="168"/>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169"/>
                                        </p:tgtEl>
                                        <p:attrNameLst>
                                          <p:attrName>style.visibility</p:attrName>
                                        </p:attrNameLst>
                                      </p:cBhvr>
                                      <p:to>
                                        <p:strVal val="visible"/>
                                      </p:to>
                                    </p:set>
                                    <p:animEffect transition="in" filter="fade">
                                      <p:cBhvr>
                                        <p:cTn id="68" dur="500"/>
                                        <p:tgtEl>
                                          <p:spTgt spid="169"/>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170"/>
                                        </p:tgtEl>
                                        <p:attrNameLst>
                                          <p:attrName>style.visibility</p:attrName>
                                        </p:attrNameLst>
                                      </p:cBhvr>
                                      <p:to>
                                        <p:strVal val="visible"/>
                                      </p:to>
                                    </p:set>
                                    <p:animEffect transition="in" filter="fade">
                                      <p:cBhvr>
                                        <p:cTn id="72"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Hardware-Assisted Page Walks</a:t>
            </a:r>
            <a:endParaRPr lang="ko-KR" altLang="en-US" dirty="0"/>
          </a:p>
        </p:txBody>
      </p:sp>
      <p:sp>
        <p:nvSpPr>
          <p:cNvPr id="3" name="Content Placeholder 2"/>
          <p:cNvSpPr>
            <a:spLocks noGrp="1"/>
          </p:cNvSpPr>
          <p:nvPr>
            <p:ph idx="1"/>
          </p:nvPr>
        </p:nvSpPr>
        <p:spPr/>
        <p:txBody>
          <a:bodyPr/>
          <a:lstStyle/>
          <a:p>
            <a:r>
              <a:rPr lang="en-US" altLang="ko-KR"/>
              <a:t>Two-dimensional page walks for virtualized systems</a:t>
            </a:r>
            <a:endParaRPr lang="ko-KR" altLang="en-US" dirty="0"/>
          </a:p>
        </p:txBody>
      </p:sp>
      <p:sp>
        <p:nvSpPr>
          <p:cNvPr id="4" name="Slide Number Placeholder 3"/>
          <p:cNvSpPr>
            <a:spLocks noGrp="1"/>
          </p:cNvSpPr>
          <p:nvPr>
            <p:ph type="sldNum" sz="quarter" idx="12"/>
          </p:nvPr>
        </p:nvSpPr>
        <p:spPr/>
        <p:txBody>
          <a:bodyPr/>
          <a:lstStyle/>
          <a:p>
            <a:fld id="{D5EE8AEC-0EBD-4D08-946B-2BA73178EF5D}" type="slidenum">
              <a:rPr lang="ko-KR" altLang="en-US" smtClean="0"/>
              <a:pPr/>
              <a:t>91</a:t>
            </a:fld>
            <a:endParaRPr lang="ko-KR" altLang="en-US"/>
          </a:p>
        </p:txBody>
      </p:sp>
      <p:sp>
        <p:nvSpPr>
          <p:cNvPr id="87" name="Rounded Rectangle 86"/>
          <p:cNvSpPr/>
          <p:nvPr/>
        </p:nvSpPr>
        <p:spPr>
          <a:xfrm>
            <a:off x="1691680" y="1879085"/>
            <a:ext cx="4536504" cy="1152128"/>
          </a:xfrm>
          <a:prstGeom prst="roundRect">
            <a:avLst>
              <a:gd name="adj" fmla="val 7604"/>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8" name="Group 87"/>
          <p:cNvGrpSpPr/>
          <p:nvPr/>
        </p:nvGrpSpPr>
        <p:grpSpPr>
          <a:xfrm>
            <a:off x="3236682" y="2138836"/>
            <a:ext cx="452368" cy="467298"/>
            <a:chOff x="1830927" y="2321451"/>
            <a:chExt cx="452368" cy="467298"/>
          </a:xfrm>
        </p:grpSpPr>
        <p:sp>
          <p:nvSpPr>
            <p:cNvPr id="89" name="Rectangle 88"/>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0" name="TextBox 89"/>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91" name="TextBox 90"/>
            <p:cNvSpPr txBox="1"/>
            <p:nvPr/>
          </p:nvSpPr>
          <p:spPr>
            <a:xfrm>
              <a:off x="1922298" y="2511750"/>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5</a:t>
              </a:r>
              <a:endParaRPr lang="ko-KR" altLang="en-US" sz="1000" dirty="0">
                <a:solidFill>
                  <a:schemeClr val="bg1"/>
                </a:solidFill>
                <a:latin typeface="Tahoma" pitchFamily="34" charset="0"/>
                <a:cs typeface="Tahoma" pitchFamily="34" charset="0"/>
              </a:endParaRPr>
            </a:p>
          </p:txBody>
        </p:sp>
      </p:grpSp>
      <p:grpSp>
        <p:nvGrpSpPr>
          <p:cNvPr id="92" name="Group 91"/>
          <p:cNvGrpSpPr/>
          <p:nvPr/>
        </p:nvGrpSpPr>
        <p:grpSpPr>
          <a:xfrm>
            <a:off x="4028770" y="2138836"/>
            <a:ext cx="452368" cy="467298"/>
            <a:chOff x="1830927" y="2321451"/>
            <a:chExt cx="452368" cy="467298"/>
          </a:xfrm>
        </p:grpSpPr>
        <p:sp>
          <p:nvSpPr>
            <p:cNvPr id="93" name="Rectangle 92"/>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4" name="TextBox 93"/>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95" name="TextBox 94"/>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10</a:t>
              </a:r>
              <a:endParaRPr lang="ko-KR" altLang="en-US" sz="1000" dirty="0">
                <a:solidFill>
                  <a:schemeClr val="bg1"/>
                </a:solidFill>
                <a:latin typeface="Tahoma" pitchFamily="34" charset="0"/>
                <a:cs typeface="Tahoma" pitchFamily="34" charset="0"/>
              </a:endParaRPr>
            </a:p>
          </p:txBody>
        </p:sp>
      </p:grpSp>
      <p:grpSp>
        <p:nvGrpSpPr>
          <p:cNvPr id="96" name="Group 95"/>
          <p:cNvGrpSpPr/>
          <p:nvPr/>
        </p:nvGrpSpPr>
        <p:grpSpPr>
          <a:xfrm>
            <a:off x="4797451" y="2138836"/>
            <a:ext cx="452368" cy="467298"/>
            <a:chOff x="1830927" y="2321451"/>
            <a:chExt cx="452368" cy="467298"/>
          </a:xfrm>
        </p:grpSpPr>
        <p:sp>
          <p:nvSpPr>
            <p:cNvPr id="97" name="Rectangle 96"/>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8" name="TextBox 97"/>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99" name="TextBox 98"/>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15</a:t>
              </a:r>
              <a:endParaRPr lang="ko-KR" altLang="en-US" sz="1000" dirty="0">
                <a:solidFill>
                  <a:schemeClr val="bg1"/>
                </a:solidFill>
                <a:latin typeface="Tahoma" pitchFamily="34" charset="0"/>
                <a:cs typeface="Tahoma" pitchFamily="34" charset="0"/>
              </a:endParaRPr>
            </a:p>
          </p:txBody>
        </p:sp>
      </p:grpSp>
      <p:grpSp>
        <p:nvGrpSpPr>
          <p:cNvPr id="100" name="Group 99"/>
          <p:cNvGrpSpPr/>
          <p:nvPr/>
        </p:nvGrpSpPr>
        <p:grpSpPr>
          <a:xfrm>
            <a:off x="5559792" y="2138836"/>
            <a:ext cx="452368" cy="467298"/>
            <a:chOff x="1830927" y="2321451"/>
            <a:chExt cx="452368" cy="467298"/>
          </a:xfrm>
        </p:grpSpPr>
        <p:sp>
          <p:nvSpPr>
            <p:cNvPr id="101" name="Rectangle 100"/>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102" name="TextBox 101"/>
            <p:cNvSpPr txBox="1"/>
            <p:nvPr/>
          </p:nvSpPr>
          <p:spPr>
            <a:xfrm>
              <a:off x="1830927" y="2321451"/>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103" name="TextBox 102"/>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20</a:t>
              </a:r>
              <a:endParaRPr lang="ko-KR" altLang="en-US" sz="1000" dirty="0">
                <a:solidFill>
                  <a:schemeClr val="bg1"/>
                </a:solidFill>
                <a:latin typeface="Tahoma" pitchFamily="34" charset="0"/>
                <a:cs typeface="Tahoma" pitchFamily="34" charset="0"/>
              </a:endParaRPr>
            </a:p>
          </p:txBody>
        </p:sp>
      </p:grpSp>
      <p:sp>
        <p:nvSpPr>
          <p:cNvPr id="123" name="Flowchart: Summing Junction 122"/>
          <p:cNvSpPr/>
          <p:nvPr/>
        </p:nvSpPr>
        <p:spPr>
          <a:xfrm>
            <a:off x="3386479" y="2771462"/>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24" name="Straight Connector 123"/>
          <p:cNvCxnSpPr>
            <a:stCxn id="89" idx="2"/>
            <a:endCxn id="123" idx="0"/>
          </p:cNvCxnSpPr>
          <p:nvPr/>
        </p:nvCxnSpPr>
        <p:spPr>
          <a:xfrm>
            <a:off x="3473026" y="2563063"/>
            <a:ext cx="3753" cy="20839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Flowchart: Summing Junction 125"/>
          <p:cNvSpPr/>
          <p:nvPr/>
        </p:nvSpPr>
        <p:spPr>
          <a:xfrm>
            <a:off x="4178784" y="2769856"/>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27" name="Straight Connector 126"/>
          <p:cNvCxnSpPr>
            <a:stCxn id="93" idx="2"/>
            <a:endCxn id="126" idx="0"/>
          </p:cNvCxnSpPr>
          <p:nvPr/>
        </p:nvCxnSpPr>
        <p:spPr>
          <a:xfrm>
            <a:off x="4265114" y="2563063"/>
            <a:ext cx="3970" cy="206793"/>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9" name="Flowchart: Summing Junction 128"/>
          <p:cNvSpPr/>
          <p:nvPr/>
        </p:nvSpPr>
        <p:spPr>
          <a:xfrm>
            <a:off x="4941467" y="2768250"/>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0" name="Straight Connector 129"/>
          <p:cNvCxnSpPr>
            <a:stCxn id="97" idx="2"/>
            <a:endCxn id="129" idx="0"/>
          </p:cNvCxnSpPr>
          <p:nvPr/>
        </p:nvCxnSpPr>
        <p:spPr>
          <a:xfrm flipH="1">
            <a:off x="5031767" y="2563063"/>
            <a:ext cx="2028"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2" name="Flowchart: Summing Junction 131"/>
          <p:cNvSpPr/>
          <p:nvPr/>
        </p:nvSpPr>
        <p:spPr>
          <a:xfrm>
            <a:off x="5705274" y="2768250"/>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3" name="Straight Connector 132"/>
          <p:cNvCxnSpPr>
            <a:stCxn id="101" idx="2"/>
            <a:endCxn id="132" idx="0"/>
          </p:cNvCxnSpPr>
          <p:nvPr/>
        </p:nvCxnSpPr>
        <p:spPr>
          <a:xfrm flipH="1">
            <a:off x="5795574" y="2563063"/>
            <a:ext cx="562"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5" name="Flowchart: Summing Junction 134"/>
          <p:cNvSpPr/>
          <p:nvPr/>
        </p:nvSpPr>
        <p:spPr>
          <a:xfrm>
            <a:off x="2594391" y="2771543"/>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6" name="Straight Connector 135"/>
          <p:cNvCxnSpPr>
            <a:endCxn id="135" idx="0"/>
          </p:cNvCxnSpPr>
          <p:nvPr/>
        </p:nvCxnSpPr>
        <p:spPr>
          <a:xfrm>
            <a:off x="2680938" y="2446613"/>
            <a:ext cx="3753" cy="32493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2373553" y="2137347"/>
            <a:ext cx="614271"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gCR3</a:t>
            </a:r>
            <a:endParaRPr lang="ko-KR" altLang="en-US" sz="1050" dirty="0">
              <a:latin typeface="Tahoma" pitchFamily="34" charset="0"/>
              <a:cs typeface="Tahoma" pitchFamily="34" charset="0"/>
            </a:endParaRPr>
          </a:p>
        </p:txBody>
      </p:sp>
      <p:cxnSp>
        <p:nvCxnSpPr>
          <p:cNvPr id="139" name="Straight Connector 138"/>
          <p:cNvCxnSpPr>
            <a:endCxn id="135" idx="2"/>
          </p:cNvCxnSpPr>
          <p:nvPr/>
        </p:nvCxnSpPr>
        <p:spPr>
          <a:xfrm>
            <a:off x="1979712" y="2861762"/>
            <a:ext cx="614679" cy="8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985004" y="2467634"/>
            <a:ext cx="0" cy="39412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1725481" y="2138836"/>
            <a:ext cx="513474"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gVA</a:t>
            </a:r>
            <a:endParaRPr lang="ko-KR" altLang="en-US" sz="1050" dirty="0">
              <a:latin typeface="Tahoma" pitchFamily="34" charset="0"/>
              <a:cs typeface="Tahoma" pitchFamily="34" charset="0"/>
            </a:endParaRPr>
          </a:p>
        </p:txBody>
      </p:sp>
      <p:cxnSp>
        <p:nvCxnSpPr>
          <p:cNvPr id="142" name="Straight Connector 141"/>
          <p:cNvCxnSpPr>
            <a:stCxn id="135" idx="6"/>
            <a:endCxn id="123" idx="2"/>
          </p:cNvCxnSpPr>
          <p:nvPr/>
        </p:nvCxnSpPr>
        <p:spPr>
          <a:xfrm flipV="1">
            <a:off x="2774991" y="2861762"/>
            <a:ext cx="611488" cy="8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23" idx="6"/>
            <a:endCxn id="126" idx="2"/>
          </p:cNvCxnSpPr>
          <p:nvPr/>
        </p:nvCxnSpPr>
        <p:spPr>
          <a:xfrm flipV="1">
            <a:off x="3567079" y="2860156"/>
            <a:ext cx="611705" cy="160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26" idx="6"/>
            <a:endCxn id="129" idx="2"/>
          </p:cNvCxnSpPr>
          <p:nvPr/>
        </p:nvCxnSpPr>
        <p:spPr>
          <a:xfrm flipV="1">
            <a:off x="4359384" y="2858550"/>
            <a:ext cx="582083" cy="160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29" idx="6"/>
            <a:endCxn id="132" idx="2"/>
          </p:cNvCxnSpPr>
          <p:nvPr/>
        </p:nvCxnSpPr>
        <p:spPr>
          <a:xfrm>
            <a:off x="5122067" y="2858550"/>
            <a:ext cx="583207"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6372200" y="2239746"/>
            <a:ext cx="1914307" cy="584775"/>
          </a:xfrm>
          <a:prstGeom prst="rect">
            <a:avLst/>
          </a:prstGeom>
          <a:noFill/>
        </p:spPr>
        <p:txBody>
          <a:bodyPr wrap="none" rtlCol="0">
            <a:spAutoFit/>
          </a:bodyPr>
          <a:lstStyle/>
          <a:p>
            <a:r>
              <a:rPr lang="en-US" altLang="ko-KR" dirty="0">
                <a:solidFill>
                  <a:schemeClr val="accent3">
                    <a:lumMod val="50000"/>
                  </a:schemeClr>
                </a:solidFill>
                <a:latin typeface="Tahoma" pitchFamily="34" charset="0"/>
                <a:ea typeface="Tahoma" pitchFamily="34" charset="0"/>
                <a:cs typeface="Tahoma" pitchFamily="34" charset="0"/>
              </a:rPr>
              <a:t>Guest page table</a:t>
            </a:r>
          </a:p>
          <a:p>
            <a:pPr algn="ctr"/>
            <a:r>
              <a:rPr lang="en-US" altLang="ko-KR" sz="1400" dirty="0">
                <a:solidFill>
                  <a:schemeClr val="accent3">
                    <a:lumMod val="50000"/>
                  </a:schemeClr>
                </a:solidFill>
                <a:latin typeface="Tahoma" pitchFamily="34" charset="0"/>
                <a:ea typeface="Tahoma" pitchFamily="34" charset="0"/>
                <a:cs typeface="Tahoma" pitchFamily="34" charset="0"/>
              </a:rPr>
              <a:t>(</a:t>
            </a:r>
            <a:r>
              <a:rPr lang="en-US" altLang="ko-KR" sz="1400" dirty="0" err="1">
                <a:solidFill>
                  <a:schemeClr val="accent3">
                    <a:lumMod val="50000"/>
                  </a:schemeClr>
                </a:solidFill>
                <a:latin typeface="Tahoma" pitchFamily="34" charset="0"/>
                <a:ea typeface="Tahoma" pitchFamily="34" charset="0"/>
                <a:cs typeface="Tahoma" pitchFamily="34" charset="0"/>
              </a:rPr>
              <a:t>gLn</a:t>
            </a:r>
            <a:r>
              <a:rPr lang="en-US" altLang="ko-KR" sz="1400" dirty="0">
                <a:solidFill>
                  <a:schemeClr val="accent3">
                    <a:lumMod val="50000"/>
                  </a:schemeClr>
                </a:solidFill>
                <a:latin typeface="Tahoma" pitchFamily="34" charset="0"/>
                <a:ea typeface="Tahoma" pitchFamily="34" charset="0"/>
                <a:cs typeface="Tahoma" pitchFamily="34" charset="0"/>
              </a:rPr>
              <a:t>)</a:t>
            </a:r>
            <a:endParaRPr lang="ko-KR" altLang="en-US" sz="1400" dirty="0">
              <a:solidFill>
                <a:schemeClr val="accent3">
                  <a:lumMod val="50000"/>
                </a:schemeClr>
              </a:solidFill>
              <a:latin typeface="Tahoma" pitchFamily="34" charset="0"/>
              <a:cs typeface="Tahoma" pitchFamily="34" charset="0"/>
            </a:endParaRPr>
          </a:p>
        </p:txBody>
      </p:sp>
      <p:sp>
        <p:nvSpPr>
          <p:cNvPr id="86" name="Rounded Rectangle 85"/>
          <p:cNvSpPr/>
          <p:nvPr/>
        </p:nvSpPr>
        <p:spPr>
          <a:xfrm>
            <a:off x="1691680" y="3218955"/>
            <a:ext cx="4536504" cy="2952329"/>
          </a:xfrm>
          <a:prstGeom prst="roundRect">
            <a:avLst>
              <a:gd name="adj" fmla="val 76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grpSp>
        <p:nvGrpSpPr>
          <p:cNvPr id="167" name="Group 166"/>
          <p:cNvGrpSpPr/>
          <p:nvPr/>
        </p:nvGrpSpPr>
        <p:grpSpPr>
          <a:xfrm>
            <a:off x="3233344" y="2192279"/>
            <a:ext cx="1031769" cy="3609133"/>
            <a:chOff x="3233344" y="2498313"/>
            <a:chExt cx="1031769" cy="3609133"/>
          </a:xfrm>
        </p:grpSpPr>
        <p:grpSp>
          <p:nvGrpSpPr>
            <p:cNvPr id="6" name="Group 5"/>
            <p:cNvGrpSpPr/>
            <p:nvPr/>
          </p:nvGrpSpPr>
          <p:grpSpPr>
            <a:xfrm>
              <a:off x="3233344" y="3741014"/>
              <a:ext cx="456886" cy="467107"/>
              <a:chOff x="2458930" y="2492896"/>
              <a:chExt cx="456886" cy="467107"/>
            </a:xfrm>
          </p:grpSpPr>
          <p:sp>
            <p:nvSpPr>
              <p:cNvPr id="83" name="Oval 82"/>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84" name="TextBox 83"/>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85" name="TextBox 84"/>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6</a:t>
                </a:r>
                <a:endParaRPr lang="ko-KR" altLang="en-US" sz="1000" dirty="0">
                  <a:solidFill>
                    <a:schemeClr val="bg1"/>
                  </a:solidFill>
                  <a:latin typeface="Tahoma" pitchFamily="34" charset="0"/>
                  <a:cs typeface="Tahoma" pitchFamily="34" charset="0"/>
                </a:endParaRPr>
              </a:p>
            </p:txBody>
          </p:sp>
        </p:grpSp>
        <p:grpSp>
          <p:nvGrpSpPr>
            <p:cNvPr id="7" name="Group 6"/>
            <p:cNvGrpSpPr/>
            <p:nvPr/>
          </p:nvGrpSpPr>
          <p:grpSpPr>
            <a:xfrm>
              <a:off x="3233344" y="4389086"/>
              <a:ext cx="456886" cy="467107"/>
              <a:chOff x="2458930" y="2492896"/>
              <a:chExt cx="456886" cy="467107"/>
            </a:xfrm>
          </p:grpSpPr>
          <p:sp>
            <p:nvSpPr>
              <p:cNvPr id="80" name="Oval 79"/>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81" name="TextBox 80"/>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82" name="TextBox 81"/>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7</a:t>
                </a:r>
                <a:endParaRPr lang="ko-KR" altLang="en-US" sz="1000" dirty="0">
                  <a:solidFill>
                    <a:schemeClr val="bg1"/>
                  </a:solidFill>
                  <a:latin typeface="Tahoma" pitchFamily="34" charset="0"/>
                  <a:cs typeface="Tahoma" pitchFamily="34" charset="0"/>
                </a:endParaRPr>
              </a:p>
            </p:txBody>
          </p:sp>
        </p:grpSp>
        <p:grpSp>
          <p:nvGrpSpPr>
            <p:cNvPr id="8" name="Group 7"/>
            <p:cNvGrpSpPr/>
            <p:nvPr/>
          </p:nvGrpSpPr>
          <p:grpSpPr>
            <a:xfrm>
              <a:off x="3233344" y="5002099"/>
              <a:ext cx="456886" cy="467107"/>
              <a:chOff x="2458930" y="2492896"/>
              <a:chExt cx="456886" cy="467107"/>
            </a:xfrm>
          </p:grpSpPr>
          <p:sp>
            <p:nvSpPr>
              <p:cNvPr id="77" name="Oval 76"/>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8" name="TextBox 77"/>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79" name="TextBox 78"/>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8</a:t>
                </a:r>
                <a:endParaRPr lang="ko-KR" altLang="en-US" sz="1000" dirty="0">
                  <a:solidFill>
                    <a:schemeClr val="bg1"/>
                  </a:solidFill>
                  <a:latin typeface="Tahoma" pitchFamily="34" charset="0"/>
                  <a:cs typeface="Tahoma" pitchFamily="34" charset="0"/>
                </a:endParaRPr>
              </a:p>
            </p:txBody>
          </p:sp>
        </p:grpSp>
        <p:grpSp>
          <p:nvGrpSpPr>
            <p:cNvPr id="9" name="Group 8"/>
            <p:cNvGrpSpPr/>
            <p:nvPr/>
          </p:nvGrpSpPr>
          <p:grpSpPr>
            <a:xfrm>
              <a:off x="3233344" y="5640339"/>
              <a:ext cx="456886" cy="467107"/>
              <a:chOff x="2458930" y="2492896"/>
              <a:chExt cx="456886" cy="467107"/>
            </a:xfrm>
          </p:grpSpPr>
          <p:sp>
            <p:nvSpPr>
              <p:cNvPr id="74" name="Oval 73"/>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5" name="TextBox 74"/>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76" name="TextBox 75"/>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9</a:t>
                </a:r>
                <a:endParaRPr lang="ko-KR" altLang="en-US" sz="1000" dirty="0">
                  <a:solidFill>
                    <a:schemeClr val="bg1"/>
                  </a:solidFill>
                  <a:latin typeface="Tahoma" pitchFamily="34" charset="0"/>
                  <a:cs typeface="Tahoma" pitchFamily="34" charset="0"/>
                </a:endParaRPr>
              </a:p>
            </p:txBody>
          </p:sp>
        </p:grpSp>
        <p:cxnSp>
          <p:nvCxnSpPr>
            <p:cNvPr id="105" name="Elbow Connector 104"/>
            <p:cNvCxnSpPr>
              <a:stCxn id="76" idx="2"/>
              <a:endCxn id="93" idx="0"/>
            </p:cNvCxnSpPr>
            <p:nvPr/>
          </p:nvCxnSpPr>
          <p:spPr>
            <a:xfrm rot="5400000" flipH="1" flipV="1">
              <a:off x="2060491" y="3902824"/>
              <a:ext cx="3609133" cy="800111"/>
            </a:xfrm>
            <a:prstGeom prst="bentConnector5">
              <a:avLst>
                <a:gd name="adj1" fmla="val -6334"/>
                <a:gd name="adj2" fmla="val 44925"/>
                <a:gd name="adj3" fmla="val 106334"/>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83" idx="4"/>
              <a:endCxn id="80" idx="0"/>
            </p:cNvCxnSpPr>
            <p:nvPr/>
          </p:nvCxnSpPr>
          <p:spPr>
            <a:xfrm>
              <a:off x="3474206"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80" idx="4"/>
              <a:endCxn id="77" idx="0"/>
            </p:cNvCxnSpPr>
            <p:nvPr/>
          </p:nvCxnSpPr>
          <p:spPr>
            <a:xfrm>
              <a:off x="3474206"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7" idx="4"/>
              <a:endCxn id="74" idx="0"/>
            </p:cNvCxnSpPr>
            <p:nvPr/>
          </p:nvCxnSpPr>
          <p:spPr>
            <a:xfrm>
              <a:off x="3474206" y="5434147"/>
              <a:ext cx="0" cy="206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4"/>
              <a:endCxn id="83" idx="0"/>
            </p:cNvCxnSpPr>
            <p:nvPr/>
          </p:nvCxnSpPr>
          <p:spPr>
            <a:xfrm flipH="1">
              <a:off x="3474206" y="3283356"/>
              <a:ext cx="2573" cy="457658"/>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4025432" y="2164096"/>
            <a:ext cx="998202" cy="3637316"/>
            <a:chOff x="4025432" y="2470130"/>
            <a:chExt cx="998202" cy="3637316"/>
          </a:xfrm>
        </p:grpSpPr>
        <p:grpSp>
          <p:nvGrpSpPr>
            <p:cNvPr id="10" name="Group 9"/>
            <p:cNvGrpSpPr/>
            <p:nvPr/>
          </p:nvGrpSpPr>
          <p:grpSpPr>
            <a:xfrm>
              <a:off x="4025432" y="3741014"/>
              <a:ext cx="456886" cy="467107"/>
              <a:chOff x="2458930" y="2492896"/>
              <a:chExt cx="456886" cy="467107"/>
            </a:xfrm>
          </p:grpSpPr>
          <p:sp>
            <p:nvSpPr>
              <p:cNvPr id="71" name="Oval 70"/>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2" name="TextBox 71"/>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73" name="TextBox 72"/>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11</a:t>
                </a:r>
                <a:endParaRPr lang="ko-KR" altLang="en-US" sz="1000" dirty="0">
                  <a:solidFill>
                    <a:schemeClr val="bg1"/>
                  </a:solidFill>
                  <a:latin typeface="Tahoma" pitchFamily="34" charset="0"/>
                  <a:cs typeface="Tahoma" pitchFamily="34" charset="0"/>
                </a:endParaRPr>
              </a:p>
            </p:txBody>
          </p:sp>
        </p:grpSp>
        <p:grpSp>
          <p:nvGrpSpPr>
            <p:cNvPr id="15" name="Group 14"/>
            <p:cNvGrpSpPr/>
            <p:nvPr/>
          </p:nvGrpSpPr>
          <p:grpSpPr>
            <a:xfrm>
              <a:off x="4025432" y="4389086"/>
              <a:ext cx="456886" cy="467107"/>
              <a:chOff x="2458930" y="2492896"/>
              <a:chExt cx="456886" cy="467107"/>
            </a:xfrm>
          </p:grpSpPr>
          <p:sp>
            <p:nvSpPr>
              <p:cNvPr id="56" name="Oval 55"/>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7" name="TextBox 56"/>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58" name="TextBox 57"/>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12</a:t>
                </a:r>
                <a:endParaRPr lang="ko-KR" altLang="en-US" sz="1000" dirty="0">
                  <a:solidFill>
                    <a:schemeClr val="bg1"/>
                  </a:solidFill>
                  <a:latin typeface="Tahoma" pitchFamily="34" charset="0"/>
                  <a:cs typeface="Tahoma" pitchFamily="34" charset="0"/>
                </a:endParaRPr>
              </a:p>
            </p:txBody>
          </p:sp>
        </p:grpSp>
        <p:grpSp>
          <p:nvGrpSpPr>
            <p:cNvPr id="16" name="Group 15"/>
            <p:cNvGrpSpPr/>
            <p:nvPr/>
          </p:nvGrpSpPr>
          <p:grpSpPr>
            <a:xfrm>
              <a:off x="4025432" y="5002099"/>
              <a:ext cx="456886" cy="467107"/>
              <a:chOff x="2458930" y="2492896"/>
              <a:chExt cx="456886" cy="467107"/>
            </a:xfrm>
          </p:grpSpPr>
          <p:sp>
            <p:nvSpPr>
              <p:cNvPr id="53" name="Oval 52"/>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4" name="TextBox 53"/>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55" name="TextBox 54"/>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13</a:t>
                </a:r>
                <a:endParaRPr lang="ko-KR" altLang="en-US" sz="1000" dirty="0">
                  <a:solidFill>
                    <a:schemeClr val="bg1"/>
                  </a:solidFill>
                  <a:latin typeface="Tahoma" pitchFamily="34" charset="0"/>
                  <a:cs typeface="Tahoma" pitchFamily="34" charset="0"/>
                </a:endParaRPr>
              </a:p>
            </p:txBody>
          </p:sp>
        </p:grpSp>
        <p:grpSp>
          <p:nvGrpSpPr>
            <p:cNvPr id="17" name="Group 16"/>
            <p:cNvGrpSpPr/>
            <p:nvPr/>
          </p:nvGrpSpPr>
          <p:grpSpPr>
            <a:xfrm>
              <a:off x="4025432" y="5640339"/>
              <a:ext cx="456886" cy="467107"/>
              <a:chOff x="2458930" y="2492896"/>
              <a:chExt cx="456886" cy="467107"/>
            </a:xfrm>
          </p:grpSpPr>
          <p:sp>
            <p:nvSpPr>
              <p:cNvPr id="50" name="Oval 49"/>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1" name="TextBox 50"/>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52" name="TextBox 51"/>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14</a:t>
                </a:r>
                <a:endParaRPr lang="ko-KR" altLang="en-US" sz="1000" dirty="0">
                  <a:solidFill>
                    <a:schemeClr val="bg1"/>
                  </a:solidFill>
                  <a:latin typeface="Tahoma" pitchFamily="34" charset="0"/>
                  <a:cs typeface="Tahoma" pitchFamily="34" charset="0"/>
                </a:endParaRPr>
              </a:p>
            </p:txBody>
          </p:sp>
        </p:grpSp>
        <p:cxnSp>
          <p:nvCxnSpPr>
            <p:cNvPr id="106" name="Elbow Connector 105"/>
            <p:cNvCxnSpPr>
              <a:stCxn id="52" idx="2"/>
              <a:endCxn id="98" idx="0"/>
            </p:cNvCxnSpPr>
            <p:nvPr/>
          </p:nvCxnSpPr>
          <p:spPr>
            <a:xfrm rot="5400000" flipH="1" flipV="1">
              <a:off x="2826818" y="3910629"/>
              <a:ext cx="3637316" cy="756317"/>
            </a:xfrm>
            <a:prstGeom prst="bentConnector5">
              <a:avLst>
                <a:gd name="adj1" fmla="val -6285"/>
                <a:gd name="adj2" fmla="val 46768"/>
                <a:gd name="adj3" fmla="val 105694"/>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1" idx="4"/>
              <a:endCxn id="56" idx="0"/>
            </p:cNvCxnSpPr>
            <p:nvPr/>
          </p:nvCxnSpPr>
          <p:spPr>
            <a:xfrm>
              <a:off x="4266294"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56" idx="4"/>
              <a:endCxn id="53" idx="0"/>
            </p:cNvCxnSpPr>
            <p:nvPr/>
          </p:nvCxnSpPr>
          <p:spPr>
            <a:xfrm>
              <a:off x="4266294"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3" idx="4"/>
              <a:endCxn id="50" idx="0"/>
            </p:cNvCxnSpPr>
            <p:nvPr/>
          </p:nvCxnSpPr>
          <p:spPr>
            <a:xfrm>
              <a:off x="4266294" y="5434147"/>
              <a:ext cx="0" cy="206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26" idx="4"/>
              <a:endCxn id="71" idx="0"/>
            </p:cNvCxnSpPr>
            <p:nvPr/>
          </p:nvCxnSpPr>
          <p:spPr>
            <a:xfrm flipH="1">
              <a:off x="4266294" y="3281750"/>
              <a:ext cx="2790" cy="459264"/>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4792682" y="2138836"/>
            <a:ext cx="990888" cy="3672408"/>
            <a:chOff x="4792682" y="2444870"/>
            <a:chExt cx="990888" cy="3672408"/>
          </a:xfrm>
        </p:grpSpPr>
        <p:grpSp>
          <p:nvGrpSpPr>
            <p:cNvPr id="18" name="Group 17"/>
            <p:cNvGrpSpPr/>
            <p:nvPr/>
          </p:nvGrpSpPr>
          <p:grpSpPr>
            <a:xfrm>
              <a:off x="4792682" y="3752186"/>
              <a:ext cx="456886" cy="467107"/>
              <a:chOff x="2458930" y="2492896"/>
              <a:chExt cx="456886" cy="467107"/>
            </a:xfrm>
          </p:grpSpPr>
          <p:sp>
            <p:nvSpPr>
              <p:cNvPr id="47" name="Oval 46"/>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8" name="TextBox 47"/>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49" name="TextBox 48"/>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16</a:t>
                </a:r>
                <a:endParaRPr lang="ko-KR" altLang="en-US" sz="1000" dirty="0">
                  <a:solidFill>
                    <a:schemeClr val="bg1"/>
                  </a:solidFill>
                  <a:latin typeface="Tahoma" pitchFamily="34" charset="0"/>
                  <a:cs typeface="Tahoma" pitchFamily="34" charset="0"/>
                </a:endParaRPr>
              </a:p>
            </p:txBody>
          </p:sp>
        </p:grpSp>
        <p:grpSp>
          <p:nvGrpSpPr>
            <p:cNvPr id="19" name="Group 18"/>
            <p:cNvGrpSpPr/>
            <p:nvPr/>
          </p:nvGrpSpPr>
          <p:grpSpPr>
            <a:xfrm>
              <a:off x="4792682" y="4389086"/>
              <a:ext cx="456886" cy="467107"/>
              <a:chOff x="2458930" y="2492896"/>
              <a:chExt cx="456886" cy="467107"/>
            </a:xfrm>
          </p:grpSpPr>
          <p:sp>
            <p:nvSpPr>
              <p:cNvPr id="44" name="Oval 43"/>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5" name="TextBox 44"/>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46" name="TextBox 45"/>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17</a:t>
                </a:r>
                <a:endParaRPr lang="ko-KR" altLang="en-US" sz="1000" dirty="0">
                  <a:solidFill>
                    <a:schemeClr val="bg1"/>
                  </a:solidFill>
                  <a:latin typeface="Tahoma" pitchFamily="34" charset="0"/>
                  <a:cs typeface="Tahoma" pitchFamily="34" charset="0"/>
                </a:endParaRPr>
              </a:p>
            </p:txBody>
          </p:sp>
        </p:grpSp>
        <p:grpSp>
          <p:nvGrpSpPr>
            <p:cNvPr id="20" name="Group 19"/>
            <p:cNvGrpSpPr/>
            <p:nvPr/>
          </p:nvGrpSpPr>
          <p:grpSpPr>
            <a:xfrm>
              <a:off x="4792682" y="5002099"/>
              <a:ext cx="456886" cy="467107"/>
              <a:chOff x="2458930" y="2492896"/>
              <a:chExt cx="456886" cy="467107"/>
            </a:xfrm>
          </p:grpSpPr>
          <p:sp>
            <p:nvSpPr>
              <p:cNvPr id="41" name="Oval 40"/>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2" name="TextBox 41"/>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43" name="TextBox 42"/>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18</a:t>
                </a:r>
                <a:endParaRPr lang="ko-KR" altLang="en-US" sz="1000" dirty="0">
                  <a:solidFill>
                    <a:schemeClr val="bg1"/>
                  </a:solidFill>
                  <a:latin typeface="Tahoma" pitchFamily="34" charset="0"/>
                  <a:cs typeface="Tahoma" pitchFamily="34" charset="0"/>
                </a:endParaRPr>
              </a:p>
            </p:txBody>
          </p:sp>
        </p:grpSp>
        <p:grpSp>
          <p:nvGrpSpPr>
            <p:cNvPr id="21" name="Group 20"/>
            <p:cNvGrpSpPr/>
            <p:nvPr/>
          </p:nvGrpSpPr>
          <p:grpSpPr>
            <a:xfrm>
              <a:off x="4792682" y="5650171"/>
              <a:ext cx="456886" cy="467107"/>
              <a:chOff x="2458930" y="2492896"/>
              <a:chExt cx="456886" cy="467107"/>
            </a:xfrm>
          </p:grpSpPr>
          <p:sp>
            <p:nvSpPr>
              <p:cNvPr id="38" name="Oval 37"/>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9" name="TextBox 38"/>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40" name="TextBox 39"/>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19</a:t>
                </a:r>
                <a:endParaRPr lang="ko-KR" altLang="en-US" sz="1000" dirty="0">
                  <a:solidFill>
                    <a:schemeClr val="bg1"/>
                  </a:solidFill>
                  <a:latin typeface="Tahoma" pitchFamily="34" charset="0"/>
                  <a:cs typeface="Tahoma" pitchFamily="34" charset="0"/>
                </a:endParaRPr>
              </a:p>
            </p:txBody>
          </p:sp>
        </p:grpSp>
        <p:cxnSp>
          <p:nvCxnSpPr>
            <p:cNvPr id="107" name="Elbow Connector 106"/>
            <p:cNvCxnSpPr>
              <a:stCxn id="40" idx="2"/>
              <a:endCxn id="102" idx="0"/>
            </p:cNvCxnSpPr>
            <p:nvPr/>
          </p:nvCxnSpPr>
          <p:spPr>
            <a:xfrm rot="5400000" flipH="1" flipV="1">
              <a:off x="3572865" y="3906572"/>
              <a:ext cx="3672408" cy="749003"/>
            </a:xfrm>
            <a:prstGeom prst="bentConnector5">
              <a:avLst>
                <a:gd name="adj1" fmla="val -6225"/>
                <a:gd name="adj2" fmla="val 46897"/>
                <a:gd name="adj3" fmla="val 10476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47" idx="4"/>
              <a:endCxn id="44" idx="0"/>
            </p:cNvCxnSpPr>
            <p:nvPr/>
          </p:nvCxnSpPr>
          <p:spPr>
            <a:xfrm>
              <a:off x="5033544" y="4184234"/>
              <a:ext cx="0" cy="2048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44" idx="4"/>
              <a:endCxn id="41" idx="0"/>
            </p:cNvCxnSpPr>
            <p:nvPr/>
          </p:nvCxnSpPr>
          <p:spPr>
            <a:xfrm>
              <a:off x="5033544"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41" idx="4"/>
              <a:endCxn id="38" idx="0"/>
            </p:cNvCxnSpPr>
            <p:nvPr/>
          </p:nvCxnSpPr>
          <p:spPr>
            <a:xfrm>
              <a:off x="5033544" y="543414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29" idx="4"/>
              <a:endCxn id="47" idx="0"/>
            </p:cNvCxnSpPr>
            <p:nvPr/>
          </p:nvCxnSpPr>
          <p:spPr>
            <a:xfrm>
              <a:off x="5031767" y="3280144"/>
              <a:ext cx="1777" cy="47204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5549850" y="2974110"/>
            <a:ext cx="469424" cy="3245200"/>
            <a:chOff x="5549850" y="3280144"/>
            <a:chExt cx="469424" cy="3245200"/>
          </a:xfrm>
        </p:grpSpPr>
        <p:grpSp>
          <p:nvGrpSpPr>
            <p:cNvPr id="22" name="Group 21"/>
            <p:cNvGrpSpPr/>
            <p:nvPr/>
          </p:nvGrpSpPr>
          <p:grpSpPr>
            <a:xfrm>
              <a:off x="5555274" y="3741014"/>
              <a:ext cx="456886" cy="467107"/>
              <a:chOff x="2458930" y="2492896"/>
              <a:chExt cx="456886" cy="467107"/>
            </a:xfrm>
          </p:grpSpPr>
          <p:sp>
            <p:nvSpPr>
              <p:cNvPr id="35" name="Oval 34"/>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6" name="TextBox 35"/>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37" name="TextBox 36"/>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21</a:t>
                </a:r>
                <a:endParaRPr lang="ko-KR" altLang="en-US" sz="1000" dirty="0">
                  <a:solidFill>
                    <a:schemeClr val="bg1"/>
                  </a:solidFill>
                  <a:latin typeface="Tahoma" pitchFamily="34" charset="0"/>
                  <a:cs typeface="Tahoma" pitchFamily="34" charset="0"/>
                </a:endParaRPr>
              </a:p>
            </p:txBody>
          </p:sp>
        </p:grpSp>
        <p:grpSp>
          <p:nvGrpSpPr>
            <p:cNvPr id="23" name="Group 22"/>
            <p:cNvGrpSpPr/>
            <p:nvPr/>
          </p:nvGrpSpPr>
          <p:grpSpPr>
            <a:xfrm>
              <a:off x="5555274" y="4389086"/>
              <a:ext cx="456886" cy="467107"/>
              <a:chOff x="2458930" y="2492896"/>
              <a:chExt cx="456886" cy="467107"/>
            </a:xfrm>
          </p:grpSpPr>
          <p:sp>
            <p:nvSpPr>
              <p:cNvPr id="32" name="Oval 31"/>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3" name="TextBox 32"/>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34" name="TextBox 33"/>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22</a:t>
                </a:r>
                <a:endParaRPr lang="ko-KR" altLang="en-US" sz="1000" dirty="0">
                  <a:solidFill>
                    <a:schemeClr val="bg1"/>
                  </a:solidFill>
                  <a:latin typeface="Tahoma" pitchFamily="34" charset="0"/>
                  <a:cs typeface="Tahoma" pitchFamily="34" charset="0"/>
                </a:endParaRPr>
              </a:p>
            </p:txBody>
          </p:sp>
        </p:grpSp>
        <p:grpSp>
          <p:nvGrpSpPr>
            <p:cNvPr id="24" name="Group 23"/>
            <p:cNvGrpSpPr/>
            <p:nvPr/>
          </p:nvGrpSpPr>
          <p:grpSpPr>
            <a:xfrm>
              <a:off x="5555274" y="5002099"/>
              <a:ext cx="456886" cy="467107"/>
              <a:chOff x="2458930" y="2492896"/>
              <a:chExt cx="456886" cy="467107"/>
            </a:xfrm>
          </p:grpSpPr>
          <p:sp>
            <p:nvSpPr>
              <p:cNvPr id="29" name="Oval 28"/>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0" name="TextBox 29"/>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31" name="TextBox 30"/>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23</a:t>
                </a:r>
                <a:endParaRPr lang="ko-KR" altLang="en-US" sz="1000" dirty="0">
                  <a:solidFill>
                    <a:schemeClr val="bg1"/>
                  </a:solidFill>
                  <a:latin typeface="Tahoma" pitchFamily="34" charset="0"/>
                  <a:cs typeface="Tahoma" pitchFamily="34" charset="0"/>
                </a:endParaRPr>
              </a:p>
            </p:txBody>
          </p:sp>
        </p:grpSp>
        <p:grpSp>
          <p:nvGrpSpPr>
            <p:cNvPr id="25" name="Group 24"/>
            <p:cNvGrpSpPr/>
            <p:nvPr/>
          </p:nvGrpSpPr>
          <p:grpSpPr>
            <a:xfrm>
              <a:off x="5555274" y="5650171"/>
              <a:ext cx="456886" cy="467107"/>
              <a:chOff x="2458930" y="2492896"/>
              <a:chExt cx="456886" cy="467107"/>
            </a:xfrm>
          </p:grpSpPr>
          <p:sp>
            <p:nvSpPr>
              <p:cNvPr id="26" name="Oval 25"/>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27" name="TextBox 26"/>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28" name="TextBox 27"/>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24</a:t>
                </a:r>
                <a:endParaRPr lang="ko-KR" altLang="en-US" sz="1000" dirty="0">
                  <a:solidFill>
                    <a:schemeClr val="bg1"/>
                  </a:solidFill>
                  <a:latin typeface="Tahoma" pitchFamily="34" charset="0"/>
                  <a:cs typeface="Tahoma" pitchFamily="34" charset="0"/>
                </a:endParaRPr>
              </a:p>
            </p:txBody>
          </p:sp>
        </p:grpSp>
        <p:cxnSp>
          <p:nvCxnSpPr>
            <p:cNvPr id="120" name="Straight Connector 119"/>
            <p:cNvCxnSpPr>
              <a:stCxn id="35" idx="4"/>
              <a:endCxn id="32" idx="0"/>
            </p:cNvCxnSpPr>
            <p:nvPr/>
          </p:nvCxnSpPr>
          <p:spPr>
            <a:xfrm>
              <a:off x="5796136"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32" idx="4"/>
              <a:endCxn id="29" idx="0"/>
            </p:cNvCxnSpPr>
            <p:nvPr/>
          </p:nvCxnSpPr>
          <p:spPr>
            <a:xfrm>
              <a:off x="5796136"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9" idx="4"/>
              <a:endCxn id="26" idx="0"/>
            </p:cNvCxnSpPr>
            <p:nvPr/>
          </p:nvCxnSpPr>
          <p:spPr>
            <a:xfrm>
              <a:off x="5796136" y="543414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32" idx="4"/>
              <a:endCxn id="35" idx="0"/>
            </p:cNvCxnSpPr>
            <p:nvPr/>
          </p:nvCxnSpPr>
          <p:spPr>
            <a:xfrm>
              <a:off x="5795574" y="3280144"/>
              <a:ext cx="562" cy="46087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5786690" y="6087833"/>
              <a:ext cx="562"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5549850" y="6217567"/>
              <a:ext cx="469424"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sPA</a:t>
              </a:r>
              <a:endParaRPr lang="ko-KR" altLang="en-US" sz="1050" dirty="0">
                <a:latin typeface="Tahoma" pitchFamily="34" charset="0"/>
                <a:cs typeface="Tahoma" pitchFamily="34" charset="0"/>
              </a:endParaRPr>
            </a:p>
          </p:txBody>
        </p:sp>
      </p:grpSp>
      <p:grpSp>
        <p:nvGrpSpPr>
          <p:cNvPr id="11" name="Group 10"/>
          <p:cNvGrpSpPr/>
          <p:nvPr/>
        </p:nvGrpSpPr>
        <p:grpSpPr>
          <a:xfrm>
            <a:off x="2441256" y="3434980"/>
            <a:ext cx="456886" cy="467107"/>
            <a:chOff x="2458930" y="2492896"/>
            <a:chExt cx="456886" cy="467107"/>
          </a:xfrm>
        </p:grpSpPr>
        <p:sp>
          <p:nvSpPr>
            <p:cNvPr id="68" name="Oval 67"/>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9" name="TextBox 68"/>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70" name="TextBox 69"/>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a:t>
              </a:r>
              <a:endParaRPr lang="ko-KR" altLang="en-US" sz="1000" dirty="0">
                <a:solidFill>
                  <a:schemeClr val="bg1"/>
                </a:solidFill>
                <a:latin typeface="Tahoma" pitchFamily="34" charset="0"/>
                <a:cs typeface="Tahoma" pitchFamily="34" charset="0"/>
              </a:endParaRPr>
            </a:p>
          </p:txBody>
        </p:sp>
      </p:grpSp>
      <p:grpSp>
        <p:nvGrpSpPr>
          <p:cNvPr id="173" name="Group 172"/>
          <p:cNvGrpSpPr/>
          <p:nvPr/>
        </p:nvGrpSpPr>
        <p:grpSpPr>
          <a:xfrm>
            <a:off x="2441256" y="3892288"/>
            <a:ext cx="456886" cy="655492"/>
            <a:chOff x="2441256" y="4198322"/>
            <a:chExt cx="456886" cy="655492"/>
          </a:xfrm>
        </p:grpSpPr>
        <p:grpSp>
          <p:nvGrpSpPr>
            <p:cNvPr id="12" name="Group 11"/>
            <p:cNvGrpSpPr/>
            <p:nvPr/>
          </p:nvGrpSpPr>
          <p:grpSpPr>
            <a:xfrm>
              <a:off x="2441256" y="4386707"/>
              <a:ext cx="456886" cy="467107"/>
              <a:chOff x="2458930" y="2492896"/>
              <a:chExt cx="456886" cy="467107"/>
            </a:xfrm>
          </p:grpSpPr>
          <p:sp>
            <p:nvSpPr>
              <p:cNvPr id="65" name="Oval 64"/>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6" name="TextBox 65"/>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67" name="TextBox 66"/>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a:t>
                </a:r>
                <a:endParaRPr lang="ko-KR" altLang="en-US" sz="1000" dirty="0">
                  <a:solidFill>
                    <a:schemeClr val="bg1"/>
                  </a:solidFill>
                  <a:latin typeface="Tahoma" pitchFamily="34" charset="0"/>
                  <a:cs typeface="Tahoma" pitchFamily="34" charset="0"/>
                </a:endParaRPr>
              </a:p>
            </p:txBody>
          </p:sp>
        </p:grpSp>
        <p:cxnSp>
          <p:nvCxnSpPr>
            <p:cNvPr id="108" name="Straight Connector 107"/>
            <p:cNvCxnSpPr>
              <a:stCxn id="68" idx="4"/>
              <a:endCxn id="65" idx="0"/>
            </p:cNvCxnSpPr>
            <p:nvPr/>
          </p:nvCxnSpPr>
          <p:spPr>
            <a:xfrm>
              <a:off x="2682118" y="4198322"/>
              <a:ext cx="0" cy="1883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2441256" y="4537981"/>
            <a:ext cx="456886" cy="630754"/>
            <a:chOff x="2441256" y="4844015"/>
            <a:chExt cx="456886" cy="630754"/>
          </a:xfrm>
        </p:grpSpPr>
        <p:grpSp>
          <p:nvGrpSpPr>
            <p:cNvPr id="13" name="Group 12"/>
            <p:cNvGrpSpPr/>
            <p:nvPr/>
          </p:nvGrpSpPr>
          <p:grpSpPr>
            <a:xfrm>
              <a:off x="2441256" y="5007662"/>
              <a:ext cx="456886" cy="467107"/>
              <a:chOff x="2458930" y="2492896"/>
              <a:chExt cx="456886" cy="467107"/>
            </a:xfrm>
          </p:grpSpPr>
          <p:sp>
            <p:nvSpPr>
              <p:cNvPr id="62" name="Oval 61"/>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3" name="TextBox 62"/>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64" name="TextBox 63"/>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3</a:t>
                </a:r>
                <a:endParaRPr lang="ko-KR" altLang="en-US" sz="1000" dirty="0">
                  <a:solidFill>
                    <a:schemeClr val="bg1"/>
                  </a:solidFill>
                  <a:latin typeface="Tahoma" pitchFamily="34" charset="0"/>
                  <a:cs typeface="Tahoma" pitchFamily="34" charset="0"/>
                </a:endParaRPr>
              </a:p>
            </p:txBody>
          </p:sp>
        </p:grpSp>
        <p:cxnSp>
          <p:nvCxnSpPr>
            <p:cNvPr id="109" name="Straight Connector 108"/>
            <p:cNvCxnSpPr>
              <a:stCxn id="65" idx="4"/>
              <a:endCxn id="62" idx="0"/>
            </p:cNvCxnSpPr>
            <p:nvPr/>
          </p:nvCxnSpPr>
          <p:spPr>
            <a:xfrm>
              <a:off x="2682118" y="4844015"/>
              <a:ext cx="0" cy="163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2441256" y="5158936"/>
            <a:ext cx="456886" cy="638207"/>
            <a:chOff x="2441256" y="5464970"/>
            <a:chExt cx="456886" cy="638207"/>
          </a:xfrm>
        </p:grpSpPr>
        <p:grpSp>
          <p:nvGrpSpPr>
            <p:cNvPr id="14" name="Group 13"/>
            <p:cNvGrpSpPr/>
            <p:nvPr/>
          </p:nvGrpSpPr>
          <p:grpSpPr>
            <a:xfrm>
              <a:off x="2441256" y="5636070"/>
              <a:ext cx="456886" cy="467107"/>
              <a:chOff x="2458930" y="2492896"/>
              <a:chExt cx="456886" cy="467107"/>
            </a:xfrm>
          </p:grpSpPr>
          <p:sp>
            <p:nvSpPr>
              <p:cNvPr id="59" name="Oval 58"/>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0" name="TextBox 59"/>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61" name="TextBox 60"/>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4</a:t>
                </a:r>
                <a:endParaRPr lang="ko-KR" altLang="en-US" sz="1000" dirty="0">
                  <a:solidFill>
                    <a:schemeClr val="bg1"/>
                  </a:solidFill>
                  <a:latin typeface="Tahoma" pitchFamily="34" charset="0"/>
                  <a:cs typeface="Tahoma" pitchFamily="34" charset="0"/>
                </a:endParaRPr>
              </a:p>
            </p:txBody>
          </p:sp>
        </p:grpSp>
        <p:cxnSp>
          <p:nvCxnSpPr>
            <p:cNvPr id="110" name="Straight Connector 109"/>
            <p:cNvCxnSpPr>
              <a:stCxn id="62" idx="4"/>
              <a:endCxn id="59" idx="0"/>
            </p:cNvCxnSpPr>
            <p:nvPr/>
          </p:nvCxnSpPr>
          <p:spPr>
            <a:xfrm>
              <a:off x="2682118" y="5464970"/>
              <a:ext cx="0" cy="17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a:off x="1702963" y="3597049"/>
            <a:ext cx="738293" cy="687399"/>
            <a:chOff x="1702963" y="3903083"/>
            <a:chExt cx="738293" cy="687399"/>
          </a:xfrm>
        </p:grpSpPr>
        <p:cxnSp>
          <p:nvCxnSpPr>
            <p:cNvPr id="146" name="Straight Connector 145"/>
            <p:cNvCxnSpPr/>
            <p:nvPr/>
          </p:nvCxnSpPr>
          <p:spPr>
            <a:xfrm>
              <a:off x="1993630" y="3913081"/>
              <a:ext cx="447626"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88338" y="3903083"/>
              <a:ext cx="0" cy="39412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702963" y="4282705"/>
              <a:ext cx="611065"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nCR3</a:t>
              </a:r>
              <a:endParaRPr lang="ko-KR" altLang="en-US" sz="1050" dirty="0">
                <a:latin typeface="Tahoma" pitchFamily="34" charset="0"/>
                <a:cs typeface="Tahoma" pitchFamily="34" charset="0"/>
              </a:endParaRPr>
            </a:p>
          </p:txBody>
        </p:sp>
      </p:grpSp>
      <p:grpSp>
        <p:nvGrpSpPr>
          <p:cNvPr id="171" name="Group 170"/>
          <p:cNvGrpSpPr/>
          <p:nvPr/>
        </p:nvGrpSpPr>
        <p:grpSpPr>
          <a:xfrm>
            <a:off x="1826695" y="2977403"/>
            <a:ext cx="857996" cy="501304"/>
            <a:chOff x="1826695" y="3283437"/>
            <a:chExt cx="857996" cy="501304"/>
          </a:xfrm>
        </p:grpSpPr>
        <p:cxnSp>
          <p:nvCxnSpPr>
            <p:cNvPr id="137" name="Straight Connector 136"/>
            <p:cNvCxnSpPr>
              <a:stCxn id="135" idx="4"/>
              <a:endCxn id="68" idx="0"/>
            </p:cNvCxnSpPr>
            <p:nvPr/>
          </p:nvCxnSpPr>
          <p:spPr>
            <a:xfrm flipH="1">
              <a:off x="2682118" y="3283437"/>
              <a:ext cx="2573" cy="48283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826695" y="3507742"/>
              <a:ext cx="819135" cy="276999"/>
            </a:xfrm>
            <a:prstGeom prst="rect">
              <a:avLst/>
            </a:prstGeom>
            <a:noFill/>
          </p:spPr>
          <p:txBody>
            <a:bodyPr wrap="none" rtlCol="0">
              <a:spAutoFit/>
            </a:bodyPr>
            <a:lstStyle/>
            <a:p>
              <a:r>
                <a:rPr lang="en-US" altLang="ko-KR" sz="1200" dirty="0" err="1">
                  <a:latin typeface="Tahoma" pitchFamily="34" charset="0"/>
                  <a:ea typeface="Tahoma" pitchFamily="34" charset="0"/>
                  <a:cs typeface="Tahoma" pitchFamily="34" charset="0"/>
                </a:rPr>
                <a:t>gPA</a:t>
              </a:r>
              <a:r>
                <a:rPr lang="en-US" altLang="ko-KR" sz="1200" dirty="0">
                  <a:latin typeface="Tahoma" pitchFamily="34" charset="0"/>
                  <a:ea typeface="Tahoma" pitchFamily="34" charset="0"/>
                  <a:cs typeface="Tahoma" pitchFamily="34" charset="0"/>
                </a:rPr>
                <a:t> (L4) </a:t>
              </a:r>
              <a:endParaRPr lang="ko-KR" altLang="en-US" sz="1000" dirty="0">
                <a:latin typeface="Tahoma" pitchFamily="34" charset="0"/>
                <a:cs typeface="Tahoma" pitchFamily="34" charset="0"/>
              </a:endParaRPr>
            </a:p>
          </p:txBody>
        </p:sp>
      </p:grpSp>
      <p:grpSp>
        <p:nvGrpSpPr>
          <p:cNvPr id="176" name="Group 175"/>
          <p:cNvGrpSpPr/>
          <p:nvPr/>
        </p:nvGrpSpPr>
        <p:grpSpPr>
          <a:xfrm>
            <a:off x="2205163" y="2192279"/>
            <a:ext cx="1267862" cy="3834989"/>
            <a:chOff x="2205163" y="2498313"/>
            <a:chExt cx="1267862" cy="3834989"/>
          </a:xfrm>
        </p:grpSpPr>
        <p:cxnSp>
          <p:nvCxnSpPr>
            <p:cNvPr id="104" name="Elbow Connector 103"/>
            <p:cNvCxnSpPr>
              <a:stCxn id="61" idx="2"/>
              <a:endCxn id="89" idx="0"/>
            </p:cNvCxnSpPr>
            <p:nvPr/>
          </p:nvCxnSpPr>
          <p:spPr>
            <a:xfrm rot="5400000" flipH="1" flipV="1">
              <a:off x="1257908" y="3913319"/>
              <a:ext cx="3630124" cy="800111"/>
            </a:xfrm>
            <a:prstGeom prst="bentConnector5">
              <a:avLst>
                <a:gd name="adj1" fmla="val -6297"/>
                <a:gd name="adj2" fmla="val 44925"/>
                <a:gd name="adj3" fmla="val 106297"/>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2205163" y="6056303"/>
              <a:ext cx="482824"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sPA </a:t>
              </a:r>
              <a:endParaRPr lang="ko-KR" altLang="en-US" sz="1000" dirty="0">
                <a:latin typeface="Tahoma" pitchFamily="34" charset="0"/>
                <a:cs typeface="Tahoma" pitchFamily="34" charset="0"/>
              </a:endParaRPr>
            </a:p>
          </p:txBody>
        </p:sp>
      </p:grpSp>
      <p:sp>
        <p:nvSpPr>
          <p:cNvPr id="153" name="TextBox 152"/>
          <p:cNvSpPr txBox="1"/>
          <p:nvPr/>
        </p:nvSpPr>
        <p:spPr>
          <a:xfrm>
            <a:off x="6372200" y="4599130"/>
            <a:ext cx="2018053"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gVA: guest virtual address</a:t>
            </a:r>
            <a:endParaRPr lang="ko-KR" altLang="en-US" sz="1200" dirty="0">
              <a:latin typeface="Tahoma" pitchFamily="34" charset="0"/>
              <a:cs typeface="Tahoma" pitchFamily="34" charset="0"/>
            </a:endParaRPr>
          </a:p>
        </p:txBody>
      </p:sp>
      <p:sp>
        <p:nvSpPr>
          <p:cNvPr id="154" name="TextBox 153"/>
          <p:cNvSpPr txBox="1"/>
          <p:nvPr/>
        </p:nvSpPr>
        <p:spPr>
          <a:xfrm>
            <a:off x="6372200" y="4872472"/>
            <a:ext cx="2125325"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gPA: guest physical address</a:t>
            </a:r>
            <a:endParaRPr lang="ko-KR" altLang="en-US" sz="1200" dirty="0">
              <a:latin typeface="Tahoma" pitchFamily="34" charset="0"/>
              <a:cs typeface="Tahoma" pitchFamily="34" charset="0"/>
            </a:endParaRPr>
          </a:p>
        </p:txBody>
      </p:sp>
      <p:sp>
        <p:nvSpPr>
          <p:cNvPr id="155" name="TextBox 154"/>
          <p:cNvSpPr txBox="1"/>
          <p:nvPr/>
        </p:nvSpPr>
        <p:spPr>
          <a:xfrm>
            <a:off x="6396034" y="5142502"/>
            <a:ext cx="2192973"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sPA: system physical address</a:t>
            </a:r>
            <a:endParaRPr lang="ko-KR" altLang="en-US" sz="1200" dirty="0">
              <a:latin typeface="Tahoma" pitchFamily="34" charset="0"/>
              <a:cs typeface="Tahoma" pitchFamily="34" charset="0"/>
            </a:endParaRPr>
          </a:p>
        </p:txBody>
      </p:sp>
      <p:sp>
        <p:nvSpPr>
          <p:cNvPr id="157" name="TextBox 156"/>
          <p:cNvSpPr txBox="1"/>
          <p:nvPr/>
        </p:nvSpPr>
        <p:spPr>
          <a:xfrm>
            <a:off x="6372200" y="3654025"/>
            <a:ext cx="2036135" cy="584775"/>
          </a:xfrm>
          <a:prstGeom prst="rect">
            <a:avLst/>
          </a:prstGeom>
          <a:noFill/>
        </p:spPr>
        <p:txBody>
          <a:bodyPr wrap="none" rtlCol="0">
            <a:spAutoFit/>
          </a:bodyPr>
          <a:lstStyle/>
          <a:p>
            <a:r>
              <a:rPr lang="en-US" altLang="ko-KR" dirty="0">
                <a:solidFill>
                  <a:schemeClr val="tx2"/>
                </a:solidFill>
                <a:latin typeface="Tahoma" pitchFamily="34" charset="0"/>
                <a:ea typeface="Tahoma" pitchFamily="34" charset="0"/>
                <a:cs typeface="Tahoma" pitchFamily="34" charset="0"/>
              </a:rPr>
              <a:t>Nested page table</a:t>
            </a:r>
          </a:p>
          <a:p>
            <a:pPr algn="ctr"/>
            <a:r>
              <a:rPr lang="en-US" altLang="ko-KR" sz="1400" dirty="0">
                <a:solidFill>
                  <a:schemeClr val="tx2"/>
                </a:solidFill>
                <a:latin typeface="Tahoma" pitchFamily="34" charset="0"/>
                <a:ea typeface="Tahoma" pitchFamily="34" charset="0"/>
                <a:cs typeface="Tahoma" pitchFamily="34" charset="0"/>
              </a:rPr>
              <a:t>(</a:t>
            </a:r>
            <a:r>
              <a:rPr lang="en-US" altLang="ko-KR" sz="1400" dirty="0" err="1">
                <a:solidFill>
                  <a:schemeClr val="tx2"/>
                </a:solidFill>
                <a:latin typeface="Tahoma" pitchFamily="34" charset="0"/>
                <a:ea typeface="Tahoma" pitchFamily="34" charset="0"/>
                <a:cs typeface="Tahoma" pitchFamily="34" charset="0"/>
              </a:rPr>
              <a:t>nLn</a:t>
            </a:r>
            <a:r>
              <a:rPr lang="en-US" altLang="ko-KR" sz="1400" dirty="0">
                <a:solidFill>
                  <a:schemeClr val="tx2"/>
                </a:solidFill>
                <a:latin typeface="Tahoma" pitchFamily="34" charset="0"/>
                <a:ea typeface="Tahoma" pitchFamily="34" charset="0"/>
                <a:cs typeface="Tahoma" pitchFamily="34" charset="0"/>
              </a:rPr>
              <a:t>)</a:t>
            </a:r>
            <a:endParaRPr lang="ko-KR" altLang="en-US" sz="1400" dirty="0">
              <a:solidFill>
                <a:schemeClr val="tx2"/>
              </a:solidFill>
              <a:latin typeface="Tahoma" pitchFamily="34" charset="0"/>
              <a:cs typeface="Tahoma" pitchFamily="34" charset="0"/>
            </a:endParaRPr>
          </a:p>
        </p:txBody>
      </p:sp>
      <p:sp>
        <p:nvSpPr>
          <p:cNvPr id="178" name="TextBox 177"/>
          <p:cNvSpPr txBox="1"/>
          <p:nvPr/>
        </p:nvSpPr>
        <p:spPr>
          <a:xfrm>
            <a:off x="709584" y="2298357"/>
            <a:ext cx="761748" cy="307777"/>
          </a:xfrm>
          <a:prstGeom prst="rect">
            <a:avLst/>
          </a:prstGeom>
          <a:noFill/>
        </p:spPr>
        <p:txBody>
          <a:bodyPr wrap="none" rtlCol="0" anchor="ctr">
            <a:spAutoFit/>
          </a:bodyPr>
          <a:lstStyle/>
          <a:p>
            <a:pPr algn="ctr"/>
            <a:r>
              <a:rPr lang="en-US" altLang="ko-KR" sz="1400" dirty="0">
                <a:latin typeface="Tahoma" pitchFamily="34" charset="0"/>
                <a:ea typeface="Tahoma" pitchFamily="34" charset="0"/>
                <a:cs typeface="Tahoma" pitchFamily="34" charset="0"/>
              </a:rPr>
              <a:t>x86_64</a:t>
            </a:r>
            <a:endParaRPr lang="ko-KR" altLang="en-US" sz="1100" dirty="0">
              <a:latin typeface="Tahoma" pitchFamily="34" charset="0"/>
              <a:cs typeface="Tahoma" pitchFamily="34" charset="0"/>
            </a:endParaRPr>
          </a:p>
        </p:txBody>
      </p:sp>
      <p:sp>
        <p:nvSpPr>
          <p:cNvPr id="181" name="Rectangle 180"/>
          <p:cNvSpPr/>
          <p:nvPr/>
        </p:nvSpPr>
        <p:spPr>
          <a:xfrm>
            <a:off x="8236" y="1763815"/>
            <a:ext cx="9144000" cy="207036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179" name="Text Box 51"/>
          <p:cNvSpPr txBox="1">
            <a:spLocks noChangeArrowheads="1"/>
          </p:cNvSpPr>
          <p:nvPr/>
        </p:nvSpPr>
        <p:spPr bwMode="auto">
          <a:xfrm>
            <a:off x="880945" y="1794146"/>
            <a:ext cx="7719461" cy="1938992"/>
          </a:xfrm>
          <a:prstGeom prst="rect">
            <a:avLst/>
          </a:prstGeom>
          <a:solidFill>
            <a:srgbClr val="000080">
              <a:alpha val="90000"/>
            </a:srgbClr>
          </a:solidFill>
          <a:ln>
            <a:noFill/>
          </a:ln>
          <a:effectLst/>
        </p:spPr>
        <p:txBody>
          <a:bodyPr wrap="square" anchor="ctr">
            <a:spAutoFit/>
          </a:bodyPr>
          <a:lstStyle/>
          <a:p>
            <a:pPr algn="ctr">
              <a:spcBef>
                <a:spcPct val="50000"/>
              </a:spcBef>
            </a:pPr>
            <a:r>
              <a:rPr lang="en-US" altLang="ko-KR" sz="2400" dirty="0">
                <a:solidFill>
                  <a:schemeClr val="bg1"/>
                </a:solidFill>
                <a:ea typeface="Tahoma" pitchFamily="34" charset="0"/>
                <a:cs typeface="Tahoma" pitchFamily="34" charset="0"/>
              </a:rPr>
              <a:t>Guest (</a:t>
            </a:r>
            <a:r>
              <a:rPr lang="en-US" altLang="ko-KR" sz="2400" dirty="0">
                <a:solidFill>
                  <a:schemeClr val="accent3"/>
                </a:solidFill>
                <a:ea typeface="Tahoma" pitchFamily="34" charset="0"/>
                <a:cs typeface="Tahoma" pitchFamily="34" charset="0"/>
              </a:rPr>
              <a:t>m</a:t>
            </a:r>
            <a:r>
              <a:rPr lang="en-US" altLang="ko-KR" sz="2400" dirty="0">
                <a:solidFill>
                  <a:schemeClr val="bg1"/>
                </a:solidFill>
                <a:ea typeface="Tahoma" pitchFamily="34" charset="0"/>
                <a:cs typeface="Tahoma" pitchFamily="34" charset="0"/>
              </a:rPr>
              <a:t>-levels) and nested (</a:t>
            </a:r>
            <a:r>
              <a:rPr lang="en-US" altLang="ko-KR" sz="2400" dirty="0">
                <a:solidFill>
                  <a:schemeClr val="accent1">
                    <a:lumMod val="60000"/>
                    <a:lumOff val="40000"/>
                  </a:schemeClr>
                </a:solidFill>
                <a:ea typeface="Tahoma" pitchFamily="34" charset="0"/>
                <a:cs typeface="Tahoma" pitchFamily="34" charset="0"/>
              </a:rPr>
              <a:t>n</a:t>
            </a:r>
            <a:r>
              <a:rPr lang="en-US" altLang="ko-KR" sz="2400" dirty="0">
                <a:solidFill>
                  <a:schemeClr val="bg1"/>
                </a:solidFill>
                <a:ea typeface="Tahoma" pitchFamily="34" charset="0"/>
                <a:cs typeface="Tahoma" pitchFamily="34" charset="0"/>
              </a:rPr>
              <a:t>-levels) page tables</a:t>
            </a:r>
          </a:p>
          <a:p>
            <a:pPr algn="ctr">
              <a:spcBef>
                <a:spcPct val="50000"/>
              </a:spcBef>
            </a:pPr>
            <a:r>
              <a:rPr lang="en-US" altLang="ko-KR" sz="2400" dirty="0">
                <a:solidFill>
                  <a:schemeClr val="bg1"/>
                </a:solidFill>
                <a:ea typeface="Tahoma" pitchFamily="34" charset="0"/>
                <a:cs typeface="Tahoma" pitchFamily="34" charset="0"/>
              </a:rPr>
              <a:t># of page walks: </a:t>
            </a:r>
            <a:r>
              <a:rPr lang="en-US" altLang="ko-KR" sz="2400" dirty="0" err="1">
                <a:solidFill>
                  <a:schemeClr val="accent3"/>
                </a:solidFill>
                <a:ea typeface="Tahoma" pitchFamily="34" charset="0"/>
                <a:cs typeface="Tahoma" pitchFamily="34" charset="0"/>
              </a:rPr>
              <a:t>m</a:t>
            </a:r>
            <a:r>
              <a:rPr lang="en-US" altLang="ko-KR" sz="2400" dirty="0" err="1">
                <a:solidFill>
                  <a:schemeClr val="accent1">
                    <a:lumMod val="60000"/>
                    <a:lumOff val="40000"/>
                  </a:schemeClr>
                </a:solidFill>
                <a:ea typeface="Tahoma" pitchFamily="34" charset="0"/>
                <a:cs typeface="Tahoma" pitchFamily="34" charset="0"/>
              </a:rPr>
              <a:t>n</a:t>
            </a:r>
            <a:r>
              <a:rPr lang="en-US" altLang="ko-KR" sz="2400" dirty="0">
                <a:solidFill>
                  <a:schemeClr val="bg1"/>
                </a:solidFill>
                <a:ea typeface="Tahoma" pitchFamily="34" charset="0"/>
                <a:cs typeface="Tahoma" pitchFamily="34" charset="0"/>
              </a:rPr>
              <a:t> + </a:t>
            </a:r>
            <a:r>
              <a:rPr lang="en-US" altLang="ko-KR" sz="2400" dirty="0">
                <a:solidFill>
                  <a:schemeClr val="accent3"/>
                </a:solidFill>
                <a:ea typeface="Tahoma" pitchFamily="34" charset="0"/>
                <a:cs typeface="Tahoma" pitchFamily="34" charset="0"/>
              </a:rPr>
              <a:t>m</a:t>
            </a:r>
            <a:r>
              <a:rPr lang="en-US" altLang="ko-KR" sz="2400" dirty="0">
                <a:solidFill>
                  <a:schemeClr val="bg1"/>
                </a:solidFill>
                <a:ea typeface="Tahoma" pitchFamily="34" charset="0"/>
                <a:cs typeface="Tahoma" pitchFamily="34" charset="0"/>
              </a:rPr>
              <a:t> + </a:t>
            </a:r>
            <a:r>
              <a:rPr lang="en-US" altLang="ko-KR" sz="2400" dirty="0">
                <a:solidFill>
                  <a:schemeClr val="accent1">
                    <a:lumMod val="60000"/>
                    <a:lumOff val="40000"/>
                  </a:schemeClr>
                </a:solidFill>
                <a:ea typeface="Tahoma" pitchFamily="34" charset="0"/>
                <a:cs typeface="Tahoma" pitchFamily="34" charset="0"/>
              </a:rPr>
              <a:t>n</a:t>
            </a:r>
          </a:p>
          <a:p>
            <a:pPr algn="ctr">
              <a:spcBef>
                <a:spcPct val="50000"/>
              </a:spcBef>
            </a:pPr>
            <a:r>
              <a:rPr lang="en-US" altLang="ko-KR" sz="2400" dirty="0">
                <a:solidFill>
                  <a:schemeClr val="bg1"/>
                </a:solidFill>
                <a:ea typeface="Tahoma" pitchFamily="34" charset="0"/>
                <a:cs typeface="Tahoma" pitchFamily="34" charset="0"/>
              </a:rPr>
              <a:t>x86_64:</a:t>
            </a:r>
            <a:r>
              <a:rPr lang="en-US" altLang="ko-KR" sz="2400" dirty="0">
                <a:solidFill>
                  <a:schemeClr val="accent3"/>
                </a:solidFill>
                <a:ea typeface="Tahoma" pitchFamily="34" charset="0"/>
                <a:cs typeface="Tahoma" pitchFamily="34" charset="0"/>
              </a:rPr>
              <a:t> 4</a:t>
            </a:r>
            <a:r>
              <a:rPr lang="en-US" altLang="ko-KR" sz="2400" dirty="0">
                <a:solidFill>
                  <a:schemeClr val="accent1">
                    <a:lumMod val="60000"/>
                    <a:lumOff val="40000"/>
                  </a:schemeClr>
                </a:solidFill>
                <a:ea typeface="Tahoma" pitchFamily="34" charset="0"/>
                <a:cs typeface="Tahoma" pitchFamily="34" charset="0"/>
              </a:rPr>
              <a:t>*4 + </a:t>
            </a:r>
            <a:r>
              <a:rPr lang="en-US" altLang="ko-KR" sz="2400" dirty="0">
                <a:solidFill>
                  <a:schemeClr val="accent3"/>
                </a:solidFill>
                <a:ea typeface="Tahoma" pitchFamily="34" charset="0"/>
                <a:cs typeface="Tahoma" pitchFamily="34" charset="0"/>
              </a:rPr>
              <a:t>4</a:t>
            </a:r>
            <a:r>
              <a:rPr lang="en-US" altLang="ko-KR" sz="2400" dirty="0">
                <a:solidFill>
                  <a:schemeClr val="accent1">
                    <a:lumMod val="60000"/>
                    <a:lumOff val="40000"/>
                  </a:schemeClr>
                </a:solidFill>
                <a:ea typeface="Tahoma" pitchFamily="34" charset="0"/>
                <a:cs typeface="Tahoma" pitchFamily="34" charset="0"/>
              </a:rPr>
              <a:t> + 4 </a:t>
            </a:r>
            <a:r>
              <a:rPr lang="en-US" altLang="ko-KR" sz="2400" dirty="0">
                <a:solidFill>
                  <a:schemeClr val="bg1"/>
                </a:solidFill>
                <a:ea typeface="Tahoma" pitchFamily="34" charset="0"/>
                <a:cs typeface="Tahoma" pitchFamily="34" charset="0"/>
              </a:rPr>
              <a:t>= 24</a:t>
            </a:r>
          </a:p>
        </p:txBody>
      </p:sp>
      <p:sp>
        <p:nvSpPr>
          <p:cNvPr id="158" name="Footer Placeholder 157"/>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18253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strips(downLeft)">
                                      <p:cBhvr>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559" y="2225298"/>
            <a:ext cx="6624882"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152400"/>
            <a:ext cx="8229600" cy="990600"/>
          </a:xfrm>
        </p:spPr>
        <p:txBody>
          <a:bodyPr>
            <a:normAutofit/>
          </a:bodyPr>
          <a:lstStyle/>
          <a:p>
            <a:r>
              <a:rPr lang="en-US" altLang="ko-KR" dirty="0"/>
              <a:t>Nested Paging</a:t>
            </a:r>
            <a:endParaRPr lang="ko-KR" altLang="en-US" dirty="0"/>
          </a:p>
        </p:txBody>
      </p:sp>
      <p:sp>
        <p:nvSpPr>
          <p:cNvPr id="7" name="Content Placeholder 2"/>
          <p:cNvSpPr>
            <a:spLocks noGrp="1"/>
          </p:cNvSpPr>
          <p:nvPr>
            <p:ph sz="quarter" idx="1"/>
          </p:nvPr>
        </p:nvSpPr>
        <p:spPr>
          <a:xfrm>
            <a:off x="457200" y="1219200"/>
            <a:ext cx="8229600" cy="4937760"/>
          </a:xfrm>
        </p:spPr>
        <p:txBody>
          <a:bodyPr>
            <a:noAutofit/>
          </a:bodyPr>
          <a:lstStyle/>
          <a:p>
            <a:r>
              <a:rPr lang="en-US" altLang="ko-KR" sz="1800" dirty="0"/>
              <a:t>CPU maps each </a:t>
            </a:r>
            <a:r>
              <a:rPr lang="en-US" altLang="ko-KR" sz="1800" dirty="0" err="1"/>
              <a:t>Guest_PA</a:t>
            </a:r>
            <a:r>
              <a:rPr lang="en-US" altLang="ko-KR" sz="1800" dirty="0"/>
              <a:t> to </a:t>
            </a:r>
            <a:r>
              <a:rPr lang="en-US" altLang="ko-KR" sz="1800" dirty="0" err="1"/>
              <a:t>Host_VA</a:t>
            </a:r>
            <a:r>
              <a:rPr lang="en-US" altLang="ko-KR" sz="1800" dirty="0"/>
              <a:t> and then translates to </a:t>
            </a:r>
            <a:r>
              <a:rPr lang="en-US" altLang="ko-KR" sz="1800" dirty="0" err="1"/>
              <a:t>Host_PA</a:t>
            </a:r>
            <a:endParaRPr lang="en-US" altLang="ko-KR" sz="1800" dirty="0"/>
          </a:p>
          <a:p>
            <a:r>
              <a:rPr lang="en-US" altLang="ko-KR" sz="1800" dirty="0"/>
              <a:t>CPU builds compound </a:t>
            </a:r>
            <a:r>
              <a:rPr lang="en-US" altLang="ko-KR" sz="1800" dirty="0" err="1"/>
              <a:t>gVA_to_hPA</a:t>
            </a:r>
            <a:r>
              <a:rPr lang="en-US" altLang="ko-KR" sz="1800" dirty="0"/>
              <a:t> TLB entries (guarded by ASID)</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92</a:t>
            </a:fld>
            <a:endParaRPr lang="en-US" dirty="0"/>
          </a:p>
        </p:txBody>
      </p:sp>
    </p:spTree>
    <p:extLst>
      <p:ext uri="{BB962C8B-B14F-4D97-AF65-F5344CB8AC3E}">
        <p14:creationId xmlns:p14="http://schemas.microsoft.com/office/powerpoint/2010/main" val="33818171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475" y="76200"/>
            <a:ext cx="4708525" cy="675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152400"/>
            <a:ext cx="8229600" cy="990600"/>
          </a:xfrm>
        </p:spPr>
        <p:txBody>
          <a:bodyPr>
            <a:normAutofit/>
          </a:bodyPr>
          <a:lstStyle/>
          <a:p>
            <a:r>
              <a:rPr lang="en-US" altLang="ko-KR" dirty="0"/>
              <a:t>TLB Hit</a:t>
            </a:r>
            <a:endParaRPr lang="ko-KR" altLang="en-US" dirty="0"/>
          </a:p>
        </p:txBody>
      </p:sp>
      <p:sp>
        <p:nvSpPr>
          <p:cNvPr id="6" name="Content Placeholder 2"/>
          <p:cNvSpPr>
            <a:spLocks noGrp="1"/>
          </p:cNvSpPr>
          <p:nvPr>
            <p:ph sz="quarter" idx="1"/>
          </p:nvPr>
        </p:nvSpPr>
        <p:spPr>
          <a:xfrm>
            <a:off x="457200" y="1219200"/>
            <a:ext cx="3886200" cy="4937760"/>
          </a:xfrm>
        </p:spPr>
        <p:txBody>
          <a:bodyPr>
            <a:noAutofit/>
          </a:bodyPr>
          <a:lstStyle/>
          <a:p>
            <a:pPr marL="342900" indent="-342900">
              <a:buFont typeface="+mj-lt"/>
              <a:buAutoNum type="arabicPeriod"/>
            </a:pPr>
            <a:r>
              <a:rPr lang="en-US" altLang="ko-KR" sz="1800" dirty="0"/>
              <a:t>Hypervisor starts a guest with Nested Paging enabled</a:t>
            </a:r>
          </a:p>
          <a:p>
            <a:pPr marL="342900" indent="-342900">
              <a:buFont typeface="+mj-lt"/>
              <a:buAutoNum type="arabicPeriod"/>
            </a:pPr>
            <a:r>
              <a:rPr lang="en-US" altLang="ko-KR" sz="1800" dirty="0"/>
              <a:t>Guest reads from a memory location</a:t>
            </a:r>
          </a:p>
          <a:p>
            <a:pPr marL="342900" indent="-342900">
              <a:buFont typeface="+mj-lt"/>
              <a:buAutoNum type="arabicPeriod"/>
            </a:pPr>
            <a:r>
              <a:rPr lang="en-US" altLang="ko-KR" sz="1800" dirty="0" err="1"/>
              <a:t>vCPU</a:t>
            </a:r>
            <a:r>
              <a:rPr lang="en-US" altLang="ko-KR" sz="1800" dirty="0"/>
              <a:t> locates memory in TLB</a:t>
            </a:r>
          </a:p>
          <a:p>
            <a:pPr marL="342900" indent="-342900">
              <a:buFont typeface="+mj-lt"/>
              <a:buAutoNum type="arabicPeriod"/>
            </a:pPr>
            <a:r>
              <a:rPr lang="en-US" altLang="ko-KR" sz="1800" dirty="0"/>
              <a:t>Memory is fetched from DRAM using system physical address in TLB</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93</a:t>
            </a:fld>
            <a:endParaRPr lang="en-US" dirty="0"/>
          </a:p>
        </p:txBody>
      </p:sp>
    </p:spTree>
    <p:extLst>
      <p:ext uri="{BB962C8B-B14F-4D97-AF65-F5344CB8AC3E}">
        <p14:creationId xmlns:p14="http://schemas.microsoft.com/office/powerpoint/2010/main" val="3259936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8575"/>
            <a:ext cx="4765675" cy="680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152400"/>
            <a:ext cx="8229600" cy="990600"/>
          </a:xfrm>
        </p:spPr>
        <p:txBody>
          <a:bodyPr>
            <a:normAutofit/>
          </a:bodyPr>
          <a:lstStyle/>
          <a:p>
            <a:r>
              <a:rPr lang="en-US" altLang="ko-KR" dirty="0"/>
              <a:t>TLB Miss</a:t>
            </a:r>
            <a:endParaRPr lang="ko-KR" altLang="en-US" dirty="0"/>
          </a:p>
        </p:txBody>
      </p:sp>
      <p:sp>
        <p:nvSpPr>
          <p:cNvPr id="6" name="Content Placeholder 2"/>
          <p:cNvSpPr>
            <a:spLocks noGrp="1"/>
          </p:cNvSpPr>
          <p:nvPr>
            <p:ph sz="quarter" idx="1"/>
          </p:nvPr>
        </p:nvSpPr>
        <p:spPr>
          <a:xfrm>
            <a:off x="457200" y="1219200"/>
            <a:ext cx="3886200" cy="4937760"/>
          </a:xfrm>
        </p:spPr>
        <p:txBody>
          <a:bodyPr>
            <a:noAutofit/>
          </a:bodyPr>
          <a:lstStyle/>
          <a:p>
            <a:pPr marL="342900" indent="-342900">
              <a:buFont typeface="+mj-lt"/>
              <a:buAutoNum type="arabicPeriod"/>
            </a:pPr>
            <a:r>
              <a:rPr lang="en-US" altLang="ko-KR" sz="1800" dirty="0"/>
              <a:t>Hypervisor starts a guest with Nested Paging enabled</a:t>
            </a:r>
          </a:p>
          <a:p>
            <a:pPr marL="342900" indent="-342900">
              <a:buFont typeface="+mj-lt"/>
              <a:buAutoNum type="arabicPeriod"/>
            </a:pPr>
            <a:r>
              <a:rPr lang="en-US" altLang="ko-KR" sz="1800" dirty="0"/>
              <a:t>Guest reads from a memory location</a:t>
            </a:r>
          </a:p>
          <a:p>
            <a:pPr marL="342900" indent="-342900">
              <a:buFont typeface="+mj-lt"/>
              <a:buAutoNum type="arabicPeriod"/>
            </a:pPr>
            <a:r>
              <a:rPr lang="en-US" altLang="ko-KR" sz="1800" dirty="0" err="1"/>
              <a:t>vCPU</a:t>
            </a:r>
            <a:r>
              <a:rPr lang="en-US" altLang="ko-KR" sz="1800" dirty="0"/>
              <a:t> does not locate memory in TLB</a:t>
            </a:r>
          </a:p>
          <a:p>
            <a:pPr marL="342900" indent="-342900">
              <a:buFont typeface="+mj-lt"/>
              <a:buAutoNum type="arabicPeriod"/>
            </a:pPr>
            <a:r>
              <a:rPr lang="en-US" altLang="ko-KR" sz="1800" dirty="0"/>
              <a:t>Processor walks Nested Page Tables</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94</a:t>
            </a:fld>
            <a:endParaRPr lang="en-US" dirty="0"/>
          </a:p>
        </p:txBody>
      </p:sp>
    </p:spTree>
    <p:extLst>
      <p:ext uri="{BB962C8B-B14F-4D97-AF65-F5344CB8AC3E}">
        <p14:creationId xmlns:p14="http://schemas.microsoft.com/office/powerpoint/2010/main" val="20993171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Address space id (ASID)</a:t>
            </a:r>
            <a:endParaRPr lang="ko-KR" altLang="en-US"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2761"/>
          <a:stretch/>
        </p:blipFill>
        <p:spPr bwMode="auto">
          <a:xfrm>
            <a:off x="747713" y="1436687"/>
            <a:ext cx="7646987" cy="3716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95</a:t>
            </a:fld>
            <a:endParaRPr lang="en-US" dirty="0"/>
          </a:p>
        </p:txBody>
      </p:sp>
    </p:spTree>
    <p:extLst>
      <p:ext uri="{BB962C8B-B14F-4D97-AF65-F5344CB8AC3E}">
        <p14:creationId xmlns:p14="http://schemas.microsoft.com/office/powerpoint/2010/main" val="26838692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Tagged TLB</a:t>
            </a:r>
            <a:endParaRPr lang="ko-KR" altLang="en-US" dirty="0"/>
          </a:p>
        </p:txBody>
      </p:sp>
      <p:sp>
        <p:nvSpPr>
          <p:cNvPr id="3" name="Content Placeholder 2"/>
          <p:cNvSpPr>
            <a:spLocks noGrp="1"/>
          </p:cNvSpPr>
          <p:nvPr>
            <p:ph sz="quarter" idx="1"/>
          </p:nvPr>
        </p:nvSpPr>
        <p:spPr/>
        <p:txBody>
          <a:bodyPr>
            <a:normAutofit/>
          </a:bodyPr>
          <a:lstStyle/>
          <a:p>
            <a:r>
              <a:rPr lang="en-US" altLang="ko-KR" sz="2000" dirty="0"/>
              <a:t>Each VM has a unique ASID value, known only to the hyper-visor and the TLB hardware.</a:t>
            </a:r>
          </a:p>
          <a:p>
            <a:r>
              <a:rPr lang="en-US" altLang="ko-KR" sz="2000" dirty="0"/>
              <a:t>The ASID is invisible to the guest OS, thus eliminating the need to modify the guest, preserving the virtual illusion and avoiding any performance degradation.</a:t>
            </a:r>
            <a:endParaRPr lang="ko-KR" altLang="en-US" sz="20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2859922"/>
            <a:ext cx="6934200" cy="371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96</a:t>
            </a:fld>
            <a:endParaRPr lang="en-US" dirty="0"/>
          </a:p>
        </p:txBody>
      </p:sp>
    </p:spTree>
    <p:extLst>
      <p:ext uri="{BB962C8B-B14F-4D97-AF65-F5344CB8AC3E}">
        <p14:creationId xmlns:p14="http://schemas.microsoft.com/office/powerpoint/2010/main" val="30178565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t>Hardware support for Nested Paging</a:t>
            </a:r>
            <a:endParaRPr lang="ko-KR" altLang="en-US" dirty="0"/>
          </a:p>
        </p:txBody>
      </p:sp>
      <p:sp>
        <p:nvSpPr>
          <p:cNvPr id="3" name="Content Placeholder 2"/>
          <p:cNvSpPr>
            <a:spLocks noGrp="1"/>
          </p:cNvSpPr>
          <p:nvPr>
            <p:ph sz="quarter" idx="1"/>
          </p:nvPr>
        </p:nvSpPr>
        <p:spPr/>
        <p:txBody>
          <a:bodyPr>
            <a:normAutofit/>
          </a:bodyPr>
          <a:lstStyle/>
          <a:p>
            <a:r>
              <a:rPr lang="en-US" altLang="ko-KR" dirty="0"/>
              <a:t>Page Walk Cache (PWC)</a:t>
            </a:r>
          </a:p>
          <a:p>
            <a:pPr lvl="1"/>
            <a:r>
              <a:rPr lang="en-US" altLang="ko-KR" dirty="0"/>
              <a:t>AMD64 processors maintain a fast internal PWC for memory referenced by frequently used page table entries</a:t>
            </a:r>
          </a:p>
          <a:p>
            <a:r>
              <a:rPr lang="en-US" altLang="ko-KR" dirty="0"/>
              <a:t>Nested TLB (NTLB)</a:t>
            </a:r>
          </a:p>
          <a:p>
            <a:pPr lvl="1"/>
            <a:r>
              <a:rPr lang="en-US" altLang="ko-KR" dirty="0"/>
              <a:t>To cache guest physical to system physical translations</a:t>
            </a:r>
          </a:p>
          <a:p>
            <a:pPr lvl="1"/>
            <a:r>
              <a:rPr lang="en-US" altLang="ko-KR" dirty="0"/>
              <a:t>To reduce average # of page entry references during a nested walk</a:t>
            </a:r>
          </a:p>
          <a:p>
            <a:pPr lvl="1"/>
            <a:endParaRPr lang="ko-KR" altLang="en-US" dirty="0"/>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97</a:t>
            </a:fld>
            <a:endParaRPr lang="en-US" dirty="0"/>
          </a:p>
        </p:txBody>
      </p:sp>
    </p:spTree>
    <p:extLst>
      <p:ext uri="{BB962C8B-B14F-4D97-AF65-F5344CB8AC3E}">
        <p14:creationId xmlns:p14="http://schemas.microsoft.com/office/powerpoint/2010/main" val="3842507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ltLang="ko-KR" dirty="0"/>
              <a:t>Virtualization - </a:t>
            </a:r>
            <a:br>
              <a:rPr lang="en-US" altLang="ko-KR" dirty="0"/>
            </a:br>
            <a:r>
              <a:rPr lang="en-US" altLang="ko-KR" dirty="0"/>
              <a:t>Interrupt</a:t>
            </a:r>
            <a:endParaRPr lang="en-US" dirty="0"/>
          </a:p>
        </p:txBody>
      </p:sp>
      <p:sp>
        <p:nvSpPr>
          <p:cNvPr id="2" name="텍스트 개체 틀 1"/>
          <p:cNvSpPr>
            <a:spLocks noGrp="1"/>
          </p:cNvSpPr>
          <p:nvPr>
            <p:ph type="subTitle" idx="1"/>
          </p:nvPr>
        </p:nvSpPr>
        <p:spPr/>
        <p:txBody>
          <a:bodyPr/>
          <a:lstStyle/>
          <a:p>
            <a:pPr lvl="0">
              <a:buClr>
                <a:srgbClr val="D34817">
                  <a:lumMod val="75000"/>
                </a:srgbClr>
              </a:buClr>
            </a:pPr>
            <a:r>
              <a:rPr lang="ko-KR" altLang="en-US" dirty="0">
                <a:solidFill>
                  <a:prstClr val="black"/>
                </a:solidFill>
              </a:rPr>
              <a:t>임종범</a:t>
            </a:r>
            <a:endParaRPr lang="en-US" altLang="ko-KR" dirty="0">
              <a:solidFill>
                <a:prstClr val="black"/>
              </a:solidFill>
            </a:endParaRPr>
          </a:p>
          <a:p>
            <a:pPr lvl="0">
              <a:buClr>
                <a:srgbClr val="D34817">
                  <a:lumMod val="75000"/>
                </a:srgbClr>
              </a:buClr>
            </a:pPr>
            <a:r>
              <a:rPr lang="en-US" altLang="ko-KR" i="1" dirty="0">
                <a:solidFill>
                  <a:prstClr val="black"/>
                </a:solidFill>
                <a:latin typeface="Georgia" panose="02040502050405020303" pitchFamily="18" charset="0"/>
              </a:rPr>
              <a:t>jblim@kpu.ac.kr</a:t>
            </a:r>
            <a:endParaRPr lang="ko-KR" altLang="en-US" sz="1600" dirty="0">
              <a:solidFill>
                <a:srgbClr val="1F497D">
                  <a:lumMod val="50000"/>
                </a:srgbClr>
              </a:solidFill>
            </a:endParaRPr>
          </a:p>
          <a:p>
            <a:endParaRPr lang="ko-KR" altLang="en-US" dirty="0"/>
          </a:p>
        </p:txBody>
      </p:sp>
      <p:sp>
        <p:nvSpPr>
          <p:cNvPr id="4" name="바닥글 개체 틀 3"/>
          <p:cNvSpPr>
            <a:spLocks noGrp="1"/>
          </p:cNvSpPr>
          <p:nvPr>
            <p:ph type="ftr" sz="quarter" idx="11"/>
          </p:nvPr>
        </p:nvSpPr>
        <p:spPr/>
        <p:txBody>
          <a:bodyPr/>
          <a:lstStyle/>
          <a:p>
            <a:pPr>
              <a:defRPr/>
            </a:pPr>
            <a:r>
              <a:rPr lang="en-US" altLang="ko-KR">
                <a:solidFill>
                  <a:prstClr val="black"/>
                </a:solidFill>
              </a:rPr>
              <a:t>Dept. of Game &amp; Multimedia Engineering</a:t>
            </a:r>
            <a:endParaRPr lang="ko-KR" altLang="en-US">
              <a:solidFill>
                <a:prstClr val="black"/>
              </a:solidFill>
            </a:endParaRPr>
          </a:p>
        </p:txBody>
      </p:sp>
      <p:sp>
        <p:nvSpPr>
          <p:cNvPr id="3" name="슬라이드 번호 개체 틀 2"/>
          <p:cNvSpPr>
            <a:spLocks noGrp="1"/>
          </p:cNvSpPr>
          <p:nvPr>
            <p:ph type="sldNum" sz="quarter" idx="4294967295"/>
          </p:nvPr>
        </p:nvSpPr>
        <p:spPr>
          <a:xfrm>
            <a:off x="8664575" y="6354763"/>
            <a:ext cx="479425" cy="365125"/>
          </a:xfrm>
        </p:spPr>
        <p:txBody>
          <a:bodyPr/>
          <a:lstStyle/>
          <a:p>
            <a:pPr>
              <a:defRPr/>
            </a:pPr>
            <a:fld id="{515CC4ED-1449-4712-AE45-EBC263B4DD26}" type="slidenum">
              <a:rPr lang="en-US" altLang="ko-KR" smtClean="0">
                <a:solidFill>
                  <a:srgbClr val="1F497D">
                    <a:lumMod val="50000"/>
                  </a:srgbClr>
                </a:solidFill>
              </a:rPr>
              <a:pPr>
                <a:defRPr/>
              </a:pPr>
              <a:t>98</a:t>
            </a:fld>
            <a:r>
              <a:rPr lang="en-US" altLang="ko-KR">
                <a:solidFill>
                  <a:srgbClr val="1F497D">
                    <a:lumMod val="50000"/>
                  </a:srgbClr>
                </a:solidFill>
              </a:rPr>
              <a:t> </a:t>
            </a:r>
          </a:p>
        </p:txBody>
      </p:sp>
    </p:spTree>
    <p:extLst>
      <p:ext uri="{BB962C8B-B14F-4D97-AF65-F5344CB8AC3E}">
        <p14:creationId xmlns:p14="http://schemas.microsoft.com/office/powerpoint/2010/main" val="1123567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Interrupt Info</a:t>
            </a:r>
            <a:endParaRPr lang="ko-KR" altLang="en-US" dirty="0"/>
          </a:p>
        </p:txBody>
      </p:sp>
      <p:sp>
        <p:nvSpPr>
          <p:cNvPr id="3" name="내용 개체 틀 2"/>
          <p:cNvSpPr>
            <a:spLocks noGrp="1"/>
          </p:cNvSpPr>
          <p:nvPr>
            <p:ph idx="1"/>
          </p:nvPr>
        </p:nvSpPr>
        <p:spPr/>
        <p:txBody>
          <a:bodyPr>
            <a:normAutofit/>
          </a:bodyPr>
          <a:lstStyle/>
          <a:p>
            <a:r>
              <a:rPr lang="en-US" altLang="ko-KR" dirty="0"/>
              <a:t>Interrupts can cause the currently executing program to be interrupted.</a:t>
            </a:r>
          </a:p>
          <a:p>
            <a:pPr lvl="1"/>
            <a:r>
              <a:rPr lang="en-US" altLang="ko-KR" dirty="0"/>
              <a:t>Events that are asynchronous to program execution</a:t>
            </a:r>
          </a:p>
          <a:p>
            <a:pPr lvl="2"/>
            <a:r>
              <a:rPr lang="en-US" altLang="ko-KR" dirty="0"/>
              <a:t>An interrupt request from a hardware device external to the processor is recognized if recognition of external interrupts is enabled (RFLAGS.IF=1)</a:t>
            </a:r>
          </a:p>
          <a:p>
            <a:pPr lvl="2"/>
            <a:r>
              <a:rPr lang="en-US" altLang="ko-KR" dirty="0"/>
              <a:t>The assertion of the processor’s NMI (non-</a:t>
            </a:r>
            <a:r>
              <a:rPr lang="en-US" altLang="ko-KR" dirty="0" err="1"/>
              <a:t>maskableinterrupt</a:t>
            </a:r>
            <a:r>
              <a:rPr lang="en-US" altLang="ko-KR" dirty="0"/>
              <a:t>) input or the reception of an NMI, SMI, or INIT# IPI from the chipset</a:t>
            </a:r>
          </a:p>
          <a:p>
            <a:pPr lvl="1"/>
            <a:r>
              <a:rPr lang="en-US" altLang="ko-KR" dirty="0"/>
              <a:t>Events that are synchronous to program execution</a:t>
            </a:r>
          </a:p>
          <a:p>
            <a:pPr lvl="2"/>
            <a:r>
              <a:rPr lang="en-US" altLang="ko-KR" dirty="0"/>
              <a:t>Execution of a software interrupt (INT) instruction</a:t>
            </a:r>
          </a:p>
          <a:p>
            <a:pPr lvl="2"/>
            <a:r>
              <a:rPr lang="en-US" altLang="ko-KR" dirty="0"/>
              <a:t>Processor detection of a software exception error condition</a:t>
            </a:r>
          </a:p>
          <a:p>
            <a:r>
              <a:rPr lang="en-US" altLang="ko-KR" dirty="0"/>
              <a:t>Most of these events are represented by an 8-bit Interrupt Vector</a:t>
            </a:r>
          </a:p>
          <a:p>
            <a:r>
              <a:rPr lang="en-US" altLang="ko-KR" dirty="0"/>
              <a:t>The Interrupt Vector is used to locate the correct Interrupt Handler (Interrupt Service Routine, ISR) to handle that specific event</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99</a:t>
            </a:fld>
            <a:endParaRPr lang="en-US" dirty="0"/>
          </a:p>
        </p:txBody>
      </p:sp>
    </p:spTree>
    <p:extLst>
      <p:ext uri="{BB962C8B-B14F-4D97-AF65-F5344CB8AC3E}">
        <p14:creationId xmlns:p14="http://schemas.microsoft.com/office/powerpoint/2010/main" val="36795890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목판">
  <a:themeElements>
    <a:clrScheme name="목판">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목판">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목판">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TM03090434[[fn=목판]]</Template>
  <TotalTime>2232</TotalTime>
  <Words>10869</Words>
  <Application>Microsoft Office PowerPoint</Application>
  <PresentationFormat>화면 슬라이드 쇼(4:3)</PresentationFormat>
  <Paragraphs>3011</Paragraphs>
  <Slides>132</Slides>
  <Notes>50</Notes>
  <HiddenSlides>0</HiddenSlides>
  <MMClips>0</MMClips>
  <ScaleCrop>false</ScaleCrop>
  <HeadingPairs>
    <vt:vector size="8" baseType="variant">
      <vt:variant>
        <vt:lpstr>사용한 글꼴</vt:lpstr>
      </vt:variant>
      <vt:variant>
        <vt:i4>11</vt:i4>
      </vt:variant>
      <vt:variant>
        <vt:lpstr>테마</vt:lpstr>
      </vt:variant>
      <vt:variant>
        <vt:i4>1</vt:i4>
      </vt:variant>
      <vt:variant>
        <vt:lpstr>포함된 OLE 서버</vt:lpstr>
      </vt:variant>
      <vt:variant>
        <vt:i4>2</vt:i4>
      </vt:variant>
      <vt:variant>
        <vt:lpstr>슬라이드 제목</vt:lpstr>
      </vt:variant>
      <vt:variant>
        <vt:i4>132</vt:i4>
      </vt:variant>
    </vt:vector>
  </HeadingPairs>
  <TitlesOfParts>
    <vt:vector size="146" baseType="lpstr">
      <vt:lpstr>맑은 고딕</vt:lpstr>
      <vt:lpstr>Arial</vt:lpstr>
      <vt:lpstr>Calibri</vt:lpstr>
      <vt:lpstr>Consolas</vt:lpstr>
      <vt:lpstr>Courier New</vt:lpstr>
      <vt:lpstr>Georgia</vt:lpstr>
      <vt:lpstr>Rockwell</vt:lpstr>
      <vt:lpstr>Rockwell Condensed</vt:lpstr>
      <vt:lpstr>Tahoma</vt:lpstr>
      <vt:lpstr>Times New Roman</vt:lpstr>
      <vt:lpstr>Wingdings</vt:lpstr>
      <vt:lpstr>목판</vt:lpstr>
      <vt:lpstr>Visio</vt:lpstr>
      <vt:lpstr>Chart</vt:lpstr>
      <vt:lpstr>CPU cache</vt:lpstr>
      <vt:lpstr>Layering and Interfaces</vt:lpstr>
      <vt:lpstr>Interfaces</vt:lpstr>
      <vt:lpstr>cache and main memory</vt:lpstr>
      <vt:lpstr>cache and main memory</vt:lpstr>
      <vt:lpstr>cache and main memory Example: Intel Core i7 (old model)</vt:lpstr>
      <vt:lpstr>CPU Pipelines (Sandy Bridge)</vt:lpstr>
      <vt:lpstr>microcode for movsb (AMD)</vt:lpstr>
      <vt:lpstr>A Typical Memory Hierarchy</vt:lpstr>
      <vt:lpstr>How is the Hierarchy Managed?</vt:lpstr>
      <vt:lpstr>Basic Cache Operation</vt:lpstr>
      <vt:lpstr>Why Caches Work?</vt:lpstr>
      <vt:lpstr>Example of Locality</vt:lpstr>
      <vt:lpstr>Example of Locality</vt:lpstr>
      <vt:lpstr>Cache Terminology</vt:lpstr>
      <vt:lpstr>Direct-mapped Cache</vt:lpstr>
      <vt:lpstr>Memory Address</vt:lpstr>
      <vt:lpstr>Direct-mapped Cache</vt:lpstr>
      <vt:lpstr>Example</vt:lpstr>
      <vt:lpstr>Example: DM$, 8-Entry, 4B blocks</vt:lpstr>
      <vt:lpstr>Example: DM$, 8-Entry,        blocks:4B</vt:lpstr>
      <vt:lpstr>Example: DM$, 8-Entry, 4B blocks</vt:lpstr>
      <vt:lpstr>Example: DM$, 8-Entry, 4B blocks</vt:lpstr>
      <vt:lpstr>Example: DM$, 8-Entry, 4B blocks</vt:lpstr>
      <vt:lpstr>Example: DM$, 8-Entry, 4B blocks</vt:lpstr>
      <vt:lpstr>Example: DM$, 8-Entry, 4B blocks</vt:lpstr>
      <vt:lpstr>Example: DM$, 8-Entry, 4B blocks</vt:lpstr>
      <vt:lpstr>Example: DM$, 8-Entry, 4B blocks</vt:lpstr>
      <vt:lpstr>Example: DM$, 8-Entry, 4B blocks</vt:lpstr>
      <vt:lpstr>Example: DM$, 8-Entry, 4B blocks</vt:lpstr>
      <vt:lpstr>Example: DM$, 8-Entry, 4B blocks</vt:lpstr>
      <vt:lpstr>Example: DM$, 8-Entry, 4B blocks</vt:lpstr>
      <vt:lpstr>Handling Writes</vt:lpstr>
      <vt:lpstr>Write-Allocate &amp; Write-back</vt:lpstr>
      <vt:lpstr>Write No-allocate &amp; Write-through</vt:lpstr>
      <vt:lpstr>Hits vs. Misses</vt:lpstr>
      <vt:lpstr>Direct Mapped Cache (4-word Block)</vt:lpstr>
      <vt:lpstr>Miss Rate vs Block Size vs Cache Size</vt:lpstr>
      <vt:lpstr>Cache Hardware Cost</vt:lpstr>
      <vt:lpstr>Reducing Cache Miss Rates (#1)</vt:lpstr>
      <vt:lpstr>Associative Cache Example</vt:lpstr>
      <vt:lpstr>Spectrum of Associativity</vt:lpstr>
      <vt:lpstr>4-Way Set Associative Cache</vt:lpstr>
      <vt:lpstr>Associative Caches</vt:lpstr>
      <vt:lpstr>Associativity Example</vt:lpstr>
      <vt:lpstr>Associativity Example</vt:lpstr>
      <vt:lpstr>Associativity Example (Cont')</vt:lpstr>
      <vt:lpstr>Associativity Example (Cont)</vt:lpstr>
      <vt:lpstr>Benefits of Set Associative Caches</vt:lpstr>
      <vt:lpstr>Range of Set Associative Caches</vt:lpstr>
      <vt:lpstr>Replacement Policy</vt:lpstr>
      <vt:lpstr>Example Cache Structure with LRU</vt:lpstr>
      <vt:lpstr>Reducing Cache Miss Penalty (#2)</vt:lpstr>
      <vt:lpstr>Core i7 Example</vt:lpstr>
      <vt:lpstr>Virtualization -  VT-x / AMD-V</vt:lpstr>
      <vt:lpstr>What is virtualization?</vt:lpstr>
      <vt:lpstr>Hardware virtualization</vt:lpstr>
      <vt:lpstr>Software based techniques</vt:lpstr>
      <vt:lpstr>Binary Translation</vt:lpstr>
      <vt:lpstr>Binary Translation Example</vt:lpstr>
      <vt:lpstr>Binary translation – example</vt:lpstr>
      <vt:lpstr>Hypervisor</vt:lpstr>
      <vt:lpstr>Hypervisor</vt:lpstr>
      <vt:lpstr>Hypervisor</vt:lpstr>
      <vt:lpstr>Hardware-assisted virtualization</vt:lpstr>
      <vt:lpstr>Vendor technologies</vt:lpstr>
      <vt:lpstr>Checking The 64-bit feature</vt:lpstr>
      <vt:lpstr>Extended features bits</vt:lpstr>
      <vt:lpstr>New instructions (x64)</vt:lpstr>
      <vt:lpstr>New instructions for virtualization</vt:lpstr>
      <vt:lpstr>Hardware-assisted virtualization</vt:lpstr>
      <vt:lpstr>Hardware-assisted virtualization</vt:lpstr>
      <vt:lpstr>Hardware-assisted virtualization</vt:lpstr>
      <vt:lpstr>Hardware-assisted virtualization</vt:lpstr>
      <vt:lpstr>Hardware-assisted virtualization</vt:lpstr>
      <vt:lpstr>Hardware-assisted virtualization</vt:lpstr>
      <vt:lpstr>Hardware-assisted virtualization</vt:lpstr>
      <vt:lpstr>Virtualization -  memory management</vt:lpstr>
      <vt:lpstr>IA32e Page Table Walk Process</vt:lpstr>
      <vt:lpstr>PowerPoint 프레젠테이션</vt:lpstr>
      <vt:lpstr>Native System Memory Management Unit Diagram</vt:lpstr>
      <vt:lpstr>Shadow Page Tables Diagram</vt:lpstr>
      <vt:lpstr>Second Level Address Translation</vt:lpstr>
      <vt:lpstr>SLAT Implementation</vt:lpstr>
      <vt:lpstr>Advantages of SLAT</vt:lpstr>
      <vt:lpstr>Hardware Memory Management Unit Diagram</vt:lpstr>
      <vt:lpstr>Hardware Memory Management Unit Diagram</vt:lpstr>
      <vt:lpstr>PowerPoint 프레젠테이션</vt:lpstr>
      <vt:lpstr>PowerPoint 프레젠테이션</vt:lpstr>
      <vt:lpstr>Hardware-Assisted Page Walks</vt:lpstr>
      <vt:lpstr>Hardware-Assisted Page Walks</vt:lpstr>
      <vt:lpstr>Nested Paging</vt:lpstr>
      <vt:lpstr>TLB Hit</vt:lpstr>
      <vt:lpstr>TLB Miss</vt:lpstr>
      <vt:lpstr>Address space id (ASID)</vt:lpstr>
      <vt:lpstr>Tagged TLB</vt:lpstr>
      <vt:lpstr>Hardware support for Nested Paging</vt:lpstr>
      <vt:lpstr>Virtualization -  Interrupt</vt:lpstr>
      <vt:lpstr>Interrupt Info</vt:lpstr>
      <vt:lpstr>Programmable Interrupt Controller (PIC)</vt:lpstr>
      <vt:lpstr>Advanced PIC – APIC</vt:lpstr>
      <vt:lpstr>Interrupt Delivery Via APIC Bus</vt:lpstr>
      <vt:lpstr>Interrupt Delivery As Messages</vt:lpstr>
      <vt:lpstr>User-Defined Interrupts</vt:lpstr>
      <vt:lpstr>Priority of User-Defined Interrupts</vt:lpstr>
      <vt:lpstr>APIC Registers</vt:lpstr>
      <vt:lpstr>Multiple Interrupts in Process</vt:lpstr>
      <vt:lpstr>Multiple Interrupts in Process</vt:lpstr>
      <vt:lpstr>End Of Interrupt (EOI) </vt:lpstr>
      <vt:lpstr>Interrupt Control</vt:lpstr>
      <vt:lpstr>Interrupt Shadows</vt:lpstr>
      <vt:lpstr>Interrupts, Guests and Hypervisors </vt:lpstr>
      <vt:lpstr>Interrupt Handling</vt:lpstr>
      <vt:lpstr>Virtual VS. Physical Interrupts</vt:lpstr>
      <vt:lpstr>APIC Virtualization</vt:lpstr>
      <vt:lpstr>Software Model of the APIC </vt:lpstr>
      <vt:lpstr>Intel External Interrupts</vt:lpstr>
      <vt:lpstr>Intel APIC Virtualization</vt:lpstr>
      <vt:lpstr>Intel Event Injection </vt:lpstr>
      <vt:lpstr>Errors During Intel Event Injection</vt:lpstr>
      <vt:lpstr>Intel Interruptibility States</vt:lpstr>
      <vt:lpstr>Intel Activity States</vt:lpstr>
      <vt:lpstr>AMD Interrupt Virtualization</vt:lpstr>
      <vt:lpstr>AMD Interrupt Injection</vt:lpstr>
      <vt:lpstr>AMD Event Injection</vt:lpstr>
      <vt:lpstr>AMD Event Injection Information</vt:lpstr>
      <vt:lpstr>The need For The IER</vt:lpstr>
      <vt:lpstr>AMD APIC Use Of The IER</vt:lpstr>
      <vt:lpstr>EOI Subject To IER</vt:lpstr>
      <vt:lpstr>AMD End Of Interrupt</vt:lpstr>
      <vt:lpstr>AMD Interrupt Enable Register</vt:lpstr>
      <vt:lpstr>AMD EXITINTINFO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jblim</dc:creator>
  <cp:lastModifiedBy>박해성(2017182016)</cp:lastModifiedBy>
  <cp:revision>513</cp:revision>
  <dcterms:created xsi:type="dcterms:W3CDTF">2017-02-28T02:06:20Z</dcterms:created>
  <dcterms:modified xsi:type="dcterms:W3CDTF">2020-11-27T07:15:02Z</dcterms:modified>
</cp:coreProperties>
</file>